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Default Extension="docx" ContentType="application/vnd.openxmlformats-officedocument.wordprocessingml.document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31.xml" ContentType="application/vnd.openxmlformats-officedocument.presentationml.notesSlide+xml"/>
  <Default Extension="tiff" ContentType="image/tiff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2" r:id="rId1"/>
    <p:sldMasterId id="2147483662" r:id="rId2"/>
  </p:sldMasterIdLst>
  <p:notesMasterIdLst>
    <p:notesMasterId r:id="rId63"/>
  </p:notesMasterIdLst>
  <p:sldIdLst>
    <p:sldId id="418" r:id="rId3"/>
    <p:sldId id="455" r:id="rId4"/>
    <p:sldId id="456" r:id="rId5"/>
    <p:sldId id="457" r:id="rId6"/>
    <p:sldId id="458" r:id="rId7"/>
    <p:sldId id="459" r:id="rId8"/>
    <p:sldId id="438" r:id="rId9"/>
    <p:sldId id="426" r:id="rId10"/>
    <p:sldId id="461" r:id="rId11"/>
    <p:sldId id="462" r:id="rId12"/>
    <p:sldId id="463" r:id="rId13"/>
    <p:sldId id="464" r:id="rId14"/>
    <p:sldId id="465" r:id="rId15"/>
    <p:sldId id="497" r:id="rId16"/>
    <p:sldId id="514" r:id="rId17"/>
    <p:sldId id="499" r:id="rId18"/>
    <p:sldId id="507" r:id="rId19"/>
    <p:sldId id="508" r:id="rId20"/>
    <p:sldId id="498" r:id="rId21"/>
    <p:sldId id="474" r:id="rId22"/>
    <p:sldId id="477" r:id="rId23"/>
    <p:sldId id="516" r:id="rId24"/>
    <p:sldId id="468" r:id="rId25"/>
    <p:sldId id="470" r:id="rId26"/>
    <p:sldId id="471" r:id="rId27"/>
    <p:sldId id="472" r:id="rId28"/>
    <p:sldId id="510" r:id="rId29"/>
    <p:sldId id="522" r:id="rId30"/>
    <p:sldId id="476" r:id="rId31"/>
    <p:sldId id="513" r:id="rId32"/>
    <p:sldId id="493" r:id="rId33"/>
    <p:sldId id="511" r:id="rId34"/>
    <p:sldId id="517" r:id="rId35"/>
    <p:sldId id="519" r:id="rId36"/>
    <p:sldId id="518" r:id="rId37"/>
    <p:sldId id="521" r:id="rId38"/>
    <p:sldId id="478" r:id="rId39"/>
    <p:sldId id="479" r:id="rId40"/>
    <p:sldId id="480" r:id="rId41"/>
    <p:sldId id="481" r:id="rId42"/>
    <p:sldId id="482" r:id="rId43"/>
    <p:sldId id="483" r:id="rId44"/>
    <p:sldId id="484" r:id="rId45"/>
    <p:sldId id="485" r:id="rId46"/>
    <p:sldId id="486" r:id="rId47"/>
    <p:sldId id="487" r:id="rId48"/>
    <p:sldId id="488" r:id="rId49"/>
    <p:sldId id="475" r:id="rId50"/>
    <p:sldId id="495" r:id="rId51"/>
    <p:sldId id="496" r:id="rId52"/>
    <p:sldId id="489" r:id="rId53"/>
    <p:sldId id="490" r:id="rId54"/>
    <p:sldId id="500" r:id="rId55"/>
    <p:sldId id="501" r:id="rId56"/>
    <p:sldId id="509" r:id="rId57"/>
    <p:sldId id="502" r:id="rId58"/>
    <p:sldId id="503" r:id="rId59"/>
    <p:sldId id="504" r:id="rId60"/>
    <p:sldId id="505" r:id="rId61"/>
    <p:sldId id="512" r:id="rId62"/>
  </p:sldIdLst>
  <p:sldSz cx="9906000" cy="6858000" type="A4"/>
  <p:notesSz cx="9144000" cy="6858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4D8C"/>
    <a:srgbClr val="F8F8F8"/>
    <a:srgbClr val="FEA720"/>
    <a:srgbClr val="B7FFD8"/>
    <a:srgbClr val="4D7620"/>
    <a:srgbClr val="B9D6F1"/>
    <a:srgbClr val="549CDD"/>
    <a:srgbClr val="919DB2"/>
    <a:srgbClr val="3C558F"/>
    <a:srgbClr val="05387B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Estilo claro 3 - Énfasis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01" autoAdjust="0"/>
    <p:restoredTop sz="94161" autoAdjust="0"/>
  </p:normalViewPr>
  <p:slideViewPr>
    <p:cSldViewPr snapToGrid="0">
      <p:cViewPr varScale="1">
        <p:scale>
          <a:sx n="79" d="100"/>
          <a:sy n="79" d="100"/>
        </p:scale>
        <p:origin x="-758" y="-8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113" d="100"/>
          <a:sy n="113" d="100"/>
        </p:scale>
        <p:origin x="-2388" y="-114"/>
      </p:cViewPr>
      <p:guideLst>
        <p:guide orient="horz" pos="2160"/>
        <p:guide pos="28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image" Target="../media/image8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emf"/></Relationships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79484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93200" y="853200"/>
            <a:ext cx="5720000" cy="396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DAE0412-18B3-4A31-A85E-6D20B4B107C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grpSp>
        <p:nvGrpSpPr>
          <p:cNvPr id="8" name="Group 64"/>
          <p:cNvGrpSpPr>
            <a:grpSpLocks/>
          </p:cNvGrpSpPr>
          <p:nvPr/>
        </p:nvGrpSpPr>
        <p:grpSpPr bwMode="auto">
          <a:xfrm>
            <a:off x="497415" y="5014914"/>
            <a:ext cx="8274051" cy="1427276"/>
            <a:chOff x="407" y="3222"/>
            <a:chExt cx="5353" cy="868"/>
          </a:xfrm>
        </p:grpSpPr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407" y="3222"/>
              <a:ext cx="5353" cy="70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428" y="3945"/>
              <a:ext cx="51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9048" tIns="49524" rIns="99048" bIns="49524">
              <a:spAutoFit/>
            </a:bodyPr>
            <a:lstStyle/>
            <a:p>
              <a:pPr defTabSz="990600"/>
              <a:r>
                <a:rPr lang="es-ES" sz="900" b="0" u="none" dirty="0" smtClean="0">
                  <a:latin typeface="Verdana" pitchFamily="34" charset="0"/>
                </a:rPr>
                <a:t>GSPA03AI</a:t>
              </a:r>
              <a:endParaRPr lang="es-ES" sz="900" b="0" u="none" dirty="0">
                <a:latin typeface="Verdana" pitchFamily="34" charset="0"/>
              </a:endParaRP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407" y="3222"/>
              <a:ext cx="498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9048" tIns="49524" rIns="99048" bIns="49524">
              <a:spAutoFit/>
            </a:bodyPr>
            <a:lstStyle/>
            <a:p>
              <a:pPr defTabSz="990600">
                <a:spcBef>
                  <a:spcPct val="50000"/>
                </a:spcBef>
              </a:pPr>
              <a:r>
                <a:rPr lang="es-ES" sz="1100" u="none" dirty="0" smtClean="0"/>
                <a:t>NOTES</a:t>
              </a:r>
              <a:endParaRPr lang="es-ES" sz="1100" u="none" dirty="0"/>
            </a:p>
          </p:txBody>
        </p:sp>
      </p:grpSp>
      <p:pic>
        <p:nvPicPr>
          <p:cNvPr id="12" name="Picture 43" descr="logo_p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44" y="336511"/>
            <a:ext cx="1476375" cy="365125"/>
          </a:xfrm>
          <a:prstGeom prst="rect">
            <a:avLst/>
          </a:prstGeom>
          <a:noFill/>
        </p:spPr>
      </p:pic>
      <p:sp>
        <p:nvSpPr>
          <p:cNvPr id="13" name="Line 44"/>
          <p:cNvSpPr>
            <a:spLocks noChangeShapeType="1"/>
          </p:cNvSpPr>
          <p:nvPr/>
        </p:nvSpPr>
        <p:spPr bwMode="auto">
          <a:xfrm>
            <a:off x="2120894" y="665124"/>
            <a:ext cx="673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4" name="Text Box 45"/>
          <p:cNvSpPr txBox="1">
            <a:spLocks noChangeArrowheads="1"/>
          </p:cNvSpPr>
          <p:nvPr/>
        </p:nvSpPr>
        <p:spPr bwMode="auto">
          <a:xfrm>
            <a:off x="5170489" y="398423"/>
            <a:ext cx="3617912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048" tIns="49524" rIns="99048" bIns="49524">
            <a:spAutoFit/>
          </a:bodyPr>
          <a:lstStyle/>
          <a:p>
            <a:pPr algn="r" defTabSz="990600">
              <a:spcBef>
                <a:spcPct val="50000"/>
              </a:spcBef>
            </a:pPr>
            <a:r>
              <a:rPr lang="es-ES" sz="1100" u="none" dirty="0" smtClean="0"/>
              <a:t>SD700 TECHNICAL SEMINAR</a:t>
            </a:r>
            <a:endParaRPr lang="es-ES" sz="1100" u="none" dirty="0"/>
          </a:p>
        </p:txBody>
      </p:sp>
      <p:grpSp>
        <p:nvGrpSpPr>
          <p:cNvPr id="15" name="Group 63"/>
          <p:cNvGrpSpPr>
            <a:grpSpLocks/>
          </p:cNvGrpSpPr>
          <p:nvPr/>
        </p:nvGrpSpPr>
        <p:grpSpPr bwMode="auto">
          <a:xfrm>
            <a:off x="6355293" y="855132"/>
            <a:ext cx="2483908" cy="4030133"/>
            <a:chOff x="3537" y="599"/>
            <a:chExt cx="2087" cy="2446"/>
          </a:xfrm>
        </p:grpSpPr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3537" y="599"/>
              <a:ext cx="2087" cy="244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9048" tIns="49524" rIns="99048" bIns="49524" anchor="ctr"/>
            <a:lstStyle/>
            <a:p>
              <a:pPr algn="ctr" defTabSz="990600"/>
              <a:endParaRPr lang="es-ES" sz="1900" b="0" u="none"/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3537" y="599"/>
              <a:ext cx="671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9048" tIns="49524" rIns="99048" bIns="49524">
              <a:spAutoFit/>
            </a:bodyPr>
            <a:lstStyle/>
            <a:p>
              <a:pPr defTabSz="990600">
                <a:spcBef>
                  <a:spcPct val="50000"/>
                </a:spcBef>
              </a:pPr>
              <a:r>
                <a:rPr lang="es-ES" sz="1100" u="none" dirty="0" smtClean="0"/>
                <a:t>NOTES</a:t>
              </a:r>
              <a:endParaRPr lang="es-ES" sz="1100" u="none" dirty="0"/>
            </a:p>
          </p:txBody>
        </p:sp>
        <p:sp>
          <p:nvSpPr>
            <p:cNvPr id="18" name="Line 13"/>
            <p:cNvSpPr>
              <a:spLocks noChangeShapeType="1"/>
            </p:cNvSpPr>
            <p:nvPr/>
          </p:nvSpPr>
          <p:spPr bwMode="auto">
            <a:xfrm>
              <a:off x="3582" y="849"/>
              <a:ext cx="1974" cy="0"/>
            </a:xfrm>
            <a:prstGeom prst="line">
              <a:avLst/>
            </a:prstGeom>
            <a:noFill/>
            <a:ln w="63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9" name="Line 46"/>
            <p:cNvSpPr>
              <a:spLocks noChangeShapeType="1"/>
            </p:cNvSpPr>
            <p:nvPr/>
          </p:nvSpPr>
          <p:spPr bwMode="auto">
            <a:xfrm>
              <a:off x="3582" y="1008"/>
              <a:ext cx="1974" cy="0"/>
            </a:xfrm>
            <a:prstGeom prst="line">
              <a:avLst/>
            </a:prstGeom>
            <a:noFill/>
            <a:ln w="63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20" name="Line 47"/>
            <p:cNvSpPr>
              <a:spLocks noChangeShapeType="1"/>
            </p:cNvSpPr>
            <p:nvPr/>
          </p:nvSpPr>
          <p:spPr bwMode="auto">
            <a:xfrm>
              <a:off x="3582" y="1168"/>
              <a:ext cx="1974" cy="0"/>
            </a:xfrm>
            <a:prstGeom prst="line">
              <a:avLst/>
            </a:prstGeom>
            <a:noFill/>
            <a:ln w="63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21" name="Line 48"/>
            <p:cNvSpPr>
              <a:spLocks noChangeShapeType="1"/>
            </p:cNvSpPr>
            <p:nvPr/>
          </p:nvSpPr>
          <p:spPr bwMode="auto">
            <a:xfrm>
              <a:off x="3582" y="1327"/>
              <a:ext cx="1974" cy="0"/>
            </a:xfrm>
            <a:prstGeom prst="line">
              <a:avLst/>
            </a:prstGeom>
            <a:noFill/>
            <a:ln w="63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22" name="Line 49"/>
            <p:cNvSpPr>
              <a:spLocks noChangeShapeType="1"/>
            </p:cNvSpPr>
            <p:nvPr/>
          </p:nvSpPr>
          <p:spPr bwMode="auto">
            <a:xfrm>
              <a:off x="3582" y="1487"/>
              <a:ext cx="1974" cy="0"/>
            </a:xfrm>
            <a:prstGeom prst="line">
              <a:avLst/>
            </a:prstGeom>
            <a:noFill/>
            <a:ln w="63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23" name="Line 50"/>
            <p:cNvSpPr>
              <a:spLocks noChangeShapeType="1"/>
            </p:cNvSpPr>
            <p:nvPr/>
          </p:nvSpPr>
          <p:spPr bwMode="auto">
            <a:xfrm>
              <a:off x="3582" y="1646"/>
              <a:ext cx="1974" cy="0"/>
            </a:xfrm>
            <a:prstGeom prst="line">
              <a:avLst/>
            </a:prstGeom>
            <a:noFill/>
            <a:ln w="63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24" name="Line 51"/>
            <p:cNvSpPr>
              <a:spLocks noChangeShapeType="1"/>
            </p:cNvSpPr>
            <p:nvPr/>
          </p:nvSpPr>
          <p:spPr bwMode="auto">
            <a:xfrm>
              <a:off x="3582" y="1806"/>
              <a:ext cx="1974" cy="0"/>
            </a:xfrm>
            <a:prstGeom prst="line">
              <a:avLst/>
            </a:prstGeom>
            <a:noFill/>
            <a:ln w="63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25" name="Line 52"/>
            <p:cNvSpPr>
              <a:spLocks noChangeShapeType="1"/>
            </p:cNvSpPr>
            <p:nvPr/>
          </p:nvSpPr>
          <p:spPr bwMode="auto">
            <a:xfrm>
              <a:off x="3582" y="1965"/>
              <a:ext cx="1974" cy="0"/>
            </a:xfrm>
            <a:prstGeom prst="line">
              <a:avLst/>
            </a:prstGeom>
            <a:noFill/>
            <a:ln w="63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26" name="Line 53"/>
            <p:cNvSpPr>
              <a:spLocks noChangeShapeType="1"/>
            </p:cNvSpPr>
            <p:nvPr/>
          </p:nvSpPr>
          <p:spPr bwMode="auto">
            <a:xfrm>
              <a:off x="3582" y="2125"/>
              <a:ext cx="1974" cy="0"/>
            </a:xfrm>
            <a:prstGeom prst="line">
              <a:avLst/>
            </a:prstGeom>
            <a:noFill/>
            <a:ln w="63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27" name="Line 54"/>
            <p:cNvSpPr>
              <a:spLocks noChangeShapeType="1"/>
            </p:cNvSpPr>
            <p:nvPr/>
          </p:nvSpPr>
          <p:spPr bwMode="auto">
            <a:xfrm>
              <a:off x="3582" y="2284"/>
              <a:ext cx="1974" cy="0"/>
            </a:xfrm>
            <a:prstGeom prst="line">
              <a:avLst/>
            </a:prstGeom>
            <a:noFill/>
            <a:ln w="63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28" name="Line 55"/>
            <p:cNvSpPr>
              <a:spLocks noChangeShapeType="1"/>
            </p:cNvSpPr>
            <p:nvPr/>
          </p:nvSpPr>
          <p:spPr bwMode="auto">
            <a:xfrm>
              <a:off x="3582" y="2444"/>
              <a:ext cx="1974" cy="0"/>
            </a:xfrm>
            <a:prstGeom prst="line">
              <a:avLst/>
            </a:prstGeom>
            <a:noFill/>
            <a:ln w="63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29" name="Line 56"/>
            <p:cNvSpPr>
              <a:spLocks noChangeShapeType="1"/>
            </p:cNvSpPr>
            <p:nvPr/>
          </p:nvSpPr>
          <p:spPr bwMode="auto">
            <a:xfrm>
              <a:off x="3582" y="2603"/>
              <a:ext cx="1974" cy="0"/>
            </a:xfrm>
            <a:prstGeom prst="line">
              <a:avLst/>
            </a:prstGeom>
            <a:noFill/>
            <a:ln w="63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30" name="Line 57"/>
            <p:cNvSpPr>
              <a:spLocks noChangeShapeType="1"/>
            </p:cNvSpPr>
            <p:nvPr/>
          </p:nvSpPr>
          <p:spPr bwMode="auto">
            <a:xfrm>
              <a:off x="3582" y="2763"/>
              <a:ext cx="1974" cy="0"/>
            </a:xfrm>
            <a:prstGeom prst="line">
              <a:avLst/>
            </a:prstGeom>
            <a:noFill/>
            <a:ln w="63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31" name="Line 58"/>
            <p:cNvSpPr>
              <a:spLocks noChangeShapeType="1"/>
            </p:cNvSpPr>
            <p:nvPr/>
          </p:nvSpPr>
          <p:spPr bwMode="auto">
            <a:xfrm>
              <a:off x="3582" y="2922"/>
              <a:ext cx="1974" cy="0"/>
            </a:xfrm>
            <a:prstGeom prst="line">
              <a:avLst/>
            </a:prstGeom>
            <a:noFill/>
            <a:ln w="63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93713" y="852488"/>
            <a:ext cx="5719762" cy="3960812"/>
          </a:xfrm>
        </p:spPr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E0412-18B3-4A31-A85E-6D20B4B107C4}" type="slidenum">
              <a:rPr lang="es-ES" smtClean="0"/>
              <a:pPr>
                <a:defRPr/>
              </a:pPr>
              <a:t>1</a:t>
            </a:fld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93200" y="853200"/>
            <a:ext cx="5720000" cy="3960000"/>
          </a:xfrm>
        </p:spPr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2398C8-5C3D-4DF4-90D0-CC040D0CAD2B}" type="slidenum">
              <a:rPr lang="es-ES" smtClean="0"/>
              <a:pPr>
                <a:defRPr/>
              </a:pPr>
              <a:t>10</a:t>
            </a:fld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93200" y="853200"/>
            <a:ext cx="5720000" cy="3960000"/>
          </a:xfrm>
        </p:spPr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2398C8-5C3D-4DF4-90D0-CC040D0CAD2B}" type="slidenum">
              <a:rPr lang="es-ES" smtClean="0"/>
              <a:pPr>
                <a:defRPr/>
              </a:pPr>
              <a:t>11</a:t>
            </a:fld>
            <a:endParaRPr 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93200" y="853200"/>
            <a:ext cx="5720000" cy="3960000"/>
          </a:xfrm>
        </p:spPr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2398C8-5C3D-4DF4-90D0-CC040D0CAD2B}" type="slidenum">
              <a:rPr lang="es-ES" smtClean="0"/>
              <a:pPr>
                <a:defRPr/>
              </a:pPr>
              <a:t>12</a:t>
            </a:fld>
            <a:endParaRPr 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93200" y="853200"/>
            <a:ext cx="5720000" cy="3960000"/>
          </a:xfrm>
        </p:spPr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2398C8-5C3D-4DF4-90D0-CC040D0CAD2B}" type="slidenum">
              <a:rPr lang="es-ES" smtClean="0"/>
              <a:pPr>
                <a:defRPr/>
              </a:pPr>
              <a:t>13</a:t>
            </a:fld>
            <a:endParaRPr 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93200" y="853200"/>
            <a:ext cx="5720000" cy="3960000"/>
          </a:xfrm>
        </p:spPr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2398C8-5C3D-4DF4-90D0-CC040D0CAD2B}" type="slidenum">
              <a:rPr lang="es-ES" smtClean="0"/>
              <a:pPr>
                <a:defRPr/>
              </a:pPr>
              <a:t>14</a:t>
            </a:fld>
            <a:endParaRPr 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223838" y="823913"/>
            <a:ext cx="5727700" cy="3965575"/>
          </a:xfrm>
        </p:spPr>
      </p:sp>
      <p:sp>
        <p:nvSpPr>
          <p:cNvPr id="5" name="Rectangle 7"/>
          <p:cNvSpPr txBox="1">
            <a:spLocks noGrp="1" noChangeArrowheads="1"/>
          </p:cNvSpPr>
          <p:nvPr/>
        </p:nvSpPr>
        <p:spPr bwMode="auto">
          <a:xfrm>
            <a:off x="5179602" y="6513660"/>
            <a:ext cx="3962936" cy="342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408" tIns="42204" rIns="84408" bIns="42204" anchor="b"/>
          <a:lstStyle/>
          <a:p>
            <a:pPr algn="r"/>
            <a:fld id="{326C0533-92CE-489F-B0CD-987FC4E20B18}" type="slidenum">
              <a:rPr lang="es-ES" sz="1100"/>
              <a:pPr algn="r"/>
              <a:t>15</a:t>
            </a:fld>
            <a:endParaRPr lang="es-ES" sz="110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93200" y="853200"/>
            <a:ext cx="5720000" cy="3960000"/>
          </a:xfrm>
        </p:spPr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2398C8-5C3D-4DF4-90D0-CC040D0CAD2B}" type="slidenum">
              <a:rPr lang="es-ES" smtClean="0"/>
              <a:pPr>
                <a:defRPr/>
              </a:pPr>
              <a:t>16</a:t>
            </a:fld>
            <a:endParaRPr lang="es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93713" y="852488"/>
            <a:ext cx="5719762" cy="3960812"/>
          </a:xfrm>
          <a:ln/>
        </p:spPr>
      </p:sp>
      <p:sp>
        <p:nvSpPr>
          <p:cNvPr id="80899" name="Rectangle 7"/>
          <p:cNvSpPr txBox="1">
            <a:spLocks noGrp="1" noChangeArrowheads="1"/>
          </p:cNvSpPr>
          <p:nvPr/>
        </p:nvSpPr>
        <p:spPr bwMode="auto">
          <a:xfrm>
            <a:off x="5179601" y="6513660"/>
            <a:ext cx="3962936" cy="342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26C0533-92CE-489F-B0CD-987FC4E20B18}" type="slidenum">
              <a:rPr lang="es-ES" sz="1200"/>
              <a:pPr algn="r"/>
              <a:t>17</a:t>
            </a:fld>
            <a:endParaRPr lang="es-E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93200" y="853200"/>
            <a:ext cx="5720000" cy="3960000"/>
          </a:xfrm>
          <a:ln/>
        </p:spPr>
      </p:sp>
      <p:sp>
        <p:nvSpPr>
          <p:cNvPr id="80899" name="Rectangle 7"/>
          <p:cNvSpPr txBox="1">
            <a:spLocks noGrp="1" noChangeArrowheads="1"/>
          </p:cNvSpPr>
          <p:nvPr/>
        </p:nvSpPr>
        <p:spPr bwMode="auto">
          <a:xfrm>
            <a:off x="5179601" y="6513660"/>
            <a:ext cx="3962936" cy="342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26C0533-92CE-489F-B0CD-987FC4E20B18}" type="slidenum">
              <a:rPr lang="es-ES" sz="1200"/>
              <a:pPr algn="r"/>
              <a:t>18</a:t>
            </a:fld>
            <a:endParaRPr lang="es-E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93200" y="853200"/>
            <a:ext cx="5720000" cy="3960000"/>
          </a:xfrm>
        </p:spPr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2398C8-5C3D-4DF4-90D0-CC040D0CAD2B}" type="slidenum">
              <a:rPr lang="es-ES" smtClean="0"/>
              <a:pPr>
                <a:defRPr/>
              </a:pPr>
              <a:t>19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93200" y="853200"/>
            <a:ext cx="5720000" cy="3960000"/>
          </a:xfrm>
        </p:spPr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2398C8-5C3D-4DF4-90D0-CC040D0CAD2B}" type="slidenum">
              <a:rPr lang="es-ES" smtClean="0"/>
              <a:pPr>
                <a:defRPr/>
              </a:pPr>
              <a:t>2</a:t>
            </a:fld>
            <a:endParaRPr lang="es-E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93200" y="853200"/>
            <a:ext cx="5720000" cy="3960000"/>
          </a:xfrm>
        </p:spPr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2398C8-5C3D-4DF4-90D0-CC040D0CAD2B}" type="slidenum">
              <a:rPr lang="es-ES" smtClean="0"/>
              <a:pPr>
                <a:defRPr/>
              </a:pPr>
              <a:t>20</a:t>
            </a:fld>
            <a:endParaRPr lang="es-E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93200" y="853200"/>
            <a:ext cx="5720000" cy="3960000"/>
          </a:xfrm>
        </p:spPr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2398C8-5C3D-4DF4-90D0-CC040D0CAD2B}" type="slidenum">
              <a:rPr lang="es-ES" smtClean="0"/>
              <a:pPr>
                <a:defRPr/>
              </a:pPr>
              <a:t>21</a:t>
            </a:fld>
            <a:endParaRPr lang="es-E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225425" y="823913"/>
            <a:ext cx="5724525" cy="3963987"/>
          </a:xfrm>
        </p:spPr>
      </p:sp>
      <p:sp>
        <p:nvSpPr>
          <p:cNvPr id="5" name="Rectangle 7"/>
          <p:cNvSpPr txBox="1">
            <a:spLocks noGrp="1" noChangeArrowheads="1"/>
          </p:cNvSpPr>
          <p:nvPr/>
        </p:nvSpPr>
        <p:spPr bwMode="auto">
          <a:xfrm>
            <a:off x="5179602" y="6513660"/>
            <a:ext cx="3962936" cy="342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408" tIns="42204" rIns="84408" bIns="42204" anchor="b"/>
          <a:lstStyle/>
          <a:p>
            <a:pPr algn="r"/>
            <a:fld id="{326C0533-92CE-489F-B0CD-987FC4E20B18}" type="slidenum">
              <a:rPr lang="es-ES" sz="1100"/>
              <a:pPr algn="r"/>
              <a:t>22</a:t>
            </a:fld>
            <a:endParaRPr lang="es-ES" sz="1100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93200" y="853200"/>
            <a:ext cx="5720000" cy="3960000"/>
          </a:xfrm>
        </p:spPr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2398C8-5C3D-4DF4-90D0-CC040D0CAD2B}" type="slidenum">
              <a:rPr lang="es-ES" smtClean="0"/>
              <a:pPr>
                <a:defRPr/>
              </a:pPr>
              <a:t>23</a:t>
            </a:fld>
            <a:endParaRPr lang="es-E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93200" y="853200"/>
            <a:ext cx="5720000" cy="3960000"/>
          </a:xfrm>
        </p:spPr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2398C8-5C3D-4DF4-90D0-CC040D0CAD2B}" type="slidenum">
              <a:rPr lang="es-ES" smtClean="0"/>
              <a:pPr>
                <a:defRPr/>
              </a:pPr>
              <a:t>24</a:t>
            </a:fld>
            <a:endParaRPr lang="es-E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93200" y="853200"/>
            <a:ext cx="5720000" cy="3960000"/>
          </a:xfrm>
        </p:spPr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2398C8-5C3D-4DF4-90D0-CC040D0CAD2B}" type="slidenum">
              <a:rPr lang="es-ES" smtClean="0"/>
              <a:pPr>
                <a:defRPr/>
              </a:pPr>
              <a:t>25</a:t>
            </a:fld>
            <a:endParaRPr lang="es-E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93200" y="853200"/>
            <a:ext cx="5720000" cy="3960000"/>
          </a:xfrm>
        </p:spPr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2398C8-5C3D-4DF4-90D0-CC040D0CAD2B}" type="slidenum">
              <a:rPr lang="es-ES" smtClean="0"/>
              <a:pPr>
                <a:defRPr/>
              </a:pPr>
              <a:t>26</a:t>
            </a:fld>
            <a:endParaRPr lang="es-E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64600B-AEEA-41E7-96F8-C706A81678E8}" type="slidenum">
              <a:rPr lang="es-ES"/>
              <a:pPr/>
              <a:t>27</a:t>
            </a:fld>
            <a:endParaRPr lang="es-ES"/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93200" y="853200"/>
            <a:ext cx="5719675" cy="3960000"/>
          </a:xfrm>
          <a:ln/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223838" y="823913"/>
            <a:ext cx="5727700" cy="3965575"/>
          </a:xfrm>
        </p:spPr>
      </p:sp>
      <p:sp>
        <p:nvSpPr>
          <p:cNvPr id="5" name="Rectangle 7"/>
          <p:cNvSpPr txBox="1">
            <a:spLocks noGrp="1" noChangeArrowheads="1"/>
          </p:cNvSpPr>
          <p:nvPr/>
        </p:nvSpPr>
        <p:spPr bwMode="auto">
          <a:xfrm>
            <a:off x="5179602" y="6513660"/>
            <a:ext cx="3962936" cy="342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408" tIns="42204" rIns="84408" bIns="42204" anchor="b"/>
          <a:lstStyle/>
          <a:p>
            <a:pPr algn="r"/>
            <a:fld id="{326C0533-92CE-489F-B0CD-987FC4E20B18}" type="slidenum">
              <a:rPr lang="es-ES" sz="1100"/>
              <a:pPr algn="r"/>
              <a:t>28</a:t>
            </a:fld>
            <a:endParaRPr lang="es-ES" sz="1100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93200" y="853200"/>
            <a:ext cx="5720000" cy="3960000"/>
          </a:xfrm>
        </p:spPr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2398C8-5C3D-4DF4-90D0-CC040D0CAD2B}" type="slidenum">
              <a:rPr lang="es-ES" smtClean="0"/>
              <a:pPr>
                <a:defRPr/>
              </a:pPr>
              <a:t>29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93200" y="853200"/>
            <a:ext cx="5720000" cy="3960000"/>
          </a:xfrm>
        </p:spPr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2398C8-5C3D-4DF4-90D0-CC040D0CAD2B}" type="slidenum">
              <a:rPr lang="es-ES" smtClean="0"/>
              <a:pPr>
                <a:defRPr/>
              </a:pPr>
              <a:t>3</a:t>
            </a:fld>
            <a:endParaRPr lang="es-E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93713" y="852488"/>
            <a:ext cx="5719762" cy="3960812"/>
          </a:xfrm>
        </p:spPr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39011-D5CC-4D02-A627-ED286173A7AD}" type="slidenum">
              <a:rPr lang="es-ES" smtClean="0"/>
              <a:pPr/>
              <a:t>30</a:t>
            </a:fld>
            <a:endParaRPr lang="es-E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93200" y="853200"/>
            <a:ext cx="5720000" cy="3960000"/>
          </a:xfrm>
        </p:spPr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2398C8-5C3D-4DF4-90D0-CC040D0CAD2B}" type="slidenum">
              <a:rPr lang="es-ES" smtClean="0"/>
              <a:pPr>
                <a:defRPr/>
              </a:pPr>
              <a:t>31</a:t>
            </a:fld>
            <a:endParaRPr lang="es-E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B78764-7B55-4E27-87ED-5FC5234DBD59}" type="slidenum">
              <a:rPr lang="es-ES"/>
              <a:pPr/>
              <a:t>32</a:t>
            </a:fld>
            <a:endParaRPr lang="es-ES"/>
          </a:p>
        </p:txBody>
      </p:sp>
      <p:sp>
        <p:nvSpPr>
          <p:cNvPr id="40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93713" y="852488"/>
            <a:ext cx="5719762" cy="3960812"/>
          </a:xfrm>
          <a:ln/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B78764-7B55-4E27-87ED-5FC5234DBD59}" type="slidenum">
              <a:rPr lang="es-ES"/>
              <a:pPr/>
              <a:t>33</a:t>
            </a:fld>
            <a:endParaRPr lang="es-ES"/>
          </a:p>
        </p:txBody>
      </p:sp>
      <p:sp>
        <p:nvSpPr>
          <p:cNvPr id="40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93713" y="852488"/>
            <a:ext cx="5719762" cy="3960812"/>
          </a:xfrm>
          <a:ln/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B78764-7B55-4E27-87ED-5FC5234DBD59}" type="slidenum">
              <a:rPr lang="es-ES"/>
              <a:pPr/>
              <a:t>34</a:t>
            </a:fld>
            <a:endParaRPr lang="es-ES"/>
          </a:p>
        </p:txBody>
      </p:sp>
      <p:sp>
        <p:nvSpPr>
          <p:cNvPr id="40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93713" y="852488"/>
            <a:ext cx="5719762" cy="3960812"/>
          </a:xfrm>
          <a:ln/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B78764-7B55-4E27-87ED-5FC5234DBD59}" type="slidenum">
              <a:rPr lang="es-ES"/>
              <a:pPr/>
              <a:t>35</a:t>
            </a:fld>
            <a:endParaRPr lang="es-ES"/>
          </a:p>
        </p:txBody>
      </p:sp>
      <p:sp>
        <p:nvSpPr>
          <p:cNvPr id="40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93713" y="852488"/>
            <a:ext cx="5719762" cy="3960812"/>
          </a:xfrm>
          <a:ln/>
        </p:spPr>
      </p:sp>
      <p:sp>
        <p:nvSpPr>
          <p:cNvPr id="4" name="3 Marcador de notas"/>
          <p:cNvSpPr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s-E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41103" y="823513"/>
            <a:ext cx="5296059" cy="3965740"/>
          </a:xfrm>
        </p:spPr>
      </p:sp>
      <p:sp>
        <p:nvSpPr>
          <p:cNvPr id="5" name="Rectangle 7"/>
          <p:cNvSpPr txBox="1">
            <a:spLocks noGrp="1" noChangeArrowheads="1"/>
          </p:cNvSpPr>
          <p:nvPr/>
        </p:nvSpPr>
        <p:spPr bwMode="auto">
          <a:xfrm>
            <a:off x="5179602" y="6513660"/>
            <a:ext cx="3962936" cy="342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408" tIns="42204" rIns="84408" bIns="42204" anchor="b"/>
          <a:lstStyle/>
          <a:p>
            <a:pPr algn="r"/>
            <a:fld id="{326C0533-92CE-489F-B0CD-987FC4E20B18}" type="slidenum">
              <a:rPr lang="es-ES" sz="1100"/>
              <a:pPr algn="r"/>
              <a:t>36</a:t>
            </a:fld>
            <a:endParaRPr lang="es-ES" sz="1100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1FB059-A3AB-483C-9236-F9B3F9F270A7}" type="slidenum">
              <a:rPr lang="es-ES"/>
              <a:pPr/>
              <a:t>37</a:t>
            </a:fld>
            <a:endParaRPr lang="es-ES"/>
          </a:p>
        </p:txBody>
      </p:sp>
      <p:sp>
        <p:nvSpPr>
          <p:cNvPr id="3420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93200" y="853200"/>
            <a:ext cx="5720000" cy="3960000"/>
          </a:xfrm>
          <a:ln w="12700" cap="flat"/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1FB059-A3AB-483C-9236-F9B3F9F270A7}" type="slidenum">
              <a:rPr lang="es-ES"/>
              <a:pPr/>
              <a:t>38</a:t>
            </a:fld>
            <a:endParaRPr lang="es-ES"/>
          </a:p>
        </p:txBody>
      </p:sp>
      <p:sp>
        <p:nvSpPr>
          <p:cNvPr id="3420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93200" y="853200"/>
            <a:ext cx="5720360" cy="3960000"/>
          </a:xfrm>
          <a:ln w="12700" cap="flat"/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1FB059-A3AB-483C-9236-F9B3F9F270A7}" type="slidenum">
              <a:rPr lang="es-ES"/>
              <a:pPr/>
              <a:t>39</a:t>
            </a:fld>
            <a:endParaRPr lang="es-ES"/>
          </a:p>
        </p:txBody>
      </p:sp>
      <p:sp>
        <p:nvSpPr>
          <p:cNvPr id="3420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93200" y="853200"/>
            <a:ext cx="5719646" cy="3960000"/>
          </a:xfrm>
          <a:ln w="12700" cap="flat"/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93713" y="852488"/>
            <a:ext cx="5719762" cy="3960812"/>
          </a:xfrm>
        </p:spPr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2398C8-5C3D-4DF4-90D0-CC040D0CAD2B}" type="slidenum">
              <a:rPr lang="es-ES" smtClean="0"/>
              <a:pPr>
                <a:defRPr/>
              </a:pPr>
              <a:t>4</a:t>
            </a:fld>
            <a:endParaRPr lang="es-E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1FB059-A3AB-483C-9236-F9B3F9F270A7}" type="slidenum">
              <a:rPr lang="es-ES"/>
              <a:pPr/>
              <a:t>40</a:t>
            </a:fld>
            <a:endParaRPr lang="es-ES"/>
          </a:p>
        </p:txBody>
      </p:sp>
      <p:sp>
        <p:nvSpPr>
          <p:cNvPr id="3420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93200" y="853200"/>
            <a:ext cx="5721601" cy="3960000"/>
          </a:xfrm>
          <a:ln w="12700" cap="flat"/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1FB059-A3AB-483C-9236-F9B3F9F270A7}" type="slidenum">
              <a:rPr lang="es-ES"/>
              <a:pPr/>
              <a:t>41</a:t>
            </a:fld>
            <a:endParaRPr lang="es-ES"/>
          </a:p>
        </p:txBody>
      </p:sp>
      <p:sp>
        <p:nvSpPr>
          <p:cNvPr id="3420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93200" y="853200"/>
            <a:ext cx="5721242" cy="3960000"/>
          </a:xfrm>
          <a:ln w="12700" cap="flat"/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1FB059-A3AB-483C-9236-F9B3F9F270A7}" type="slidenum">
              <a:rPr lang="es-ES"/>
              <a:pPr/>
              <a:t>42</a:t>
            </a:fld>
            <a:endParaRPr lang="es-ES"/>
          </a:p>
        </p:txBody>
      </p:sp>
      <p:sp>
        <p:nvSpPr>
          <p:cNvPr id="3420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93200" y="853200"/>
            <a:ext cx="5720886" cy="3960000"/>
          </a:xfrm>
          <a:ln w="12700" cap="flat"/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C9F3A1-6983-43FC-BD99-4A5CCEF7C97F}" type="slidenum">
              <a:rPr lang="es-ES"/>
              <a:pPr/>
              <a:t>43</a:t>
            </a:fld>
            <a:endParaRPr lang="es-ES"/>
          </a:p>
        </p:txBody>
      </p:sp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93200" y="853200"/>
            <a:ext cx="5721233" cy="3960000"/>
          </a:xfrm>
          <a:ln/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93200" y="853200"/>
            <a:ext cx="5720000" cy="3960000"/>
          </a:xfrm>
        </p:spPr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2398C8-5C3D-4DF4-90D0-CC040D0CAD2B}" type="slidenum">
              <a:rPr lang="es-ES" smtClean="0"/>
              <a:pPr>
                <a:defRPr/>
              </a:pPr>
              <a:t>44</a:t>
            </a:fld>
            <a:endParaRPr lang="es-E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93200" y="853200"/>
            <a:ext cx="5718754" cy="3960000"/>
          </a:xfrm>
        </p:spPr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2398C8-5C3D-4DF4-90D0-CC040D0CAD2B}" type="slidenum">
              <a:rPr lang="es-ES" smtClean="0"/>
              <a:pPr>
                <a:defRPr/>
              </a:pPr>
              <a:t>45</a:t>
            </a:fld>
            <a:endParaRPr lang="es-E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E82DFF-ACA3-47B1-9A63-03EE8561447C}" type="slidenum">
              <a:rPr lang="es-ES"/>
              <a:pPr/>
              <a:t>46</a:t>
            </a:fld>
            <a:endParaRPr lang="es-ES"/>
          </a:p>
        </p:txBody>
      </p:sp>
      <p:sp>
        <p:nvSpPr>
          <p:cNvPr id="35942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93200" y="853200"/>
            <a:ext cx="5721595" cy="3960000"/>
          </a:xfrm>
          <a:ln w="12700" cap="flat"/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93713" y="852488"/>
            <a:ext cx="5718175" cy="3960812"/>
          </a:xfrm>
        </p:spPr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2398C8-5C3D-4DF4-90D0-CC040D0CAD2B}" type="slidenum">
              <a:rPr lang="es-ES" smtClean="0"/>
              <a:pPr>
                <a:defRPr/>
              </a:pPr>
              <a:t>47</a:t>
            </a:fld>
            <a:endParaRPr lang="es-E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93200" y="853200"/>
            <a:ext cx="5720000" cy="3960000"/>
          </a:xfrm>
        </p:spPr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2398C8-5C3D-4DF4-90D0-CC040D0CAD2B}" type="slidenum">
              <a:rPr lang="es-ES" smtClean="0"/>
              <a:pPr>
                <a:defRPr/>
              </a:pPr>
              <a:t>48</a:t>
            </a:fld>
            <a:endParaRPr lang="es-E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93200" y="853200"/>
            <a:ext cx="5720000" cy="3960000"/>
          </a:xfrm>
        </p:spPr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2398C8-5C3D-4DF4-90D0-CC040D0CAD2B}" type="slidenum">
              <a:rPr lang="es-ES" smtClean="0"/>
              <a:pPr>
                <a:defRPr/>
              </a:pPr>
              <a:t>49</a:t>
            </a:fld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93200" y="853200"/>
            <a:ext cx="5720000" cy="3960000"/>
          </a:xfrm>
        </p:spPr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2398C8-5C3D-4DF4-90D0-CC040D0CAD2B}" type="slidenum">
              <a:rPr lang="es-ES" smtClean="0"/>
              <a:pPr>
                <a:defRPr/>
              </a:pPr>
              <a:t>5</a:t>
            </a:fld>
            <a:endParaRPr lang="es-E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93713" y="852488"/>
            <a:ext cx="5719762" cy="3960812"/>
          </a:xfrm>
        </p:spPr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2398C8-5C3D-4DF4-90D0-CC040D0CAD2B}" type="slidenum">
              <a:rPr lang="es-ES" smtClean="0"/>
              <a:pPr>
                <a:defRPr/>
              </a:pPr>
              <a:t>50</a:t>
            </a:fld>
            <a:endParaRPr lang="es-E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2A2D7E-4AB3-4E1F-BF49-953CD703CA3B}" type="slidenum">
              <a:rPr lang="es-ES"/>
              <a:pPr/>
              <a:t>51</a:t>
            </a:fld>
            <a:endParaRPr lang="es-ES"/>
          </a:p>
        </p:txBody>
      </p:sp>
      <p:sp>
        <p:nvSpPr>
          <p:cNvPr id="407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93200" y="853200"/>
            <a:ext cx="5720355" cy="3960000"/>
          </a:xfrm>
          <a:ln/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1C6F21-9532-4114-AA99-0A1956E4C744}" type="slidenum">
              <a:rPr lang="es-ES"/>
              <a:pPr/>
              <a:t>52</a:t>
            </a:fld>
            <a:endParaRPr lang="es-ES"/>
          </a:p>
        </p:txBody>
      </p:sp>
      <p:sp>
        <p:nvSpPr>
          <p:cNvPr id="415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93200" y="853200"/>
            <a:ext cx="5718763" cy="3960000"/>
          </a:xfrm>
          <a:ln/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79D6C4-8247-4488-9C9D-86A3E3ECEBA1}" type="slidenum">
              <a:rPr lang="es-ES"/>
              <a:pPr/>
              <a:t>53</a:t>
            </a:fld>
            <a:endParaRPr lang="es-ES"/>
          </a:p>
        </p:txBody>
      </p:sp>
      <p:sp>
        <p:nvSpPr>
          <p:cNvPr id="14643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93200" y="853200"/>
            <a:ext cx="5720357" cy="3960000"/>
          </a:xfrm>
          <a:ln w="12700" cap="flat"/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0AC783-BFC5-4A78-980D-EB27A6CABD89}" type="slidenum">
              <a:rPr lang="es-ES"/>
              <a:pPr/>
              <a:t>54</a:t>
            </a:fld>
            <a:endParaRPr lang="es-ES"/>
          </a:p>
        </p:txBody>
      </p:sp>
      <p:sp>
        <p:nvSpPr>
          <p:cNvPr id="19149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93200" y="853200"/>
            <a:ext cx="5721065" cy="3960000"/>
          </a:xfrm>
          <a:ln w="12700" cap="flat"/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6F207A-C640-45BD-B6E2-A1685E7631FD}" type="slidenum">
              <a:rPr lang="es-ES"/>
              <a:pPr/>
              <a:t>55</a:t>
            </a:fld>
            <a:endParaRPr lang="es-ES"/>
          </a:p>
        </p:txBody>
      </p:sp>
      <p:sp>
        <p:nvSpPr>
          <p:cNvPr id="33997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93200" y="853200"/>
            <a:ext cx="5719648" cy="3960000"/>
          </a:xfrm>
          <a:ln w="12700" cap="flat"/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F95009-EB67-4842-BD5B-D10C13231371}" type="slidenum">
              <a:rPr lang="es-ES"/>
              <a:pPr/>
              <a:t>56</a:t>
            </a:fld>
            <a:endParaRPr lang="es-ES"/>
          </a:p>
        </p:txBody>
      </p:sp>
      <p:sp>
        <p:nvSpPr>
          <p:cNvPr id="185348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93200" y="853200"/>
            <a:ext cx="5721601" cy="3960000"/>
          </a:xfrm>
          <a:ln w="12700" cap="flat"/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F95009-EB67-4842-BD5B-D10C13231371}" type="slidenum">
              <a:rPr lang="es-ES"/>
              <a:pPr/>
              <a:t>57</a:t>
            </a:fld>
            <a:endParaRPr lang="es-ES"/>
          </a:p>
        </p:txBody>
      </p:sp>
      <p:sp>
        <p:nvSpPr>
          <p:cNvPr id="185347" name="Rectangle 2"/>
          <p:cNvSpPr>
            <a:spLocks noChangeArrowheads="1"/>
          </p:cNvSpPr>
          <p:nvPr/>
        </p:nvSpPr>
        <p:spPr bwMode="auto">
          <a:xfrm>
            <a:off x="5180604" y="6514716"/>
            <a:ext cx="3963397" cy="343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3" tIns="46499" rIns="91393" bIns="46499" anchor="b"/>
          <a:lstStyle/>
          <a:p>
            <a:pPr algn="r" defTabSz="915988" eaLnBrk="0" hangingPunct="0"/>
            <a:endParaRPr lang="es-ES" sz="1200" dirty="0">
              <a:latin typeface="Arial Narrow" pitchFamily="34" charset="0"/>
            </a:endParaRPr>
          </a:p>
        </p:txBody>
      </p:sp>
      <p:sp>
        <p:nvSpPr>
          <p:cNvPr id="185348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93200" y="853200"/>
            <a:ext cx="5719462" cy="3960000"/>
          </a:xfrm>
          <a:ln w="12700" cap="flat"/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1615CE-69A3-4659-BDF9-34524830E40C}" type="slidenum">
              <a:rPr lang="es-ES"/>
              <a:pPr/>
              <a:t>58</a:t>
            </a:fld>
            <a:endParaRPr lang="es-ES"/>
          </a:p>
        </p:txBody>
      </p:sp>
      <p:sp>
        <p:nvSpPr>
          <p:cNvPr id="16077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93200" y="853200"/>
            <a:ext cx="5719645" cy="3960000"/>
          </a:xfrm>
          <a:ln w="12700" cap="flat"/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1615CE-69A3-4659-BDF9-34524830E40C}" type="slidenum">
              <a:rPr lang="es-ES"/>
              <a:pPr/>
              <a:t>59</a:t>
            </a:fld>
            <a:endParaRPr lang="es-ES"/>
          </a:p>
        </p:txBody>
      </p:sp>
      <p:sp>
        <p:nvSpPr>
          <p:cNvPr id="16077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93200" y="853200"/>
            <a:ext cx="5719644" cy="3960000"/>
          </a:xfrm>
          <a:ln w="12700" cap="flat"/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93200" y="853200"/>
            <a:ext cx="5720000" cy="3960000"/>
          </a:xfrm>
        </p:spPr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2398C8-5C3D-4DF4-90D0-CC040D0CAD2B}" type="slidenum">
              <a:rPr lang="es-ES" smtClean="0"/>
              <a:pPr>
                <a:defRPr/>
              </a:pPr>
              <a:t>6</a:t>
            </a:fld>
            <a:endParaRPr lang="es-E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E0412-18B3-4A31-A85E-6D20B4B107C4}" type="slidenum">
              <a:rPr lang="es-ES" smtClean="0"/>
              <a:pPr>
                <a:defRPr/>
              </a:pPr>
              <a:t>60</a:t>
            </a:fld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93200" y="853200"/>
            <a:ext cx="5720000" cy="3960000"/>
          </a:xfrm>
        </p:spPr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E0412-18B3-4A31-A85E-6D20B4B107C4}" type="slidenum">
              <a:rPr lang="es-ES" smtClean="0"/>
              <a:pPr>
                <a:defRPr/>
              </a:pPr>
              <a:t>7</a:t>
            </a:fld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E0412-18B3-4A31-A85E-6D20B4B107C4}" type="slidenum">
              <a:rPr lang="es-ES" smtClean="0"/>
              <a:pPr>
                <a:defRPr/>
              </a:pPr>
              <a:t>8</a:t>
            </a:fld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93200" y="853200"/>
            <a:ext cx="5720000" cy="3960000"/>
          </a:xfrm>
        </p:spPr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2398C8-5C3D-4DF4-90D0-CC040D0CAD2B}" type="slidenum">
              <a:rPr lang="es-ES" smtClean="0"/>
              <a:pPr>
                <a:defRPr/>
              </a:pPr>
              <a:t>9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CF168-84E2-4752-8F57-F80594CB1E17}" type="datetime1">
              <a:rPr lang="es-ES_tradnl"/>
              <a:pPr>
                <a:defRPr/>
              </a:pPr>
              <a:t>01/03/2014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F6B54-BD59-4A84-BFA0-AC6E998E9CDF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5CAF0-C895-4FA3-BFB1-074CD3FF60B4}" type="datetime1">
              <a:rPr lang="es-ES_tradnl"/>
              <a:pPr>
                <a:defRPr/>
              </a:pPr>
              <a:t>01/03/2014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4CF67-2191-4652-B44C-B8187A9E342D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E07EC-8A8C-47D2-AF78-D26E9F7E5F9C}" type="datetime1">
              <a:rPr lang="es-ES_tradnl"/>
              <a:pPr>
                <a:defRPr/>
              </a:pPr>
              <a:t>01/03/2014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5869A-90D4-4A0C-8302-58AFDC6591C1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90600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3837"/>
            <a:ext cx="99060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627767" y="6519183"/>
            <a:ext cx="1786863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469A3-CB63-46FF-8406-F9D3346D025F}" type="datetime1">
              <a:rPr lang="es-ES_tradnl"/>
              <a:pPr>
                <a:defRPr/>
              </a:pPr>
              <a:t>01/03/2014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F824A-1A70-4B24-87BC-AEDAF199066E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808CC-7F67-4B94-8442-8BA440CDC415}" type="datetime1">
              <a:rPr lang="es-ES_tradnl"/>
              <a:pPr>
                <a:defRPr/>
              </a:pPr>
              <a:t>01/03/2014</a:t>
            </a:fld>
            <a:endParaRPr lang="es-ES_tradnl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DC752-149D-45F1-B34F-7744E6695313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235CE-C7E2-43B3-B6B6-6192AA12232B}" type="datetime1">
              <a:rPr lang="es-ES_tradnl"/>
              <a:pPr>
                <a:defRPr/>
              </a:pPr>
              <a:t>01/03/2014</a:t>
            </a:fld>
            <a:endParaRPr lang="es-ES_tradnl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5A916-8B41-4DDD-886F-3EDAB37ECF48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FA68A-3DE6-441A-A72B-5B8EEDF345C9}" type="datetime1">
              <a:rPr lang="es-ES_tradnl"/>
              <a:pPr>
                <a:defRPr/>
              </a:pPr>
              <a:t>01/03/2014</a:t>
            </a:fld>
            <a:endParaRPr lang="es-ES_tradnl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499E4-C609-4275-87F6-8287108AC120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9B6F4-1494-4156-8FFE-34A07986244D}" type="datetime1">
              <a:rPr lang="es-ES_tradnl"/>
              <a:pPr>
                <a:defRPr/>
              </a:pPr>
              <a:t>01/03/2014</a:t>
            </a:fld>
            <a:endParaRPr lang="es-ES_tradnl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BE0A1-26EC-455E-A2E0-F53ACE2C3C98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62A4D-9213-47AC-9D73-B48E52C8FBE4}" type="datetime1">
              <a:rPr lang="es-ES_tradnl"/>
              <a:pPr>
                <a:defRPr/>
              </a:pPr>
              <a:t>01/03/2014</a:t>
            </a:fld>
            <a:endParaRPr lang="es-ES_tradnl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8C47C-7BCA-476B-8F4D-F1EBAA4EBEA3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9E93C-32D8-42DA-B1D5-F1457D8F1BE3}" type="datetime1">
              <a:rPr lang="es-ES_tradnl"/>
              <a:pPr>
                <a:defRPr/>
              </a:pPr>
              <a:t>01/03/2014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E55B8-4345-43B0-91FB-47A0D9362A7A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 dirty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F84A3-6455-4F95-B082-C1F88F2DAB80}" type="datetime1">
              <a:rPr lang="es-ES_tradnl"/>
              <a:pPr>
                <a:defRPr/>
              </a:pPr>
              <a:t>01/03/2014</a:t>
            </a:fld>
            <a:endParaRPr lang="es-ES_tradnl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16D53-0D76-4C75-A47C-4EE04579CF30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586BB-63A4-459A-816A-2161B2029E27}" type="datetime1">
              <a:rPr lang="es-ES_tradnl"/>
              <a:pPr>
                <a:defRPr/>
              </a:pPr>
              <a:t>01/03/2014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9B9FD-CAB5-4FC6-AAC6-B66DB9FA6B9E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33D62-63E1-45FA-9476-00B1DD8DA405}" type="datetime1">
              <a:rPr lang="es-ES_tradnl"/>
              <a:pPr>
                <a:defRPr/>
              </a:pPr>
              <a:t>01/03/2014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DD8EA-530A-4B47-A9B5-0BF32900BA07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6946" y="0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s-ES_tradnl" dirty="0" smtClean="0"/>
              <a:t>Clic para editar título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_tradnl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5902325" y="825500"/>
            <a:ext cx="23114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EACFB2F9-B28D-4B17-8849-22B54A7B126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6946" y="0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28228" y="1600200"/>
            <a:ext cx="4519613" cy="44338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5112942" y="1600200"/>
            <a:ext cx="4521332" cy="213995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5112942" y="3892550"/>
            <a:ext cx="4521332" cy="21415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384550" y="6245225"/>
            <a:ext cx="3136900" cy="47625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902325" y="825500"/>
            <a:ext cx="2311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919F3F1-F4FC-4DA9-A6CE-D635A6848AB2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515F8-A78C-46DD-906D-BE0FF2D6A0CE}" type="datetime1">
              <a:rPr lang="es-ES_tradnl"/>
              <a:pPr>
                <a:defRPr/>
              </a:pPr>
              <a:t>01/03/2014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F124D-4997-459D-8269-0A16A4E2546F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DE42C-A781-488B-8C45-EBE353227287}" type="datetime1">
              <a:rPr lang="es-ES_tradnl"/>
              <a:pPr>
                <a:defRPr/>
              </a:pPr>
              <a:t>01/03/2014</a:t>
            </a:fld>
            <a:endParaRPr lang="es-ES_tradnl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79953-57DC-4C40-B6A3-29F0D3FBC9F8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E4B1D-233F-4AB8-B052-C7A5ED5C9734}" type="datetime1">
              <a:rPr lang="es-ES_tradnl"/>
              <a:pPr>
                <a:defRPr/>
              </a:pPr>
              <a:t>01/03/2014</a:t>
            </a:fld>
            <a:endParaRPr lang="es-ES_tradnl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06BAF-2E2E-4548-915C-6AB7D6E76864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65DC3-8DE5-4556-B14A-A26D54C622D2}" type="datetime1">
              <a:rPr lang="es-ES_tradnl"/>
              <a:pPr>
                <a:defRPr/>
              </a:pPr>
              <a:t>01/03/2014</a:t>
            </a:fld>
            <a:endParaRPr lang="es-ES_tradnl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54209-01D3-4D86-A9B6-4A8F15797976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21A6A-0638-4096-AE9C-23CABB511E0C}" type="datetime1">
              <a:rPr lang="es-ES_tradnl"/>
              <a:pPr>
                <a:defRPr/>
              </a:pPr>
              <a:t>01/03/2014</a:t>
            </a:fld>
            <a:endParaRPr lang="es-ES_tradnl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47313-5FF4-4D79-BBA0-6D889EC798C7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69188-076D-44F1-ABDE-C51096FC6838}" type="datetime1">
              <a:rPr lang="es-ES_tradnl"/>
              <a:pPr>
                <a:defRPr/>
              </a:pPr>
              <a:t>01/03/2014</a:t>
            </a:fld>
            <a:endParaRPr lang="es-ES_tradnl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D254C-58B2-4203-B858-3C27AF29E97A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 dirty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5E1E4-E87D-44D9-BDD7-940C56426D9A}" type="datetime1">
              <a:rPr lang="es-ES_tradnl"/>
              <a:pPr>
                <a:defRPr/>
              </a:pPr>
              <a:t>01/03/2014</a:t>
            </a:fld>
            <a:endParaRPr lang="es-ES_tradnl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1FE4D-7AB0-4533-9FC7-7A8E4E8E5241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título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Clic para editar título</a:t>
            </a:r>
          </a:p>
        </p:txBody>
      </p:sp>
      <p:sp>
        <p:nvSpPr>
          <p:cNvPr id="4099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495300" y="1600201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2A47F04-0CA4-43BD-9F85-472B3EE51CA3}" type="datetime1">
              <a:rPr lang="es-ES_tradnl"/>
              <a:pPr>
                <a:defRPr/>
              </a:pPr>
              <a:t>01/03/2014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E95334D-3A1C-46CE-B86C-E83BF6C82182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39" r:id="rId1"/>
    <p:sldLayoutId id="2147485240" r:id="rId2"/>
    <p:sldLayoutId id="2147485241" r:id="rId3"/>
    <p:sldLayoutId id="2147485242" r:id="rId4"/>
    <p:sldLayoutId id="2147485243" r:id="rId5"/>
    <p:sldLayoutId id="2147485244" r:id="rId6"/>
    <p:sldLayoutId id="2147485245" r:id="rId7"/>
    <p:sldLayoutId id="2147485246" r:id="rId8"/>
    <p:sldLayoutId id="2147485247" r:id="rId9"/>
    <p:sldLayoutId id="2147485248" r:id="rId10"/>
    <p:sldLayoutId id="214748524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Marcador de título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Clic para editar título</a:t>
            </a:r>
          </a:p>
        </p:txBody>
      </p:sp>
      <p:sp>
        <p:nvSpPr>
          <p:cNvPr id="5123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495300" y="1600201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81724EB-F813-4D40-9F43-7255514768E6}" type="datetime1">
              <a:rPr lang="es-ES_tradnl"/>
              <a:pPr>
                <a:defRPr/>
              </a:pPr>
              <a:t>01/03/2014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9EDC493-A2E4-41F3-BF64-839C1D0CE317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50" r:id="rId1"/>
    <p:sldLayoutId id="2147485251" r:id="rId2"/>
    <p:sldLayoutId id="2147485252" r:id="rId3"/>
    <p:sldLayoutId id="2147485253" r:id="rId4"/>
    <p:sldLayoutId id="2147485254" r:id="rId5"/>
    <p:sldLayoutId id="2147485255" r:id="rId6"/>
    <p:sldLayoutId id="2147485256" r:id="rId7"/>
    <p:sldLayoutId id="2147485257" r:id="rId8"/>
    <p:sldLayoutId id="2147485258" r:id="rId9"/>
    <p:sldLayoutId id="2147485259" r:id="rId10"/>
    <p:sldLayoutId id="2147485260" r:id="rId11"/>
    <p:sldLayoutId id="2147485261" r:id="rId12"/>
    <p:sldLayoutId id="2147485262" r:id="rId1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13" Type="http://schemas.openxmlformats.org/officeDocument/2006/relationships/image" Target="../media/image61.emf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11" Type="http://schemas.openxmlformats.org/officeDocument/2006/relationships/image" Target="../media/image59.emf"/><Relationship Id="rId5" Type="http://schemas.openxmlformats.org/officeDocument/2006/relationships/image" Target="../media/image53.png"/><Relationship Id="rId15" Type="http://schemas.openxmlformats.org/officeDocument/2006/relationships/image" Target="../media/image63.emf"/><Relationship Id="rId10" Type="http://schemas.openxmlformats.org/officeDocument/2006/relationships/image" Target="../media/image58.emf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wmf"/><Relationship Id="rId5" Type="http://schemas.openxmlformats.org/officeDocument/2006/relationships/image" Target="../media/image65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wmf"/><Relationship Id="rId5" Type="http://schemas.openxmlformats.org/officeDocument/2006/relationships/image" Target="../media/image43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69.emf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Dokument_programu_Microsoft_Office_Word2.docx"/><Relationship Id="rId5" Type="http://schemas.openxmlformats.org/officeDocument/2006/relationships/package" Target="../embeddings/Dokument_programu_Microsoft_Office_Word1.docx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1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wmf"/><Relationship Id="rId7" Type="http://schemas.openxmlformats.org/officeDocument/2006/relationships/image" Target="../media/image95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4.wmf"/><Relationship Id="rId5" Type="http://schemas.openxmlformats.org/officeDocument/2006/relationships/image" Target="../media/image93.wmf"/><Relationship Id="rId4" Type="http://schemas.openxmlformats.org/officeDocument/2006/relationships/image" Target="../media/image92.wmf"/><Relationship Id="rId9" Type="http://schemas.openxmlformats.org/officeDocument/2006/relationships/image" Target="../media/image97.tif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0.emf"/><Relationship Id="rId4" Type="http://schemas.openxmlformats.org/officeDocument/2006/relationships/image" Target="../media/image99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6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6.png"/><Relationship Id="rId4" Type="http://schemas.openxmlformats.org/officeDocument/2006/relationships/image" Target="../media/image1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6.png"/><Relationship Id="rId4" Type="http://schemas.openxmlformats.org/officeDocument/2006/relationships/image" Target="../media/image1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6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8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6.wmf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7" Type="http://schemas.openxmlformats.org/officeDocument/2006/relationships/image" Target="../media/image122.w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1.wmf"/><Relationship Id="rId5" Type="http://schemas.openxmlformats.org/officeDocument/2006/relationships/image" Target="../media/image120.png"/><Relationship Id="rId4" Type="http://schemas.openxmlformats.org/officeDocument/2006/relationships/image" Target="../media/image119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126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5.wmf"/><Relationship Id="rId5" Type="http://schemas.openxmlformats.org/officeDocument/2006/relationships/image" Target="../media/image124.wmf"/><Relationship Id="rId4" Type="http://schemas.openxmlformats.org/officeDocument/2006/relationships/oleObject" Target="../embeddings/Arkusz_programu_Microsoft_Office_Excel_97_20031.xls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w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0.wmf"/><Relationship Id="rId4" Type="http://schemas.openxmlformats.org/officeDocument/2006/relationships/image" Target="../media/image139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53.jpe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10" Type="http://schemas.openxmlformats.org/officeDocument/2006/relationships/image" Target="../media/image155.png"/><Relationship Id="rId4" Type="http://schemas.openxmlformats.org/officeDocument/2006/relationships/image" Target="../media/image154.png"/><Relationship Id="rId9" Type="http://schemas.openxmlformats.org/officeDocument/2006/relationships/image" Target="../media/image1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uadroTexto 4"/>
          <p:cNvSpPr txBox="1">
            <a:spLocks noChangeArrowheads="1"/>
          </p:cNvSpPr>
          <p:nvPr/>
        </p:nvSpPr>
        <p:spPr bwMode="auto">
          <a:xfrm>
            <a:off x="5458012" y="2501154"/>
            <a:ext cx="431202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CHAPTER 3</a:t>
            </a:r>
            <a:endParaRPr lang="es-ES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r"/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VARIABLE SPEED DRIVE</a:t>
            </a:r>
          </a:p>
          <a:p>
            <a:pPr algn="r"/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</a:rPr>
              <a:t>TECHNICAL SEMINAR SD700</a:t>
            </a:r>
            <a:r>
              <a:rPr lang="es-ES" sz="20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s-ES" sz="20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s-ES" dirty="0" smtClean="0">
                <a:solidFill>
                  <a:schemeClr val="bg1">
                    <a:lumMod val="50000"/>
                  </a:schemeClr>
                </a:solidFill>
              </a:rPr>
              <a:t>2013</a:t>
            </a:r>
            <a:endParaRPr lang="es-ES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0" y="905437"/>
            <a:ext cx="10003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00B0F0"/>
                </a:solidFill>
              </a:rPr>
              <a:t>APPLICATIONS | WATER – DRIVE THE WATER CYCLE</a:t>
            </a:r>
            <a:endParaRPr lang="es-ES" b="1" dirty="0">
              <a:solidFill>
                <a:srgbClr val="00B0F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333499"/>
            <a:ext cx="7856008" cy="5092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924662" y="781050"/>
            <a:ext cx="4111543" cy="56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6 CuadroTexto"/>
          <p:cNvSpPr txBox="1"/>
          <p:nvPr/>
        </p:nvSpPr>
        <p:spPr>
          <a:xfrm>
            <a:off x="444197" y="2297793"/>
            <a:ext cx="51387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 indent="-363538">
              <a:lnSpc>
                <a:spcPct val="150000"/>
              </a:lnSpc>
              <a:buClr>
                <a:srgbClr val="00B0F0"/>
              </a:buClr>
              <a:buFont typeface="Wingdings" pitchFamily="2" charset="2"/>
              <a:buChar char="§"/>
            </a:pPr>
            <a:r>
              <a:rPr lang="en-AU" sz="20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Gas Distribution </a:t>
            </a:r>
          </a:p>
          <a:p>
            <a:pPr marL="363538" indent="-363538">
              <a:lnSpc>
                <a:spcPct val="150000"/>
              </a:lnSpc>
              <a:buClr>
                <a:srgbClr val="00B0F0"/>
              </a:buClr>
              <a:buFont typeface="Wingdings" pitchFamily="2" charset="2"/>
              <a:buChar char="§"/>
            </a:pPr>
            <a:r>
              <a:rPr lang="en-AU" sz="20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Gas Processing </a:t>
            </a:r>
          </a:p>
          <a:p>
            <a:pPr marL="363538" indent="-363538">
              <a:lnSpc>
                <a:spcPct val="150000"/>
              </a:lnSpc>
              <a:buClr>
                <a:srgbClr val="00B0F0"/>
              </a:buClr>
              <a:buFont typeface="Wingdings" pitchFamily="2" charset="2"/>
              <a:buChar char="§"/>
            </a:pPr>
            <a:r>
              <a:rPr lang="en-AU" sz="20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Liquefied Natural Gas Processing</a:t>
            </a:r>
          </a:p>
          <a:p>
            <a:pPr marL="363538" indent="-363538">
              <a:lnSpc>
                <a:spcPct val="150000"/>
              </a:lnSpc>
              <a:buClr>
                <a:srgbClr val="00B0F0"/>
              </a:buClr>
              <a:buFont typeface="Wingdings" pitchFamily="2" charset="2"/>
              <a:buChar char="§"/>
            </a:pPr>
            <a:r>
              <a:rPr lang="en-AU" sz="20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Offshore Production</a:t>
            </a:r>
          </a:p>
          <a:p>
            <a:pPr marL="363538" indent="-363538">
              <a:lnSpc>
                <a:spcPct val="150000"/>
              </a:lnSpc>
              <a:buClr>
                <a:srgbClr val="00B0F0"/>
              </a:buClr>
              <a:buFont typeface="Wingdings" pitchFamily="2" charset="2"/>
              <a:buChar char="§"/>
            </a:pPr>
            <a:r>
              <a:rPr lang="en-AU" sz="20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Onshore Production</a:t>
            </a:r>
          </a:p>
          <a:p>
            <a:pPr marL="363538" indent="-363538">
              <a:lnSpc>
                <a:spcPct val="150000"/>
              </a:lnSpc>
              <a:buClr>
                <a:srgbClr val="00B0F0"/>
              </a:buClr>
              <a:buFont typeface="Wingdings" pitchFamily="2" charset="2"/>
              <a:buChar char="§"/>
            </a:pPr>
            <a:r>
              <a:rPr lang="en-AU" sz="20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Refining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-408819" y="963494"/>
            <a:ext cx="6968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00B0F0"/>
                </a:solidFill>
              </a:rPr>
              <a:t>APPLICATIONS | OIL &amp; GAS</a:t>
            </a:r>
            <a:endParaRPr lang="es-ES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screen">
            <a:lum bright="8000"/>
          </a:blip>
          <a:srcRect/>
          <a:stretch>
            <a:fillRect/>
          </a:stretch>
        </p:blipFill>
        <p:spPr bwMode="auto">
          <a:xfrm>
            <a:off x="5970607" y="4587420"/>
            <a:ext cx="3960158" cy="1876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screen">
            <a:lum bright="12000"/>
          </a:blip>
          <a:srcRect/>
          <a:stretch>
            <a:fillRect/>
          </a:stretch>
        </p:blipFill>
        <p:spPr bwMode="auto">
          <a:xfrm>
            <a:off x="5975044" y="866215"/>
            <a:ext cx="3900000" cy="1953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screen">
            <a:lum bright="14000"/>
          </a:blip>
          <a:srcRect/>
          <a:stretch>
            <a:fillRect/>
          </a:stretch>
        </p:blipFill>
        <p:spPr bwMode="auto">
          <a:xfrm>
            <a:off x="5981152" y="2806245"/>
            <a:ext cx="3937231" cy="1766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6 CuadroTexto"/>
          <p:cNvSpPr txBox="1"/>
          <p:nvPr/>
        </p:nvSpPr>
        <p:spPr>
          <a:xfrm>
            <a:off x="267300" y="1344919"/>
            <a:ext cx="5943600" cy="5092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B0F0"/>
              </a:buClr>
              <a:buFont typeface="Wingdings" pitchFamily="2" charset="2"/>
              <a:buChar char="ü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COMPRESSORS </a:t>
            </a:r>
          </a:p>
          <a:p>
            <a:pPr lvl="2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Gas compressors</a:t>
            </a:r>
          </a:p>
          <a:p>
            <a:pPr lvl="2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Turbo compressors, </a:t>
            </a:r>
          </a:p>
          <a:p>
            <a:pPr lvl="2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Centrifugal compressors</a:t>
            </a:r>
          </a:p>
          <a:p>
            <a:pPr lvl="2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Screw compressors</a:t>
            </a:r>
          </a:p>
          <a:p>
            <a:pPr>
              <a:lnSpc>
                <a:spcPct val="150000"/>
              </a:lnSpc>
              <a:buClr>
                <a:srgbClr val="00B0F0"/>
              </a:buClr>
              <a:buFont typeface="Wingdings" pitchFamily="2" charset="2"/>
              <a:buChar char="ü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MILLS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</a:p>
          <a:p>
            <a:pPr marL="895350" lvl="1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Pulp Mills</a:t>
            </a:r>
          </a:p>
          <a:p>
            <a:pPr marL="895350" lvl="1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SAG Mills</a:t>
            </a:r>
          </a:p>
          <a:p>
            <a:pPr marL="895350" lvl="1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Centrifuges Mills</a:t>
            </a:r>
          </a:p>
          <a:p>
            <a:pPr marL="895350" lvl="1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Sinter Mills</a:t>
            </a:r>
          </a:p>
          <a:p>
            <a:pPr>
              <a:lnSpc>
                <a:spcPct val="150000"/>
              </a:lnSpc>
              <a:buClr>
                <a:srgbClr val="00B0F0"/>
              </a:buClr>
              <a:buFont typeface="Wingdings" pitchFamily="2" charset="2"/>
              <a:buChar char="ü"/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FANS &amp; BLOWERS</a:t>
            </a:r>
          </a:p>
          <a:p>
            <a:pPr marL="892175" lvl="1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Sinter fans</a:t>
            </a:r>
          </a:p>
          <a:p>
            <a:pPr marL="892175" lvl="1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Ventilating fans</a:t>
            </a:r>
          </a:p>
          <a:p>
            <a:pPr marL="892175" lvl="1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Turbo , Centrifugal, Blast Furnace Blowers</a:t>
            </a:r>
          </a:p>
          <a:p>
            <a:pPr>
              <a:lnSpc>
                <a:spcPct val="150000"/>
              </a:lnSpc>
              <a:buClr>
                <a:srgbClr val="00B0F0"/>
              </a:buClr>
              <a:buFont typeface="Wingdings" pitchFamily="2" charset="2"/>
              <a:buChar char="ü"/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CONVEYORS </a:t>
            </a:r>
          </a:p>
          <a:p>
            <a:pPr marL="892175" lvl="1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Screw conveyors</a:t>
            </a:r>
          </a:p>
          <a:p>
            <a:pPr marL="892175" lvl="1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Conveyor belts</a:t>
            </a:r>
            <a:endParaRPr lang="en-US" sz="1600" b="1" dirty="0" smtClean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  <a:p>
            <a:pPr>
              <a:lnSpc>
                <a:spcPct val="150000"/>
              </a:lnSpc>
              <a:buClr>
                <a:srgbClr val="00B0F0"/>
              </a:buClr>
              <a:buFont typeface="Wingdings" pitchFamily="2" charset="2"/>
              <a:buChar char="ü"/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HOISTING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-408819" y="963494"/>
            <a:ext cx="6968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F0"/>
                </a:solidFill>
              </a:rPr>
              <a:t>INDUSTRY &amp; MINING</a:t>
            </a:r>
            <a:endParaRPr lang="en-US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86105" y="1292676"/>
            <a:ext cx="513873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rgbClr val="00B0F0"/>
              </a:buClr>
              <a:buFont typeface="Wingdings" pitchFamily="2" charset="2"/>
              <a:buChar char="ü"/>
            </a:pPr>
            <a:r>
              <a:rPr lang="en-AU" sz="16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 </a:t>
            </a:r>
            <a:r>
              <a:rPr lang="en-AU" sz="16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MILLS</a:t>
            </a:r>
          </a:p>
          <a:p>
            <a:pPr>
              <a:lnSpc>
                <a:spcPct val="200000"/>
              </a:lnSpc>
              <a:buClr>
                <a:srgbClr val="00B0F0"/>
              </a:buClr>
              <a:buFont typeface="Wingdings" pitchFamily="2" charset="2"/>
              <a:buChar char="ü"/>
            </a:pPr>
            <a:r>
              <a:rPr lang="en-AU" sz="16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 MIXERS</a:t>
            </a:r>
          </a:p>
          <a:p>
            <a:pPr>
              <a:lnSpc>
                <a:spcPct val="200000"/>
              </a:lnSpc>
              <a:buClr>
                <a:srgbClr val="00B0F0"/>
              </a:buClr>
              <a:buFont typeface="Wingdings" pitchFamily="2" charset="2"/>
              <a:buChar char="ü"/>
            </a:pPr>
            <a:r>
              <a:rPr lang="en-AU" sz="16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 COMPRESSORS </a:t>
            </a:r>
          </a:p>
          <a:p>
            <a:pPr>
              <a:lnSpc>
                <a:spcPct val="200000"/>
              </a:lnSpc>
              <a:buClr>
                <a:srgbClr val="00B0F0"/>
              </a:buClr>
              <a:buFont typeface="Wingdings" pitchFamily="2" charset="2"/>
              <a:buChar char="ü"/>
            </a:pPr>
            <a:r>
              <a:rPr lang="en-AU" sz="16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 FANS &amp; BLOWERS</a:t>
            </a:r>
          </a:p>
          <a:p>
            <a:pPr>
              <a:lnSpc>
                <a:spcPct val="200000"/>
              </a:lnSpc>
              <a:buClr>
                <a:srgbClr val="00B0F0"/>
              </a:buClr>
              <a:buFont typeface="Wingdings" pitchFamily="2" charset="2"/>
              <a:buChar char="ü"/>
            </a:pPr>
            <a:r>
              <a:rPr lang="en-AU" sz="16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  PUMPS</a:t>
            </a:r>
          </a:p>
          <a:p>
            <a:pPr>
              <a:lnSpc>
                <a:spcPct val="200000"/>
              </a:lnSpc>
              <a:buClr>
                <a:srgbClr val="00B0F0"/>
              </a:buClr>
              <a:buFont typeface="Wingdings" pitchFamily="2" charset="2"/>
              <a:buChar char="ü"/>
            </a:pPr>
            <a:r>
              <a:rPr lang="en-AU" sz="16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 SCREW AND CONVEYORS BELTS</a:t>
            </a:r>
          </a:p>
          <a:p>
            <a:pPr>
              <a:lnSpc>
                <a:spcPct val="200000"/>
              </a:lnSpc>
              <a:buClr>
                <a:srgbClr val="00B0F0"/>
              </a:buClr>
              <a:buFont typeface="Wingdings" pitchFamily="2" charset="2"/>
              <a:buChar char="ü"/>
            </a:pPr>
            <a:r>
              <a:rPr lang="en-AU" sz="16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 ROAST, 	BAKE AND COOKING OVENS</a:t>
            </a:r>
          </a:p>
          <a:p>
            <a:pPr>
              <a:lnSpc>
                <a:spcPct val="200000"/>
              </a:lnSpc>
              <a:buClr>
                <a:srgbClr val="00B0F0"/>
              </a:buClr>
              <a:buFont typeface="Wingdings" pitchFamily="2" charset="2"/>
              <a:buChar char="ü"/>
            </a:pPr>
            <a:r>
              <a:rPr lang="en-AU" sz="16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 FREEZER TUNNELS</a:t>
            </a:r>
          </a:p>
          <a:p>
            <a:pPr>
              <a:lnSpc>
                <a:spcPct val="200000"/>
              </a:lnSpc>
              <a:buClr>
                <a:srgbClr val="00B0F0"/>
              </a:buClr>
              <a:buFont typeface="Wingdings" pitchFamily="2" charset="2"/>
              <a:buChar char="ü"/>
            </a:pPr>
            <a:r>
              <a:rPr lang="en-AU" sz="16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 MOULDING SYSTEMS</a:t>
            </a:r>
          </a:p>
          <a:p>
            <a:pPr>
              <a:lnSpc>
                <a:spcPct val="200000"/>
              </a:lnSpc>
              <a:buClr>
                <a:srgbClr val="00B0F0"/>
              </a:buClr>
              <a:buFont typeface="Wingdings" pitchFamily="2" charset="2"/>
              <a:buChar char="ü"/>
            </a:pPr>
            <a:r>
              <a:rPr lang="en-AU" sz="16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 BOOTLE FILLING MACHINES</a:t>
            </a:r>
          </a:p>
        </p:txBody>
      </p:sp>
      <p:pic>
        <p:nvPicPr>
          <p:cNvPr id="2549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3618" y="780325"/>
            <a:ext cx="3510000" cy="1949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4979" name="Picture 3"/>
          <p:cNvPicPr>
            <a:picLocks noChangeAspect="1" noChangeArrowheads="1"/>
          </p:cNvPicPr>
          <p:nvPr/>
        </p:nvPicPr>
        <p:blipFill>
          <a:blip r:embed="rId4"/>
          <a:srcRect b="13549"/>
          <a:stretch>
            <a:fillRect/>
          </a:stretch>
        </p:blipFill>
        <p:spPr bwMode="auto">
          <a:xfrm>
            <a:off x="6371235" y="2740492"/>
            <a:ext cx="3510000" cy="1926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498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69859" y="4723674"/>
            <a:ext cx="3510000" cy="1691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6 CuadroTexto"/>
          <p:cNvSpPr txBox="1"/>
          <p:nvPr/>
        </p:nvSpPr>
        <p:spPr>
          <a:xfrm>
            <a:off x="-408819" y="963494"/>
            <a:ext cx="6968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F0"/>
                </a:solidFill>
              </a:rPr>
              <a:t>FOOD &amp; BEVERAGES</a:t>
            </a:r>
            <a:endParaRPr lang="en-US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1" name="Picture 3" descr="Y:\Marketing y Ventas\01 VARIADORES\01 SERIE SDRIVE\SD700\08 Catálogos (SD70CA)\SD70CA02A_CAT2012\04 REVISIONES PUBLIPS\Empaquetados\SD700Power_CAST\Links\familia_SD700_2012_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9159" y="1039907"/>
            <a:ext cx="8089900" cy="3648635"/>
          </a:xfrm>
          <a:prstGeom prst="rect">
            <a:avLst/>
          </a:prstGeom>
          <a:noFill/>
        </p:spPr>
      </p:pic>
      <p:sp>
        <p:nvSpPr>
          <p:cNvPr id="9" name="8 CuadroTexto"/>
          <p:cNvSpPr txBox="1"/>
          <p:nvPr/>
        </p:nvSpPr>
        <p:spPr>
          <a:xfrm>
            <a:off x="951752" y="923366"/>
            <a:ext cx="3612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B0F0"/>
                </a:solidFill>
              </a:rPr>
              <a:t>SD700 FREEMAQ FR</a:t>
            </a:r>
            <a:endParaRPr lang="es-ES" sz="1600" b="1" dirty="0">
              <a:solidFill>
                <a:srgbClr val="00B0F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972112" y="923366"/>
            <a:ext cx="3612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B0F0"/>
                </a:solidFill>
              </a:rPr>
              <a:t>SD700 FREEMAQ FL</a:t>
            </a:r>
            <a:endParaRPr lang="es-ES" sz="1600" b="1" dirty="0">
              <a:solidFill>
                <a:srgbClr val="00B0F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034320" y="3973607"/>
            <a:ext cx="2525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B0F0"/>
                </a:solidFill>
              </a:rPr>
              <a:t>SD700 KOMPAKT</a:t>
            </a:r>
            <a:endParaRPr lang="es-ES" sz="1600" b="1" dirty="0">
              <a:solidFill>
                <a:srgbClr val="00B0F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312959" y="923366"/>
            <a:ext cx="1068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B0F0"/>
                </a:solidFill>
              </a:rPr>
              <a:t>SD700</a:t>
            </a:r>
            <a:endParaRPr lang="es-ES" sz="1600" b="1" dirty="0">
              <a:solidFill>
                <a:srgbClr val="00B0F0"/>
              </a:solidFill>
            </a:endParaRPr>
          </a:p>
        </p:txBody>
      </p:sp>
      <p:grpSp>
        <p:nvGrpSpPr>
          <p:cNvPr id="34" name="33 Grupo"/>
          <p:cNvGrpSpPr/>
          <p:nvPr/>
        </p:nvGrpSpPr>
        <p:grpSpPr>
          <a:xfrm>
            <a:off x="1300591" y="4692329"/>
            <a:ext cx="6760098" cy="1529237"/>
            <a:chOff x="1200546" y="4692328"/>
            <a:chExt cx="6240090" cy="1529237"/>
          </a:xfrm>
        </p:grpSpPr>
        <p:grpSp>
          <p:nvGrpSpPr>
            <p:cNvPr id="30" name="29 Grupo"/>
            <p:cNvGrpSpPr/>
            <p:nvPr/>
          </p:nvGrpSpPr>
          <p:grpSpPr>
            <a:xfrm>
              <a:off x="1200546" y="4692328"/>
              <a:ext cx="5449065" cy="1529237"/>
              <a:chOff x="1137792" y="4638540"/>
              <a:chExt cx="5449065" cy="1529237"/>
            </a:xfrm>
          </p:grpSpPr>
          <p:pic>
            <p:nvPicPr>
              <p:cNvPr id="104462" name="Picture 14" descr="Y:\Marketing y Ventas\01 VARIADORES\01 SERIE SDRIVE\SD700\07 Ilustraciones (SD70ILU)\iconos_PNG\LOW_HARMONICS.pn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918485" y="4638540"/>
                <a:ext cx="667902" cy="720000"/>
              </a:xfrm>
              <a:prstGeom prst="rect">
                <a:avLst/>
              </a:prstGeom>
              <a:noFill/>
            </p:spPr>
          </p:pic>
          <p:grpSp>
            <p:nvGrpSpPr>
              <p:cNvPr id="29" name="28 Grupo"/>
              <p:cNvGrpSpPr/>
              <p:nvPr/>
            </p:nvGrpSpPr>
            <p:grpSpPr>
              <a:xfrm>
                <a:off x="1137792" y="4638540"/>
                <a:ext cx="4586589" cy="1529237"/>
                <a:chOff x="1137792" y="4638540"/>
                <a:chExt cx="4586589" cy="1529237"/>
              </a:xfrm>
            </p:grpSpPr>
            <p:pic>
              <p:nvPicPr>
                <p:cNvPr id="104453" name="Picture 5" descr="Y:\Marketing y Ventas\01 VARIADORES\01 SERIE SDRIVE\SD700\07 Ilustraciones (SD70ILU)\iconos_PNG\MAXMOTORCAREpng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922174" y="4638540"/>
                  <a:ext cx="666252" cy="7200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4454" name="Picture 6" descr="Y:\Marketing y Ventas\01 VARIADORES\01 SERIE SDRIVE\SD700\07 Ilustraciones (SD70ILU)\iconos_PNG\MAXIMUM SAVINGS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1138555" y="4638540"/>
                  <a:ext cx="666252" cy="7200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4455" name="Picture 7" descr="Y:\Marketing y Ventas\01 VARIADORES\01 SERIE SDRIVE\SD700\07 Ilustraciones (SD70ILU)\iconos_PNG\MULTIPLECOMMUNICATIONS.png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3490711" y="5447777"/>
                  <a:ext cx="666063" cy="7200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4456" name="Picture 8" descr="Y:\Marketing y Ventas\01 VARIADORES\01 SERIE SDRIVE\SD700\07 Ilustraciones (SD70ILU)\iconos_PNG\QUALITYLONGLIFE.png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2705793" y="4638540"/>
                  <a:ext cx="666252" cy="7200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4457" name="Picture 9" descr="Y:\Marketing y Ventas\01 VARIADORES\01 SERIE SDRIVE\SD700\07 Ilustraciones (SD70ILU)\iconos_PNG\SMARTMECHANICAL.png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4273795" y="4638540"/>
                  <a:ext cx="666203" cy="7200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4458" name="Picture 10" descr="Y:\Marketing y Ventas\01 VARIADORES\01 SERIE SDRIVE\SD700\07 Ilustraciones (SD70ILU)\iconos_PNG\SOFTWARE_TOOLS.png"/>
                <p:cNvPicPr>
                  <a:picLocks noChangeAspect="1" noChangeArrowheads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2705561" y="5447777"/>
                  <a:ext cx="667899" cy="7200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4459" name="Picture 11" descr="Y:\Marketing y Ventas\01 VARIADORES\01 SERIE SDRIVE\SD700\07 Ilustraciones (SD70ILU)\iconos_PNG\touchscreen.png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1922058" y="5447777"/>
                  <a:ext cx="666252" cy="7200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4460" name="Picture 12" descr="Y:\Marketing y Ventas\01 VARIADORES\01 SERIE SDRIVE\SD700\07 Ilustraciones (SD70ILU)\iconos_PNG\PMCAVC.png"/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4274025" y="5447777"/>
                  <a:ext cx="665973" cy="7200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4464" name="Picture 16" descr="Y:\Marketing y Ventas\01 VARIADORES\01 SERIE SDRIVE\SD700\07 Ilustraciones (SD70ILU)\iconos_PNG\ICOOL_AZUL.png"/>
                <p:cNvPicPr>
                  <a:picLocks noChangeAspect="1" noChangeArrowheads="1"/>
                </p:cNvPicPr>
                <p:nvPr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3489412" y="4638540"/>
                  <a:ext cx="667016" cy="7200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4465" name="Picture 17" descr="Y:\Marketing y Ventas\01 VARIADORES\01 SERIE SDRIVE\SD700\07 Ilustraciones (SD70ILU)\iconos_PNG\ffa_azul.png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5057366" y="4638540"/>
                  <a:ext cx="667015" cy="7200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4466" name="Picture 18" descr="Y:\Marketing y Ventas\01 VARIADORES\01 SERIE SDRIVE\SD700\07 Ilustraciones (SD70ILU)\iconos_PNG\electrical_safety_AZUL.png"/>
                <p:cNvPicPr>
                  <a:picLocks noChangeAspect="1" noChangeArrowheads="1"/>
                </p:cNvPicPr>
                <p:nvPr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1137792" y="5447777"/>
                  <a:ext cx="667015" cy="720000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04467" name="Picture 19" descr="Y:\Marketing y Ventas\01 VARIADORES\01 SERIE SDRIVE\SD700\07 Ilustraciones (SD70ILU)\iconos_PNG\4QUADRANT.png"/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5919696" y="5423498"/>
                <a:ext cx="667161" cy="719201"/>
              </a:xfrm>
              <a:prstGeom prst="rect">
                <a:avLst/>
              </a:prstGeom>
              <a:noFill/>
            </p:spPr>
          </p:pic>
        </p:grpSp>
        <p:pic>
          <p:nvPicPr>
            <p:cNvPr id="124933" name="Picture 5" descr="C:\Users\JPEREZ.PELECTRONICS\Desktop\POWER ACADEMY BACK-UP\GSPA03A_VSD_SD700_Seminar\BORRADORES\ICONOS SD700\DISEÑO_COMPACTO.pn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773724" y="4704107"/>
              <a:ext cx="666912" cy="7200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1320801" y="919951"/>
            <a:ext cx="6968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00B0F0"/>
                </a:solidFill>
              </a:rPr>
              <a:t>VARIABLE SPEED DRIVE TOPOLOGY</a:t>
            </a:r>
            <a:endParaRPr lang="en-US" b="1">
              <a:solidFill>
                <a:srgbClr val="00B0F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0812" y="2459512"/>
            <a:ext cx="1358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Electric Grid</a:t>
            </a:r>
            <a:endParaRPr lang="en-US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06213" name="Picture 5" descr="Y:\Marketing y Ventas\N_JAVIER_PEREZ\003 PRESENTACIONES\30 POWER ACADEMY\auxiliares\Seminar\sd700\TopologíaBásic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3600" y="2790251"/>
            <a:ext cx="9359040" cy="1169880"/>
          </a:xfrm>
          <a:prstGeom prst="rect">
            <a:avLst/>
          </a:prstGeom>
          <a:noFill/>
        </p:spPr>
      </p:pic>
      <p:sp>
        <p:nvSpPr>
          <p:cNvPr id="11" name="10 CuadroTexto"/>
          <p:cNvSpPr txBox="1"/>
          <p:nvPr/>
        </p:nvSpPr>
        <p:spPr>
          <a:xfrm>
            <a:off x="1064190" y="2459512"/>
            <a:ext cx="135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Disconnection	</a:t>
            </a:r>
            <a:endParaRPr lang="en-US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183112" y="2459512"/>
            <a:ext cx="1358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Protection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055608" y="2274846"/>
            <a:ext cx="135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Harmonic 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Filter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076688" y="2459512"/>
            <a:ext cx="1358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RFI Filter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987292" y="2370612"/>
            <a:ext cx="135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Rectifier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Bridge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5849310" y="2459512"/>
            <a:ext cx="1358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DC Bus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6566548" y="2370612"/>
            <a:ext cx="135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Inverter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Bridge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7425708" y="2274846"/>
            <a:ext cx="135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dV/dt  or sinus filter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8869751" y="2468220"/>
            <a:ext cx="1358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Motor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" name="22 Grupo"/>
          <p:cNvGrpSpPr/>
          <p:nvPr/>
        </p:nvGrpSpPr>
        <p:grpSpPr>
          <a:xfrm>
            <a:off x="4960620" y="2067210"/>
            <a:ext cx="2484120" cy="2011680"/>
            <a:chOff x="4960620" y="1805940"/>
            <a:chExt cx="2484120" cy="2011680"/>
          </a:xfrm>
        </p:grpSpPr>
        <p:sp>
          <p:nvSpPr>
            <p:cNvPr id="21" name="20 Rectángulo redondeado"/>
            <p:cNvSpPr/>
            <p:nvPr/>
          </p:nvSpPr>
          <p:spPr>
            <a:xfrm>
              <a:off x="4960620" y="2095500"/>
              <a:ext cx="2484120" cy="1722120"/>
            </a:xfrm>
            <a:prstGeom prst="round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21 CuadroTexto"/>
            <p:cNvSpPr txBox="1"/>
            <p:nvPr/>
          </p:nvSpPr>
          <p:spPr>
            <a:xfrm>
              <a:off x="5478780" y="1805940"/>
              <a:ext cx="15163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smtClean="0">
                  <a:solidFill>
                    <a:schemeClr val="bg1">
                      <a:lumMod val="50000"/>
                    </a:schemeClr>
                  </a:solidFill>
                </a:rPr>
                <a:t>VSD ESTÁNDAR</a:t>
              </a:r>
            </a:p>
          </p:txBody>
        </p:sp>
      </p:grpSp>
      <p:grpSp>
        <p:nvGrpSpPr>
          <p:cNvPr id="3" name="25 Grupo"/>
          <p:cNvGrpSpPr/>
          <p:nvPr/>
        </p:nvGrpSpPr>
        <p:grpSpPr>
          <a:xfrm>
            <a:off x="2171700" y="1693830"/>
            <a:ext cx="6438900" cy="2491740"/>
            <a:chOff x="2171700" y="1432560"/>
            <a:chExt cx="6438900" cy="2491740"/>
          </a:xfrm>
        </p:grpSpPr>
        <p:sp>
          <p:nvSpPr>
            <p:cNvPr id="24" name="23 Rectángulo redondeado"/>
            <p:cNvSpPr/>
            <p:nvPr/>
          </p:nvSpPr>
          <p:spPr>
            <a:xfrm>
              <a:off x="2171700" y="1767840"/>
              <a:ext cx="6438900" cy="2156460"/>
            </a:xfrm>
            <a:prstGeom prst="roundRect">
              <a:avLst/>
            </a:prstGeom>
            <a:noFill/>
            <a:ln w="12700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24 CuadroTexto"/>
            <p:cNvSpPr txBox="1"/>
            <p:nvPr/>
          </p:nvSpPr>
          <p:spPr>
            <a:xfrm>
              <a:off x="4404360" y="1432560"/>
              <a:ext cx="15163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smtClean="0">
                  <a:solidFill>
                    <a:srgbClr val="00B0F0"/>
                  </a:solidFill>
                </a:rPr>
                <a:t>SD700 SERIES</a:t>
              </a:r>
            </a:p>
          </p:txBody>
        </p:sp>
      </p:grpSp>
      <p:grpSp>
        <p:nvGrpSpPr>
          <p:cNvPr id="4" name="31 Grupo"/>
          <p:cNvGrpSpPr/>
          <p:nvPr/>
        </p:nvGrpSpPr>
        <p:grpSpPr>
          <a:xfrm>
            <a:off x="463405" y="3405053"/>
            <a:ext cx="2663759" cy="2946807"/>
            <a:chOff x="226791" y="3779520"/>
            <a:chExt cx="2458854" cy="2946807"/>
          </a:xfrm>
        </p:grpSpPr>
        <p:pic>
          <p:nvPicPr>
            <p:cNvPr id="28" name="27 Imagen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6791" y="5082408"/>
              <a:ext cx="2458854" cy="164391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cxnSp>
          <p:nvCxnSpPr>
            <p:cNvPr id="29" name="28 Conector recto"/>
            <p:cNvCxnSpPr/>
            <p:nvPr/>
          </p:nvCxnSpPr>
          <p:spPr>
            <a:xfrm rot="5400000">
              <a:off x="259247" y="4428644"/>
              <a:ext cx="1306288" cy="803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18 Grupo"/>
          <p:cNvGrpSpPr/>
          <p:nvPr/>
        </p:nvGrpSpPr>
        <p:grpSpPr>
          <a:xfrm>
            <a:off x="3893617" y="3413763"/>
            <a:ext cx="2794223" cy="2185848"/>
            <a:chOff x="4454783" y="2843268"/>
            <a:chExt cx="4152900" cy="3519432"/>
          </a:xfrm>
        </p:grpSpPr>
        <p:pic>
          <p:nvPicPr>
            <p:cNvPr id="35" name="34 Imagen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54783" y="4978400"/>
              <a:ext cx="4152900" cy="13843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cxnSp>
          <p:nvCxnSpPr>
            <p:cNvPr id="36" name="35 Conector recto"/>
            <p:cNvCxnSpPr/>
            <p:nvPr/>
          </p:nvCxnSpPr>
          <p:spPr>
            <a:xfrm rot="5400000" flipH="1" flipV="1">
              <a:off x="7309036" y="3909450"/>
              <a:ext cx="2145309" cy="12945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44 Grupo"/>
          <p:cNvGrpSpPr/>
          <p:nvPr/>
        </p:nvGrpSpPr>
        <p:grpSpPr>
          <a:xfrm>
            <a:off x="7349590" y="3378927"/>
            <a:ext cx="1846798" cy="3021872"/>
            <a:chOff x="7349590" y="3378927"/>
            <a:chExt cx="1846798" cy="3021872"/>
          </a:xfrm>
        </p:grpSpPr>
        <p:pic>
          <p:nvPicPr>
            <p:cNvPr id="41" name="40 Imagen"/>
            <p:cNvPicPr/>
            <p:nvPr/>
          </p:nvPicPr>
          <p:blipFill>
            <a:blip r:embed="rId6"/>
            <a:srcRect l="928" t="1907" r="1327" b="2743"/>
            <a:stretch>
              <a:fillRect/>
            </a:stretch>
          </p:blipFill>
          <p:spPr bwMode="auto">
            <a:xfrm>
              <a:off x="7350919" y="4465961"/>
              <a:ext cx="1845469" cy="96352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2" name="41 Imagen"/>
            <p:cNvPicPr/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349590" y="5437823"/>
              <a:ext cx="1846662" cy="9629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cxnSp>
          <p:nvCxnSpPr>
            <p:cNvPr id="43" name="42 Conector recto"/>
            <p:cNvCxnSpPr/>
            <p:nvPr/>
          </p:nvCxnSpPr>
          <p:spPr>
            <a:xfrm rot="5400000" flipH="1" flipV="1">
              <a:off x="8030392" y="3900173"/>
              <a:ext cx="1051380" cy="888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6" grpId="0"/>
      <p:bldP spid="17" grpId="0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23 Rectángulo"/>
          <p:cNvSpPr/>
          <p:nvPr/>
        </p:nvSpPr>
        <p:spPr>
          <a:xfrm>
            <a:off x="443709" y="1337957"/>
            <a:ext cx="5726905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lnSpc>
                <a:spcPct val="200000"/>
              </a:lnSpc>
              <a:buClr>
                <a:srgbClr val="00B0F0"/>
              </a:buClr>
              <a:buSzPct val="120000"/>
              <a:buFont typeface="Wingdings" pitchFamily="2" charset="2"/>
              <a:buChar char="ü"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Power range from 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2.2kW to 2200kW</a:t>
            </a:r>
          </a:p>
          <a:p>
            <a:pPr marL="182563" indent="-182563">
              <a:lnSpc>
                <a:spcPct val="200000"/>
              </a:lnSpc>
              <a:buClr>
                <a:srgbClr val="00B0F0"/>
              </a:buClr>
              <a:buSzPct val="120000"/>
              <a:buFont typeface="Wingdings" pitchFamily="2" charset="2"/>
              <a:buChar char="ü"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Voltage ratings 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230Vac, 400Vac, 525Vac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and 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690Vac</a:t>
            </a:r>
          </a:p>
          <a:p>
            <a:pPr marL="182563" indent="-182563">
              <a:lnSpc>
                <a:spcPct val="200000"/>
              </a:lnSpc>
              <a:buClr>
                <a:srgbClr val="00B0F0"/>
              </a:buClr>
              <a:buSzPct val="120000"/>
              <a:buFont typeface="Wingdings" pitchFamily="2" charset="2"/>
              <a:buChar char="ü"/>
            </a:pP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50ºC operation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without power derating</a:t>
            </a:r>
          </a:p>
          <a:p>
            <a:pPr marL="182563" indent="-182563">
              <a:lnSpc>
                <a:spcPct val="200000"/>
              </a:lnSpc>
              <a:buClr>
                <a:srgbClr val="00B0F0"/>
              </a:buClr>
              <a:buSzPct val="120000"/>
              <a:buFont typeface="Wingdings" pitchFamily="2" charset="2"/>
              <a:buChar char="ü"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Totally sealed electronics 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IP54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without dust filters</a:t>
            </a:r>
          </a:p>
          <a:p>
            <a:pPr marL="182563" indent="-182563">
              <a:lnSpc>
                <a:spcPct val="200000"/>
              </a:lnSpc>
              <a:buClr>
                <a:srgbClr val="00B0F0"/>
              </a:buClr>
              <a:buSzPct val="120000"/>
              <a:buFont typeface="Wingdings" pitchFamily="2" charset="2"/>
              <a:buChar char="ü"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Built-in dV/dt filters (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400V/µs - 800V/µs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) Up to 300m cable</a:t>
            </a:r>
          </a:p>
          <a:p>
            <a:pPr marL="182563" indent="-182563">
              <a:lnSpc>
                <a:spcPct val="200000"/>
              </a:lnSpc>
              <a:buClr>
                <a:srgbClr val="00B0F0"/>
              </a:buClr>
              <a:buSzPct val="120000"/>
              <a:buFont typeface="Wingdings" pitchFamily="2" charset="2"/>
              <a:buChar char="ü"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Built-in 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harmonics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RFI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filters</a:t>
            </a:r>
          </a:p>
          <a:p>
            <a:pPr marL="182563" indent="-182563">
              <a:lnSpc>
                <a:spcPct val="200000"/>
              </a:lnSpc>
              <a:buClr>
                <a:srgbClr val="00B0F0"/>
              </a:buClr>
              <a:buSzPct val="120000"/>
              <a:buFont typeface="Wingdings" pitchFamily="2" charset="2"/>
              <a:buChar char="ü"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FFA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) Easy front access to the main components</a:t>
            </a:r>
          </a:p>
          <a:p>
            <a:pPr marL="180975" indent="-180975">
              <a:lnSpc>
                <a:spcPct val="200000"/>
              </a:lnSpc>
              <a:buClr>
                <a:srgbClr val="00B0F0"/>
              </a:buClr>
              <a:buSzPct val="120000"/>
              <a:buFont typeface="Wingdings" pitchFamily="2" charset="2"/>
              <a:buChar char="ü"/>
            </a:pP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Conformal coating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with military and aerospace technology (IEC61086-1:2004,-3-1)</a:t>
            </a:r>
          </a:p>
          <a:p>
            <a:pPr marL="180975" indent="-180975">
              <a:lnSpc>
                <a:spcPct val="200000"/>
              </a:lnSpc>
              <a:buClr>
                <a:srgbClr val="00B0F0"/>
              </a:buClr>
              <a:buSzPct val="120000"/>
              <a:buFont typeface="Wingdings" pitchFamily="2" charset="2"/>
              <a:buChar char="ü"/>
            </a:pP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Low Harmonics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Drives - FREEMAQ Series</a:t>
            </a:r>
          </a:p>
          <a:p>
            <a:pPr marL="180975" indent="-180975">
              <a:lnSpc>
                <a:spcPct val="200000"/>
              </a:lnSpc>
              <a:buClr>
                <a:srgbClr val="00B0F0"/>
              </a:buClr>
              <a:buSzPct val="120000"/>
              <a:buFont typeface="Wingdings" pitchFamily="2" charset="2"/>
              <a:buChar char="ü"/>
            </a:pP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Compact and competitive 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- SD700 KOMPAKT series</a:t>
            </a:r>
          </a:p>
          <a:p>
            <a:pPr marL="180975" indent="-180975">
              <a:lnSpc>
                <a:spcPct val="200000"/>
              </a:lnSpc>
              <a:buClr>
                <a:srgbClr val="00B0F0"/>
              </a:buClr>
              <a:buSzPct val="120000"/>
              <a:buFont typeface="Wingdings" pitchFamily="2" charset="2"/>
              <a:buChar char="ü"/>
            </a:pP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Regenerative Drive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– SD700 FREEMAQ FR </a:t>
            </a:r>
          </a:p>
          <a:p>
            <a:pPr marL="180975" indent="-180975" algn="just">
              <a:buClr>
                <a:srgbClr val="00B0F0"/>
              </a:buClr>
              <a:buSzPct val="120000"/>
              <a:buFont typeface="Wingdings" pitchFamily="2" charset="2"/>
              <a:buChar char="ü"/>
            </a:pPr>
            <a:endParaRPr lang="en-US" sz="1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250436" y="971114"/>
            <a:ext cx="6968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F0"/>
                </a:solidFill>
              </a:rPr>
              <a:t>SD700 HIGHLIGHTS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118785" name="Picture 1" descr="Y:\Marketing y Ventas\01 VARIADORES\01 SERIE SDRIVE\SD700\08 Catálogos (SD70CA)\SD70CA02A_CAT2012\04 REVISIONES PUBLIPS\Empaquetados\SD700Power_CAST\Links\CAMARA ANECOI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7825" y="1179613"/>
            <a:ext cx="3312319" cy="5247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CuadroTexto"/>
          <p:cNvSpPr txBox="1"/>
          <p:nvPr/>
        </p:nvSpPr>
        <p:spPr>
          <a:xfrm>
            <a:off x="883771" y="1021976"/>
            <a:ext cx="8660582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smtClean="0">
                <a:solidFill>
                  <a:srgbClr val="00B0F0"/>
                </a:solidFill>
              </a:rPr>
              <a:t>DRIVE PROTECTIONS</a:t>
            </a:r>
            <a:endParaRPr lang="en-US" b="1" smtClean="0">
              <a:solidFill>
                <a:srgbClr val="00B0F0"/>
              </a:solidFill>
            </a:endParaRPr>
          </a:p>
          <a:p>
            <a:pPr marL="623888" indent="-533400">
              <a:lnSpc>
                <a:spcPct val="150000"/>
              </a:lnSpc>
              <a:buClr>
                <a:srgbClr val="00B0F0"/>
              </a:buClr>
              <a:buSzPct val="200000"/>
              <a:buFont typeface="Wingdings" pitchFamily="2" charset="2"/>
              <a:buChar char="ü"/>
            </a:pPr>
            <a:r>
              <a:rPr lang="en-US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IGBT’s overload</a:t>
            </a:r>
          </a:p>
          <a:p>
            <a:pPr marL="623888" indent="-533400">
              <a:lnSpc>
                <a:spcPct val="150000"/>
              </a:lnSpc>
              <a:buClr>
                <a:srgbClr val="00B0F0"/>
              </a:buClr>
              <a:buSzPct val="200000"/>
              <a:buFont typeface="Wingdings" pitchFamily="2" charset="2"/>
              <a:buChar char="ü"/>
            </a:pPr>
            <a:r>
              <a:rPr lang="en-US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Input phase loss</a:t>
            </a:r>
          </a:p>
          <a:p>
            <a:pPr marL="623888" indent="-533400">
              <a:lnSpc>
                <a:spcPct val="150000"/>
              </a:lnSpc>
              <a:buClr>
                <a:srgbClr val="00B0F0"/>
              </a:buClr>
              <a:buSzPct val="200000"/>
              <a:buFont typeface="Wingdings" pitchFamily="2" charset="2"/>
              <a:buChar char="ü"/>
            </a:pPr>
            <a:r>
              <a:rPr lang="en-US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Low input voltage, High input voltage</a:t>
            </a:r>
          </a:p>
          <a:p>
            <a:pPr marL="623888" indent="-533400">
              <a:lnSpc>
                <a:spcPct val="150000"/>
              </a:lnSpc>
              <a:buClr>
                <a:srgbClr val="00B0F0"/>
              </a:buClr>
              <a:buSzPct val="200000"/>
              <a:buFont typeface="Wingdings" pitchFamily="2" charset="2"/>
              <a:buChar char="ü"/>
            </a:pPr>
            <a:r>
              <a:rPr lang="en-US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DC Bus voltage limit, Low DC Bus voltage</a:t>
            </a:r>
          </a:p>
          <a:p>
            <a:pPr marL="623888" indent="-533400">
              <a:lnSpc>
                <a:spcPct val="150000"/>
              </a:lnSpc>
              <a:buClr>
                <a:srgbClr val="00B0F0"/>
              </a:buClr>
              <a:buSzPct val="200000"/>
              <a:buFont typeface="Wingdings" pitchFamily="2" charset="2"/>
              <a:buChar char="ü"/>
            </a:pPr>
            <a:r>
              <a:rPr lang="en-US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High input frequency, Low input frequency</a:t>
            </a:r>
          </a:p>
          <a:p>
            <a:pPr marL="623888" indent="-533400">
              <a:lnSpc>
                <a:spcPct val="150000"/>
              </a:lnSpc>
              <a:buClr>
                <a:srgbClr val="00B0F0"/>
              </a:buClr>
              <a:buSzPct val="200000"/>
              <a:buFont typeface="Wingdings" pitchFamily="2" charset="2"/>
              <a:buChar char="ü"/>
            </a:pPr>
            <a:r>
              <a:rPr lang="en-US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IGBT temperature, Heatsink over-temperature</a:t>
            </a:r>
          </a:p>
          <a:p>
            <a:pPr marL="623888" indent="-533400">
              <a:lnSpc>
                <a:spcPct val="150000"/>
              </a:lnSpc>
              <a:buClr>
                <a:srgbClr val="00B0F0"/>
              </a:buClr>
              <a:buSzPct val="200000"/>
              <a:buFont typeface="Wingdings" pitchFamily="2" charset="2"/>
              <a:buChar char="ü"/>
            </a:pPr>
            <a:r>
              <a:rPr lang="en-US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Drive thermal model </a:t>
            </a:r>
          </a:p>
          <a:p>
            <a:pPr marL="623888" indent="-533400">
              <a:lnSpc>
                <a:spcPct val="150000"/>
              </a:lnSpc>
              <a:buClr>
                <a:srgbClr val="00B0F0"/>
              </a:buClr>
              <a:buSzPct val="200000"/>
              <a:buFont typeface="Wingdings" pitchFamily="2" charset="2"/>
              <a:buChar char="ü"/>
            </a:pPr>
            <a:r>
              <a:rPr lang="en-US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Power supply fault</a:t>
            </a:r>
          </a:p>
          <a:p>
            <a:pPr marL="623888" indent="-533400">
              <a:lnSpc>
                <a:spcPct val="150000"/>
              </a:lnSpc>
              <a:buClr>
                <a:srgbClr val="00B0F0"/>
              </a:buClr>
              <a:buSzPct val="200000"/>
              <a:buFont typeface="Wingdings" pitchFamily="2" charset="2"/>
              <a:buChar char="ü"/>
            </a:pPr>
            <a:r>
              <a:rPr lang="en-US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Ground fault</a:t>
            </a:r>
          </a:p>
          <a:p>
            <a:pPr marL="623888" indent="-533400">
              <a:lnSpc>
                <a:spcPct val="150000"/>
              </a:lnSpc>
              <a:buClr>
                <a:srgbClr val="00B0F0"/>
              </a:buClr>
              <a:buSzPct val="200000"/>
              <a:buFont typeface="Wingdings" pitchFamily="2" charset="2"/>
              <a:buChar char="ü"/>
            </a:pPr>
            <a:r>
              <a:rPr lang="en-US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Software and Hardware fault</a:t>
            </a:r>
          </a:p>
          <a:p>
            <a:pPr marL="623888" indent="-533400">
              <a:lnSpc>
                <a:spcPct val="150000"/>
              </a:lnSpc>
              <a:buClr>
                <a:srgbClr val="00B0F0"/>
              </a:buClr>
              <a:buSzPct val="200000"/>
              <a:buFont typeface="Wingdings" pitchFamily="2" charset="2"/>
              <a:buChar char="ü"/>
            </a:pPr>
            <a:r>
              <a:rPr lang="en-US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Analogue input signal loss (speed reference loss).</a:t>
            </a:r>
          </a:p>
          <a:p>
            <a:pPr marL="623888" indent="-533400">
              <a:lnSpc>
                <a:spcPct val="150000"/>
              </a:lnSpc>
              <a:buClr>
                <a:srgbClr val="00B0F0"/>
              </a:buClr>
              <a:buSzPct val="200000"/>
              <a:buFont typeface="Wingdings" pitchFamily="2" charset="2"/>
              <a:buChar char="ü"/>
            </a:pPr>
            <a:r>
              <a:rPr lang="en-US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STO Safe Torque Off function </a:t>
            </a: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18" descr="Y:\Marketing y Ventas\01 VARIADORES\01 SERIE SDRIVE\SD700\07 Ilustraciones (SD70ILU)\iconos_PNG\electrical_safety_AZU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92403" y="1055130"/>
            <a:ext cx="1426503" cy="142137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CuadroTexto"/>
          <p:cNvSpPr txBox="1"/>
          <p:nvPr/>
        </p:nvSpPr>
        <p:spPr>
          <a:xfrm>
            <a:off x="883771" y="1021976"/>
            <a:ext cx="8660582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00B0F0"/>
                </a:solidFill>
              </a:rPr>
              <a:t>MOTOR PROTECTIONS</a:t>
            </a:r>
            <a:endParaRPr lang="en-US" b="1" dirty="0" smtClean="0">
              <a:solidFill>
                <a:srgbClr val="00B0F0"/>
              </a:solidFill>
            </a:endParaRPr>
          </a:p>
          <a:p>
            <a:pPr>
              <a:lnSpc>
                <a:spcPct val="150000"/>
              </a:lnSpc>
            </a:pPr>
            <a:endParaRPr lang="en-US" dirty="0" smtClean="0"/>
          </a:p>
          <a:p>
            <a:pPr marL="623888" indent="-533400">
              <a:lnSpc>
                <a:spcPct val="150000"/>
              </a:lnSpc>
              <a:buClr>
                <a:srgbClr val="00B0F0"/>
              </a:buClr>
              <a:buSzPct val="200000"/>
              <a:buFont typeface="Wingdings" pitchFamily="2" charset="2"/>
              <a:buChar char="ü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Rotor locked</a:t>
            </a:r>
          </a:p>
          <a:p>
            <a:pPr marL="623888" indent="-533400">
              <a:lnSpc>
                <a:spcPct val="150000"/>
              </a:lnSpc>
              <a:buClr>
                <a:srgbClr val="00B0F0"/>
              </a:buClr>
              <a:buSzPct val="200000"/>
              <a:buFont typeface="Wingdings" pitchFamily="2" charset="2"/>
              <a:buChar char="ü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Motor overload (thermal model)</a:t>
            </a:r>
          </a:p>
          <a:p>
            <a:pPr marL="623888" indent="-533400">
              <a:lnSpc>
                <a:spcPct val="150000"/>
              </a:lnSpc>
              <a:buClr>
                <a:srgbClr val="00B0F0"/>
              </a:buClr>
              <a:buSzPct val="200000"/>
              <a:buFont typeface="Wingdings" pitchFamily="2" charset="2"/>
              <a:buChar char="ü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Motor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Underload</a:t>
            </a:r>
            <a:endParaRPr lang="en-US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623888" indent="-533400">
              <a:lnSpc>
                <a:spcPct val="150000"/>
              </a:lnSpc>
              <a:buClr>
                <a:srgbClr val="00B0F0"/>
              </a:buClr>
              <a:buSzPct val="200000"/>
              <a:buFont typeface="Wingdings" pitchFamily="2" charset="2"/>
              <a:buChar char="ü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Current limit</a:t>
            </a:r>
          </a:p>
          <a:p>
            <a:pPr marL="623888" indent="-533400">
              <a:lnSpc>
                <a:spcPct val="150000"/>
              </a:lnSpc>
              <a:buClr>
                <a:srgbClr val="00B0F0"/>
              </a:buClr>
              <a:buSzPct val="200000"/>
              <a:buFont typeface="Wingdings" pitchFamily="2" charset="2"/>
              <a:buChar char="ü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Maximum Starts</a:t>
            </a:r>
          </a:p>
          <a:p>
            <a:pPr marL="623888" indent="-533400">
              <a:lnSpc>
                <a:spcPct val="150000"/>
              </a:lnSpc>
              <a:buClr>
                <a:srgbClr val="00B0F0"/>
              </a:buClr>
              <a:buSzPct val="200000"/>
              <a:buFont typeface="Wingdings" pitchFamily="2" charset="2"/>
              <a:buChar char="ü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Phase current imbalance</a:t>
            </a:r>
          </a:p>
          <a:p>
            <a:pPr marL="623888" indent="-533400">
              <a:lnSpc>
                <a:spcPct val="150000"/>
              </a:lnSpc>
              <a:buClr>
                <a:srgbClr val="00B0F0"/>
              </a:buClr>
              <a:buSzPct val="200000"/>
              <a:buFont typeface="Wingdings" pitchFamily="2" charset="2"/>
              <a:buChar char="ü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Phase voltage imbalance</a:t>
            </a:r>
          </a:p>
          <a:p>
            <a:pPr marL="623888" indent="-533400">
              <a:lnSpc>
                <a:spcPct val="150000"/>
              </a:lnSpc>
              <a:buClr>
                <a:srgbClr val="00B0F0"/>
              </a:buClr>
              <a:buSzPct val="200000"/>
              <a:buFont typeface="Wingdings" pitchFamily="2" charset="2"/>
              <a:buChar char="ü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Motor over-temperature (PTC signal), PT100 Optional</a:t>
            </a:r>
          </a:p>
          <a:p>
            <a:pPr marL="623888" indent="-533400">
              <a:lnSpc>
                <a:spcPct val="150000"/>
              </a:lnSpc>
              <a:buClr>
                <a:srgbClr val="00B0F0"/>
              </a:buClr>
              <a:buSzPct val="200000"/>
              <a:buFont typeface="Wingdings" pitchFamily="2" charset="2"/>
              <a:buChar char="ü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Speed limit</a:t>
            </a:r>
          </a:p>
          <a:p>
            <a:pPr marL="623888" indent="-533400">
              <a:lnSpc>
                <a:spcPct val="150000"/>
              </a:lnSpc>
              <a:buClr>
                <a:srgbClr val="00B0F0"/>
              </a:buClr>
              <a:buSzPct val="200000"/>
              <a:buFont typeface="Wingdings" pitchFamily="2" charset="2"/>
              <a:buChar char="ü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Torque limit.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8" descr="Y:\Marketing y Ventas\01 VARIADORES\01 SERIE SDRIVE\SD700\07 Ilustraciones (SD70ILU)\iconos_PNG\electrical_safety_AZU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92403" y="1055130"/>
            <a:ext cx="1426503" cy="142137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304" y="1319545"/>
            <a:ext cx="8983531" cy="4542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/>
          <p:cNvSpPr txBox="1"/>
          <p:nvPr/>
        </p:nvSpPr>
        <p:spPr>
          <a:xfrm>
            <a:off x="1250436" y="971114"/>
            <a:ext cx="6968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F0"/>
                </a:solidFill>
              </a:rPr>
              <a:t>SD700 CONFIGURATION TABLE</a:t>
            </a:r>
            <a:endParaRPr lang="en-US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5566232" y="2557130"/>
            <a:ext cx="39899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A</a:t>
            </a:r>
            <a:r>
              <a:rPr lang="en-GB" sz="2400" dirty="0" smtClean="0">
                <a:solidFill>
                  <a:srgbClr val="00B0F0"/>
                </a:solidFill>
                <a:latin typeface="Arial Narrow" pitchFamily="34" charset="0"/>
              </a:rPr>
              <a:t> Variable Speed Drive </a:t>
            </a:r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is an electric/electronic device that base on the </a:t>
            </a:r>
            <a:r>
              <a:rPr lang="en-GB" sz="2400" dirty="0" smtClean="0">
                <a:solidFill>
                  <a:srgbClr val="00B0F0"/>
                </a:solidFill>
                <a:latin typeface="Arial Narrow" pitchFamily="34" charset="0"/>
              </a:rPr>
              <a:t>frequency modulation</a:t>
            </a:r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, varies precisely the speed of the electric III phase induction motors. </a:t>
            </a:r>
            <a:endParaRPr lang="es-ES" sz="24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323797" y="2055978"/>
            <a:ext cx="6098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200" b="1" dirty="0" smtClean="0">
                <a:solidFill>
                  <a:srgbClr val="00B0F0"/>
                </a:solidFill>
                <a:latin typeface="Arial Narrow" pitchFamily="34" charset="0"/>
              </a:rPr>
              <a:t>“</a:t>
            </a:r>
            <a:endParaRPr lang="es-ES" sz="7200" b="1" dirty="0">
              <a:solidFill>
                <a:srgbClr val="00B0F0"/>
              </a:solidFill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9343281" y="3993635"/>
            <a:ext cx="6098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200" b="1" dirty="0" smtClean="0">
                <a:solidFill>
                  <a:srgbClr val="00B0F0"/>
                </a:solidFill>
                <a:latin typeface="Arial Narrow" pitchFamily="34" charset="0"/>
              </a:rPr>
              <a:t>“</a:t>
            </a:r>
            <a:endParaRPr lang="es-ES" sz="7200" dirty="0">
              <a:solidFill>
                <a:srgbClr val="00B0F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295677" y="919953"/>
            <a:ext cx="10003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B0F0"/>
                </a:solidFill>
              </a:rPr>
              <a:t>OVERVIEW</a:t>
            </a:r>
            <a:endParaRPr lang="es-ES" sz="2400" b="1" dirty="0">
              <a:solidFill>
                <a:srgbClr val="00B0F0"/>
              </a:solidFill>
            </a:endParaRPr>
          </a:p>
        </p:txBody>
      </p:sp>
      <p:pic>
        <p:nvPicPr>
          <p:cNvPr id="3076" name="Picture 4" descr="F:\0000_ FOTOS tiff procesadas\0_OTRAS FOTOS\FORVASA FOTOS\0008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7170" y="890586"/>
            <a:ext cx="5434919" cy="5887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1320801" y="919951"/>
            <a:ext cx="6968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F0"/>
                </a:solidFill>
              </a:rPr>
              <a:t>LOW VOLTAGE SD700 &amp; SD700 KOMPAKT -  TOPOLOGY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5122" name="Picture 2" descr="Y:\21_DOCUMENTACION\01 VARIADORES\01 SERIE SDRIVE\SD700\101 Dibujos Técnicos (SD70DT)\01 General (SD70DTG)\SD70DTG0006AI_SD70_GenBlockDiagram_revA_Eng_Blu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0393" y="1516036"/>
            <a:ext cx="7633549" cy="468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1320801" y="919951"/>
            <a:ext cx="6968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F0"/>
                </a:solidFill>
              </a:rPr>
              <a:t>LOW VOLTAGE SD700FR - TOPOLOGY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6146" name="Picture 2" descr="Y:\21_DOCUMENTACION\B_JUAN_QUEROL\002 Documentacion en proceso\01 VARIADORES\SD700\126 Manual Técnico Hardware e Instalación (SD70MTHW)\SD7FRMTHW01A_ERESINA\03 Auxiliares FR\SD7FRDTG0002BI_SD70FA_GenBlockDiagram_revA_Eng_blu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510" y="1567541"/>
            <a:ext cx="8374652" cy="468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Y:\Marketing y Ventas\N_JAVIER_PEREZ\003 PRESENTACIONES\30 POWER ACADEMY\auxiliares\Seminar\SD70DTP000P.png"/>
          <p:cNvPicPr>
            <a:picLocks noChangeAspect="1" noChangeArrowheads="1"/>
          </p:cNvPicPr>
          <p:nvPr/>
        </p:nvPicPr>
        <p:blipFill>
          <a:blip r:embed="rId3"/>
          <a:srcRect r="57498"/>
          <a:stretch>
            <a:fillRect/>
          </a:stretch>
        </p:blipFill>
        <p:spPr bwMode="auto">
          <a:xfrm>
            <a:off x="280658" y="2709446"/>
            <a:ext cx="1118889" cy="1759171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114999" y="1462491"/>
            <a:ext cx="14499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B0F0"/>
                </a:solidFill>
              </a:rPr>
              <a:t>NO FILTER</a:t>
            </a:r>
          </a:p>
          <a:p>
            <a:r>
              <a:rPr lang="es-ES" dirty="0" smtClean="0">
                <a:solidFill>
                  <a:srgbClr val="00B0F0"/>
                </a:solidFill>
              </a:rPr>
              <a:t>----------------</a:t>
            </a:r>
          </a:p>
          <a:p>
            <a:endParaRPr lang="es-ES" b="1" dirty="0">
              <a:solidFill>
                <a:srgbClr val="00B0F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21920" y="2092146"/>
            <a:ext cx="1435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>
                    <a:lumMod val="50000"/>
                  </a:schemeClr>
                </a:solidFill>
              </a:rPr>
              <a:t>THDi &gt; 45%</a:t>
            </a:r>
            <a:endParaRPr lang="es-E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821015" y="1462491"/>
            <a:ext cx="1569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00B0F0"/>
                </a:solidFill>
              </a:rPr>
              <a:t>CHOKES 3%</a:t>
            </a:r>
          </a:p>
          <a:p>
            <a:pPr algn="ctr"/>
            <a:r>
              <a:rPr lang="es-ES" sz="1400" b="1" dirty="0" smtClean="0">
                <a:solidFill>
                  <a:schemeClr val="bg1">
                    <a:lumMod val="65000"/>
                  </a:schemeClr>
                </a:solidFill>
              </a:rPr>
              <a:t>SD700 series</a:t>
            </a:r>
            <a:endParaRPr lang="es-ES" sz="1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977553" y="2092146"/>
            <a:ext cx="2436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>
                    <a:lumMod val="50000"/>
                  </a:schemeClr>
                </a:solidFill>
              </a:rPr>
              <a:t>THDi &lt;35%</a:t>
            </a:r>
            <a:endParaRPr lang="es-E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-35421" y="3458835"/>
            <a:ext cx="531543" cy="312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smtClean="0">
                <a:solidFill>
                  <a:schemeClr val="bg1"/>
                </a:solidFill>
              </a:rPr>
              <a:t>L1</a:t>
            </a:r>
            <a:endParaRPr lang="es-ES" sz="1400" b="1">
              <a:solidFill>
                <a:schemeClr val="bg1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-39445" y="3756197"/>
            <a:ext cx="531543" cy="312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smtClean="0">
                <a:solidFill>
                  <a:schemeClr val="bg1"/>
                </a:solidFill>
              </a:rPr>
              <a:t>L2</a:t>
            </a:r>
            <a:endParaRPr lang="es-ES" sz="1400" b="1">
              <a:solidFill>
                <a:schemeClr val="bg1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-27366" y="4046130"/>
            <a:ext cx="531543" cy="312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smtClean="0">
                <a:solidFill>
                  <a:schemeClr val="bg1"/>
                </a:solidFill>
              </a:rPr>
              <a:t>L3</a:t>
            </a:r>
            <a:endParaRPr lang="es-ES" sz="1400" b="1">
              <a:solidFill>
                <a:schemeClr val="bg1"/>
              </a:solidFill>
            </a:endParaRPr>
          </a:p>
        </p:txBody>
      </p:sp>
      <p:pic>
        <p:nvPicPr>
          <p:cNvPr id="14" name="13 Imagen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705" y="4718040"/>
            <a:ext cx="1446508" cy="8119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14 Imagen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15329" y="4716679"/>
            <a:ext cx="1512433" cy="8034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" name="20 CuadroTexto"/>
          <p:cNvSpPr txBox="1"/>
          <p:nvPr/>
        </p:nvSpPr>
        <p:spPr>
          <a:xfrm>
            <a:off x="2475475" y="3984639"/>
            <a:ext cx="531543" cy="312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smtClean="0">
                <a:solidFill>
                  <a:schemeClr val="bg1"/>
                </a:solidFill>
              </a:rPr>
              <a:t>L1</a:t>
            </a:r>
            <a:endParaRPr lang="es-ES" sz="1400" b="1">
              <a:solidFill>
                <a:schemeClr val="bg1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2471451" y="4282002"/>
            <a:ext cx="531543" cy="312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smtClean="0">
                <a:solidFill>
                  <a:schemeClr val="bg1"/>
                </a:solidFill>
              </a:rPr>
              <a:t>L2</a:t>
            </a:r>
            <a:endParaRPr lang="es-ES" sz="1400" b="1">
              <a:solidFill>
                <a:schemeClr val="bg1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1320801" y="919951"/>
            <a:ext cx="6968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00B0F0"/>
                </a:solidFill>
              </a:rPr>
              <a:t>RECTIFIER BRIDGE AND HARMONICS</a:t>
            </a:r>
            <a:endParaRPr lang="es-ES" b="1" dirty="0">
              <a:solidFill>
                <a:srgbClr val="00B0F0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3723687" y="1462491"/>
            <a:ext cx="19159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00B0F0"/>
                </a:solidFill>
              </a:rPr>
              <a:t>MULTIPULSE</a:t>
            </a:r>
          </a:p>
          <a:p>
            <a:pPr algn="ctr"/>
            <a:r>
              <a:rPr lang="es-ES" sz="1200" b="1" dirty="0" smtClean="0">
                <a:solidFill>
                  <a:schemeClr val="bg1">
                    <a:lumMod val="65000"/>
                  </a:schemeClr>
                </a:solidFill>
              </a:rPr>
              <a:t>SD700 series 12,18,24p </a:t>
            </a:r>
            <a:endParaRPr lang="es-ES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3711603" y="2092146"/>
            <a:ext cx="2044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>
                    <a:lumMod val="50000"/>
                  </a:schemeClr>
                </a:solidFill>
              </a:rPr>
              <a:t>THDi &lt;10% (18p)</a:t>
            </a:r>
            <a:endParaRPr lang="es-E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5895664" y="1462491"/>
            <a:ext cx="16979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00B0F0"/>
                </a:solidFill>
              </a:rPr>
              <a:t>LCL FILTER</a:t>
            </a:r>
          </a:p>
          <a:p>
            <a:r>
              <a:rPr lang="es-ES" sz="1200" b="1" dirty="0" smtClean="0">
                <a:solidFill>
                  <a:schemeClr val="bg1">
                    <a:lumMod val="65000"/>
                  </a:schemeClr>
                </a:solidFill>
              </a:rPr>
              <a:t>SD700 FREEMAQ FL</a:t>
            </a:r>
            <a:endParaRPr lang="es-ES" b="1" dirty="0">
              <a:solidFill>
                <a:srgbClr val="00B0F0"/>
              </a:solidFill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6065138" y="2092146"/>
            <a:ext cx="2495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>
                    <a:lumMod val="50000"/>
                  </a:schemeClr>
                </a:solidFill>
              </a:rPr>
              <a:t>THDi &lt;5%</a:t>
            </a:r>
            <a:endParaRPr lang="es-E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7849634" y="1462491"/>
            <a:ext cx="203555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00B0F0"/>
                </a:solidFill>
              </a:rPr>
              <a:t>ACTIVE FILTER</a:t>
            </a:r>
          </a:p>
          <a:p>
            <a:r>
              <a:rPr lang="es-ES" sz="1400" b="1" dirty="0" smtClean="0">
                <a:solidFill>
                  <a:schemeClr val="bg1">
                    <a:lumMod val="65000"/>
                  </a:schemeClr>
                </a:solidFill>
              </a:rPr>
              <a:t>SD700 FREEMAQ FR</a:t>
            </a:r>
            <a:endParaRPr lang="es-ES" sz="1400" b="1" dirty="0" smtClean="0">
              <a:solidFill>
                <a:srgbClr val="00B0F0"/>
              </a:solidFill>
            </a:endParaRPr>
          </a:p>
          <a:p>
            <a:endParaRPr lang="es-ES" b="1" dirty="0">
              <a:solidFill>
                <a:srgbClr val="00B0F0"/>
              </a:solidFill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8210712" y="2109563"/>
            <a:ext cx="1473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>
                    <a:lumMod val="50000"/>
                  </a:schemeClr>
                </a:solidFill>
              </a:rPr>
              <a:t>THDi &lt;4%</a:t>
            </a:r>
            <a:endParaRPr lang="es-E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32481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15465" y="2679928"/>
            <a:ext cx="1169398" cy="1808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6"/>
          <p:cNvPicPr>
            <a:picLocks noChangeAspect="1" noChangeArrowheads="1"/>
          </p:cNvPicPr>
          <p:nvPr/>
        </p:nvPicPr>
        <p:blipFill>
          <a:blip r:embed="rId7" cstate="print"/>
          <a:srcRect l="-1947"/>
          <a:stretch>
            <a:fillRect/>
          </a:stretch>
        </p:blipFill>
        <p:spPr bwMode="auto">
          <a:xfrm>
            <a:off x="3422458" y="2432957"/>
            <a:ext cx="2235936" cy="29175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48 Grupo"/>
          <p:cNvGrpSpPr/>
          <p:nvPr/>
        </p:nvGrpSpPr>
        <p:grpSpPr>
          <a:xfrm>
            <a:off x="6065520" y="3050177"/>
            <a:ext cx="1244417" cy="1337310"/>
            <a:chOff x="6035040" y="2702911"/>
            <a:chExt cx="2683510" cy="2883828"/>
          </a:xfrm>
        </p:grpSpPr>
        <p:pic>
          <p:nvPicPr>
            <p:cNvPr id="47" name="Picture 6"/>
            <p:cNvPicPr>
              <a:picLocks noChangeAspect="1" noChangeArrowheads="1"/>
            </p:cNvPicPr>
            <p:nvPr/>
          </p:nvPicPr>
          <p:blipFill>
            <a:blip r:embed="rId8">
              <a:lum bright="-100000"/>
            </a:blip>
            <a:srcRect l="22913" r="33467"/>
            <a:stretch>
              <a:fillRect/>
            </a:stretch>
          </p:blipFill>
          <p:spPr bwMode="auto">
            <a:xfrm>
              <a:off x="6035040" y="2702911"/>
              <a:ext cx="2004060" cy="28838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8" name="Picture 6"/>
            <p:cNvPicPr>
              <a:picLocks noChangeAspect="1" noChangeArrowheads="1"/>
            </p:cNvPicPr>
            <p:nvPr/>
          </p:nvPicPr>
          <p:blipFill>
            <a:blip r:embed="rId8">
              <a:lum bright="-100000"/>
            </a:blip>
            <a:srcRect l="22913" r="62257"/>
            <a:stretch>
              <a:fillRect/>
            </a:stretch>
          </p:blipFill>
          <p:spPr bwMode="auto">
            <a:xfrm>
              <a:off x="8037192" y="2702911"/>
              <a:ext cx="681358" cy="28838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532482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49576" y="2807970"/>
            <a:ext cx="2026884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58 Grupo"/>
          <p:cNvGrpSpPr/>
          <p:nvPr/>
        </p:nvGrpSpPr>
        <p:grpSpPr>
          <a:xfrm>
            <a:off x="3683726" y="5512527"/>
            <a:ext cx="1672045" cy="826362"/>
            <a:chOff x="3683726" y="5512527"/>
            <a:chExt cx="1672045" cy="826362"/>
          </a:xfrm>
        </p:grpSpPr>
        <p:grpSp>
          <p:nvGrpSpPr>
            <p:cNvPr id="4" name="45 Grupo"/>
            <p:cNvGrpSpPr/>
            <p:nvPr/>
          </p:nvGrpSpPr>
          <p:grpSpPr>
            <a:xfrm>
              <a:off x="3796862" y="5574031"/>
              <a:ext cx="1453317" cy="679132"/>
              <a:chOff x="3542574" y="5729630"/>
              <a:chExt cx="1586774" cy="741496"/>
            </a:xfrm>
          </p:grpSpPr>
          <p:pic>
            <p:nvPicPr>
              <p:cNvPr id="43" name="Picture 2"/>
              <p:cNvPicPr>
                <a:picLocks noChangeAspect="1" noChangeArrowheads="1"/>
              </p:cNvPicPr>
              <p:nvPr/>
            </p:nvPicPr>
            <p:blipFill>
              <a:blip r:embed="rId10">
                <a:lum bright="-100000"/>
              </a:blip>
              <a:srcRect/>
              <a:stretch>
                <a:fillRect/>
              </a:stretch>
            </p:blipFill>
            <p:spPr bwMode="auto">
              <a:xfrm>
                <a:off x="3542574" y="5831231"/>
                <a:ext cx="1586774" cy="5646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4" name="Picture 5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3609740" y="5729630"/>
                <a:ext cx="1452313" cy="7414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5" name="Picture 3"/>
              <p:cNvPicPr>
                <a:picLocks noChangeAspect="1" noChangeArrowheads="1"/>
              </p:cNvPicPr>
              <p:nvPr/>
            </p:nvPicPr>
            <p:blipFill>
              <a:blip r:embed="rId12">
                <a:lum bright="-100000"/>
              </a:blip>
              <a:srcRect/>
              <a:stretch>
                <a:fillRect/>
              </a:stretch>
            </p:blipFill>
            <p:spPr bwMode="auto">
              <a:xfrm>
                <a:off x="3605410" y="6119813"/>
                <a:ext cx="93199" cy="1058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58" name="57 Rectángulo"/>
            <p:cNvSpPr/>
            <p:nvPr/>
          </p:nvSpPr>
          <p:spPr>
            <a:xfrm>
              <a:off x="3683726" y="5512527"/>
              <a:ext cx="1672045" cy="82636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9" name="60 Grupo"/>
          <p:cNvGrpSpPr/>
          <p:nvPr/>
        </p:nvGrpSpPr>
        <p:grpSpPr>
          <a:xfrm>
            <a:off x="8044588" y="4593682"/>
            <a:ext cx="1672045" cy="826362"/>
            <a:chOff x="6006238" y="5515702"/>
            <a:chExt cx="1672045" cy="826362"/>
          </a:xfrm>
        </p:grpSpPr>
        <p:grpSp>
          <p:nvGrpSpPr>
            <p:cNvPr id="10" name="52 Grupo"/>
            <p:cNvGrpSpPr/>
            <p:nvPr/>
          </p:nvGrpSpPr>
          <p:grpSpPr>
            <a:xfrm>
              <a:off x="6185445" y="5571276"/>
              <a:ext cx="1358355" cy="722299"/>
              <a:chOff x="6229487" y="4113390"/>
              <a:chExt cx="3676513" cy="1752600"/>
            </a:xfrm>
          </p:grpSpPr>
          <p:pic>
            <p:nvPicPr>
              <p:cNvPr id="50" name="Picture 9"/>
              <p:cNvPicPr>
                <a:picLocks noChangeAspect="1" noChangeArrowheads="1"/>
              </p:cNvPicPr>
              <p:nvPr/>
            </p:nvPicPr>
            <p:blipFill>
              <a:blip r:embed="rId13">
                <a:lum bright="-100000"/>
              </a:blip>
              <a:srcRect/>
              <a:stretch>
                <a:fillRect/>
              </a:stretch>
            </p:blipFill>
            <p:spPr bwMode="auto">
              <a:xfrm>
                <a:off x="6229487" y="4962168"/>
                <a:ext cx="564179" cy="393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1" name="Picture 6"/>
              <p:cNvPicPr>
                <a:picLocks noChangeAspect="1" noChangeArrowheads="1"/>
              </p:cNvPicPr>
              <p:nvPr/>
            </p:nvPicPr>
            <p:blipFill>
              <a:blip r:embed="rId14">
                <a:lum bright="-100000"/>
              </a:blip>
              <a:srcRect/>
              <a:stretch>
                <a:fillRect/>
              </a:stretch>
            </p:blipFill>
            <p:spPr bwMode="auto">
              <a:xfrm>
                <a:off x="6440487" y="4363944"/>
                <a:ext cx="3465513" cy="1203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2" name="Picture 8"/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6431280" y="4113390"/>
                <a:ext cx="3474720" cy="1752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60" name="59 Rectángulo"/>
            <p:cNvSpPr/>
            <p:nvPr/>
          </p:nvSpPr>
          <p:spPr>
            <a:xfrm>
              <a:off x="6006238" y="5515702"/>
              <a:ext cx="1672045" cy="82636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64 Grupo"/>
          <p:cNvGrpSpPr/>
          <p:nvPr/>
        </p:nvGrpSpPr>
        <p:grpSpPr>
          <a:xfrm>
            <a:off x="5946548" y="4594952"/>
            <a:ext cx="1672045" cy="826362"/>
            <a:chOff x="6152288" y="4594952"/>
            <a:chExt cx="1672045" cy="826362"/>
          </a:xfrm>
        </p:grpSpPr>
        <p:grpSp>
          <p:nvGrpSpPr>
            <p:cNvPr id="17" name="62 Grupo"/>
            <p:cNvGrpSpPr/>
            <p:nvPr/>
          </p:nvGrpSpPr>
          <p:grpSpPr>
            <a:xfrm>
              <a:off x="6152288" y="4594952"/>
              <a:ext cx="1672045" cy="826362"/>
              <a:chOff x="8057288" y="5503002"/>
              <a:chExt cx="1672045" cy="826362"/>
            </a:xfrm>
          </p:grpSpPr>
          <p:grpSp>
            <p:nvGrpSpPr>
              <p:cNvPr id="18" name="53 Grupo"/>
              <p:cNvGrpSpPr/>
              <p:nvPr/>
            </p:nvGrpSpPr>
            <p:grpSpPr>
              <a:xfrm>
                <a:off x="8217812" y="5552623"/>
                <a:ext cx="1366830" cy="695777"/>
                <a:chOff x="3605410" y="5729630"/>
                <a:chExt cx="1456643" cy="741496"/>
              </a:xfrm>
            </p:grpSpPr>
            <p:pic>
              <p:nvPicPr>
                <p:cNvPr id="56" name="Picture 5"/>
                <p:cNvPicPr>
                  <a:picLocks noChangeAspect="1" noChangeArrowheads="1"/>
                </p:cNvPicPr>
                <p:nvPr/>
              </p:nvPicPr>
              <p:blipFill>
                <a:blip r:embed="rId11"/>
                <a:srcRect/>
                <a:stretch>
                  <a:fillRect/>
                </a:stretch>
              </p:blipFill>
              <p:spPr bwMode="auto">
                <a:xfrm>
                  <a:off x="3609740" y="5729630"/>
                  <a:ext cx="1452313" cy="7414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7" name="Picture 3"/>
                <p:cNvPicPr>
                  <a:picLocks noChangeAspect="1" noChangeArrowheads="1"/>
                </p:cNvPicPr>
                <p:nvPr/>
              </p:nvPicPr>
              <p:blipFill>
                <a:blip r:embed="rId12">
                  <a:lum bright="-100000"/>
                </a:blip>
                <a:srcRect/>
                <a:stretch>
                  <a:fillRect/>
                </a:stretch>
              </p:blipFill>
              <p:spPr bwMode="auto">
                <a:xfrm>
                  <a:off x="3605410" y="6119813"/>
                  <a:ext cx="93199" cy="1058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sp>
            <p:nvSpPr>
              <p:cNvPr id="62" name="61 Rectángulo"/>
              <p:cNvSpPr/>
              <p:nvPr/>
            </p:nvSpPr>
            <p:spPr>
              <a:xfrm>
                <a:off x="8057288" y="5503002"/>
                <a:ext cx="1672045" cy="82636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64" name="Picture 6"/>
            <p:cNvPicPr>
              <a:picLocks noChangeAspect="1" noChangeArrowheads="1"/>
            </p:cNvPicPr>
            <p:nvPr/>
          </p:nvPicPr>
          <p:blipFill>
            <a:blip r:embed="rId14">
              <a:lum bright="-100000"/>
            </a:blip>
            <a:srcRect/>
            <a:stretch>
              <a:fillRect/>
            </a:stretch>
          </p:blipFill>
          <p:spPr bwMode="auto">
            <a:xfrm>
              <a:off x="6403103" y="4739817"/>
              <a:ext cx="1280397" cy="495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9" grpId="0"/>
      <p:bldP spid="30" grpId="0"/>
      <p:bldP spid="35" grpId="0"/>
      <p:bldP spid="36" grpId="0"/>
      <p:bldP spid="38" grpId="0"/>
      <p:bldP spid="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Y:\Marketing y Ventas\N_JAVIER_PEREZ\003 PRESENTACIONES\30 POWER ACADEMY\auxiliares\Seminar\SD70DTP0001BI_GeneralSchem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570" y="959758"/>
            <a:ext cx="9235281" cy="3630613"/>
          </a:xfrm>
          <a:prstGeom prst="rect">
            <a:avLst/>
          </a:prstGeom>
          <a:noFill/>
        </p:spPr>
      </p:pic>
      <p:grpSp>
        <p:nvGrpSpPr>
          <p:cNvPr id="3" name="31 Grupo"/>
          <p:cNvGrpSpPr/>
          <p:nvPr/>
        </p:nvGrpSpPr>
        <p:grpSpPr>
          <a:xfrm>
            <a:off x="202147" y="2941320"/>
            <a:ext cx="2663759" cy="3497625"/>
            <a:chOff x="186597" y="2941319"/>
            <a:chExt cx="2458854" cy="3497625"/>
          </a:xfrm>
        </p:grpSpPr>
        <p:pic>
          <p:nvPicPr>
            <p:cNvPr id="28" name="27 Imagen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86597" y="4795025"/>
              <a:ext cx="2458854" cy="164391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</p:pic>
        <p:cxnSp>
          <p:nvCxnSpPr>
            <p:cNvPr id="30" name="29 Conector recto"/>
            <p:cNvCxnSpPr>
              <a:endCxn id="28" idx="0"/>
            </p:cNvCxnSpPr>
            <p:nvPr/>
          </p:nvCxnSpPr>
          <p:spPr>
            <a:xfrm rot="5400000">
              <a:off x="1030840" y="3326504"/>
              <a:ext cx="1853705" cy="108333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36 Grupo"/>
          <p:cNvGrpSpPr/>
          <p:nvPr/>
        </p:nvGrpSpPr>
        <p:grpSpPr>
          <a:xfrm>
            <a:off x="3425825" y="4297680"/>
            <a:ext cx="4300855" cy="2057400"/>
            <a:chOff x="3162300" y="4297680"/>
            <a:chExt cx="3970020" cy="2057400"/>
          </a:xfrm>
        </p:grpSpPr>
        <p:pic>
          <p:nvPicPr>
            <p:cNvPr id="33" name="32 Imagen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62300" y="5029200"/>
              <a:ext cx="3970020" cy="1325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5" name="34 Conector recto"/>
            <p:cNvCxnSpPr/>
            <p:nvPr/>
          </p:nvCxnSpPr>
          <p:spPr>
            <a:xfrm rot="16200000" flipV="1">
              <a:off x="3710940" y="4381500"/>
              <a:ext cx="708660" cy="54102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12 Grupo"/>
          <p:cNvGrpSpPr/>
          <p:nvPr/>
        </p:nvGrpSpPr>
        <p:grpSpPr>
          <a:xfrm>
            <a:off x="3606405" y="5429251"/>
            <a:ext cx="3785948" cy="78107"/>
            <a:chOff x="338138" y="4243388"/>
            <a:chExt cx="3667125" cy="85725"/>
          </a:xfrm>
        </p:grpSpPr>
        <p:cxnSp>
          <p:nvCxnSpPr>
            <p:cNvPr id="14" name="13 Conector recto"/>
            <p:cNvCxnSpPr/>
            <p:nvPr/>
          </p:nvCxnSpPr>
          <p:spPr>
            <a:xfrm>
              <a:off x="338138" y="4243388"/>
              <a:ext cx="238125" cy="23812"/>
            </a:xfrm>
            <a:prstGeom prst="line">
              <a:avLst/>
            </a:prstGeom>
            <a:ln w="12700">
              <a:solidFill>
                <a:srgbClr val="0A4D8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14 Conector recto"/>
            <p:cNvCxnSpPr/>
            <p:nvPr/>
          </p:nvCxnSpPr>
          <p:spPr>
            <a:xfrm>
              <a:off x="738205" y="4257675"/>
              <a:ext cx="238125" cy="23812"/>
            </a:xfrm>
            <a:prstGeom prst="line">
              <a:avLst/>
            </a:prstGeom>
            <a:ln w="12700">
              <a:solidFill>
                <a:srgbClr val="0A4D8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15 Conector recto"/>
            <p:cNvCxnSpPr/>
            <p:nvPr/>
          </p:nvCxnSpPr>
          <p:spPr>
            <a:xfrm>
              <a:off x="1033463" y="4310063"/>
              <a:ext cx="100012" cy="4762"/>
            </a:xfrm>
            <a:prstGeom prst="line">
              <a:avLst/>
            </a:prstGeom>
            <a:ln w="12700">
              <a:solidFill>
                <a:srgbClr val="0A4D8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16 Conector recto"/>
            <p:cNvCxnSpPr/>
            <p:nvPr/>
          </p:nvCxnSpPr>
          <p:spPr>
            <a:xfrm>
              <a:off x="1304926" y="4286250"/>
              <a:ext cx="100012" cy="4763"/>
            </a:xfrm>
            <a:prstGeom prst="line">
              <a:avLst/>
            </a:prstGeom>
            <a:ln w="12700">
              <a:solidFill>
                <a:srgbClr val="0A4D8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17 Conector recto"/>
            <p:cNvCxnSpPr/>
            <p:nvPr/>
          </p:nvCxnSpPr>
          <p:spPr>
            <a:xfrm>
              <a:off x="1581150" y="4267200"/>
              <a:ext cx="133350" cy="23813"/>
            </a:xfrm>
            <a:prstGeom prst="line">
              <a:avLst/>
            </a:prstGeom>
            <a:ln w="12700">
              <a:solidFill>
                <a:srgbClr val="0A4D8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18 Conector recto"/>
            <p:cNvCxnSpPr/>
            <p:nvPr/>
          </p:nvCxnSpPr>
          <p:spPr>
            <a:xfrm>
              <a:off x="2090738" y="4252913"/>
              <a:ext cx="195262" cy="52387"/>
            </a:xfrm>
            <a:prstGeom prst="line">
              <a:avLst/>
            </a:prstGeom>
            <a:ln w="12700">
              <a:solidFill>
                <a:srgbClr val="0A4D8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19 Conector recto"/>
            <p:cNvCxnSpPr/>
            <p:nvPr/>
          </p:nvCxnSpPr>
          <p:spPr>
            <a:xfrm>
              <a:off x="2466976" y="4257675"/>
              <a:ext cx="152399" cy="33338"/>
            </a:xfrm>
            <a:prstGeom prst="line">
              <a:avLst/>
            </a:prstGeom>
            <a:ln w="12700">
              <a:solidFill>
                <a:srgbClr val="0A4D8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20 Conector recto"/>
            <p:cNvCxnSpPr/>
            <p:nvPr/>
          </p:nvCxnSpPr>
          <p:spPr>
            <a:xfrm>
              <a:off x="2752726" y="4295775"/>
              <a:ext cx="138112" cy="33338"/>
            </a:xfrm>
            <a:prstGeom prst="line">
              <a:avLst/>
            </a:prstGeom>
            <a:ln w="12700">
              <a:solidFill>
                <a:srgbClr val="0A4D8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21 Conector recto"/>
            <p:cNvCxnSpPr/>
            <p:nvPr/>
          </p:nvCxnSpPr>
          <p:spPr>
            <a:xfrm>
              <a:off x="3048001" y="4305300"/>
              <a:ext cx="66674" cy="19050"/>
            </a:xfrm>
            <a:prstGeom prst="line">
              <a:avLst/>
            </a:prstGeom>
            <a:ln w="12700">
              <a:solidFill>
                <a:srgbClr val="0A4D8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22 Conector recto"/>
            <p:cNvCxnSpPr/>
            <p:nvPr/>
          </p:nvCxnSpPr>
          <p:spPr>
            <a:xfrm>
              <a:off x="3300413" y="4252913"/>
              <a:ext cx="185737" cy="38100"/>
            </a:xfrm>
            <a:prstGeom prst="line">
              <a:avLst/>
            </a:prstGeom>
            <a:ln w="12700">
              <a:solidFill>
                <a:srgbClr val="0A4D8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23 Conector recto"/>
            <p:cNvCxnSpPr/>
            <p:nvPr/>
          </p:nvCxnSpPr>
          <p:spPr>
            <a:xfrm>
              <a:off x="3624263" y="4281488"/>
              <a:ext cx="61912" cy="14287"/>
            </a:xfrm>
            <a:prstGeom prst="line">
              <a:avLst/>
            </a:prstGeom>
            <a:ln w="12700">
              <a:solidFill>
                <a:srgbClr val="0A4D8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24 Conector recto"/>
            <p:cNvCxnSpPr/>
            <p:nvPr/>
          </p:nvCxnSpPr>
          <p:spPr>
            <a:xfrm>
              <a:off x="3833813" y="4257675"/>
              <a:ext cx="171450" cy="38100"/>
            </a:xfrm>
            <a:prstGeom prst="line">
              <a:avLst/>
            </a:prstGeom>
            <a:ln w="12700">
              <a:solidFill>
                <a:srgbClr val="0A4D8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30 Grupo"/>
          <p:cNvGrpSpPr/>
          <p:nvPr/>
        </p:nvGrpSpPr>
        <p:grpSpPr>
          <a:xfrm>
            <a:off x="2659142" y="1183919"/>
            <a:ext cx="1481773" cy="3412053"/>
            <a:chOff x="2454593" y="1183918"/>
            <a:chExt cx="1367790" cy="3412053"/>
          </a:xfrm>
        </p:grpSpPr>
        <p:pic>
          <p:nvPicPr>
            <p:cNvPr id="94212" name="Picture 4"/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r="75578"/>
            <a:stretch>
              <a:fillRect/>
            </a:stretch>
          </p:blipFill>
          <p:spPr bwMode="auto">
            <a:xfrm>
              <a:off x="2454593" y="1183918"/>
              <a:ext cx="1367790" cy="3184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9" name="28 CuadroTexto"/>
            <p:cNvSpPr txBox="1"/>
            <p:nvPr/>
          </p:nvSpPr>
          <p:spPr>
            <a:xfrm>
              <a:off x="2641600" y="4349750"/>
              <a:ext cx="8826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b="1" dirty="0" smtClean="0">
                  <a:solidFill>
                    <a:srgbClr val="00B0F0"/>
                  </a:solidFill>
                </a:rPr>
                <a:t>RECTIFIER</a:t>
              </a:r>
              <a:endParaRPr lang="es-ES" sz="1000" b="1" dirty="0">
                <a:solidFill>
                  <a:srgbClr val="00B0F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Y:\Marketing y Ventas\N_JAVIER_PEREZ\003 PRESENTACIONES\30 POWER ACADEMY\auxiliares\Seminar\SD70DTP0001BI_GeneralSchem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570" y="959758"/>
            <a:ext cx="9235281" cy="3630613"/>
          </a:xfrm>
          <a:prstGeom prst="rect">
            <a:avLst/>
          </a:prstGeom>
          <a:noFill/>
        </p:spPr>
      </p:pic>
      <p:grpSp>
        <p:nvGrpSpPr>
          <p:cNvPr id="2" name="17 Grupo"/>
          <p:cNvGrpSpPr/>
          <p:nvPr/>
        </p:nvGrpSpPr>
        <p:grpSpPr>
          <a:xfrm>
            <a:off x="385233" y="4292600"/>
            <a:ext cx="4300855" cy="2087880"/>
            <a:chOff x="355600" y="4292600"/>
            <a:chExt cx="3970020" cy="2087880"/>
          </a:xfrm>
        </p:grpSpPr>
        <p:pic>
          <p:nvPicPr>
            <p:cNvPr id="33" name="32 Imagen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5600" y="5054600"/>
              <a:ext cx="3970020" cy="1325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5" name="34 Conector recto"/>
            <p:cNvCxnSpPr>
              <a:stCxn id="33" idx="0"/>
            </p:cNvCxnSpPr>
            <p:nvPr/>
          </p:nvCxnSpPr>
          <p:spPr>
            <a:xfrm rot="5400000" flipH="1" flipV="1">
              <a:off x="2649855" y="3983355"/>
              <a:ext cx="762000" cy="138049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18 Grupo"/>
          <p:cNvGrpSpPr/>
          <p:nvPr/>
        </p:nvGrpSpPr>
        <p:grpSpPr>
          <a:xfrm>
            <a:off x="4870450" y="4279900"/>
            <a:ext cx="4622800" cy="2082800"/>
            <a:chOff x="4495800" y="4279900"/>
            <a:chExt cx="4267200" cy="2082800"/>
          </a:xfrm>
        </p:grpSpPr>
        <p:pic>
          <p:nvPicPr>
            <p:cNvPr id="43" name="42 Imagen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610100" y="4978400"/>
              <a:ext cx="4152900" cy="138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4" name="43 Conector recto"/>
            <p:cNvCxnSpPr/>
            <p:nvPr/>
          </p:nvCxnSpPr>
          <p:spPr>
            <a:xfrm rot="10800000">
              <a:off x="4495800" y="4279900"/>
              <a:ext cx="1333500" cy="6985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24 Grupo"/>
          <p:cNvGrpSpPr/>
          <p:nvPr/>
        </p:nvGrpSpPr>
        <p:grpSpPr>
          <a:xfrm>
            <a:off x="5010785" y="4998720"/>
            <a:ext cx="4474210" cy="426720"/>
            <a:chOff x="4625340" y="4998720"/>
            <a:chExt cx="4130040" cy="426720"/>
          </a:xfrm>
        </p:grpSpPr>
        <p:cxnSp>
          <p:nvCxnSpPr>
            <p:cNvPr id="21" name="20 Conector recto"/>
            <p:cNvCxnSpPr/>
            <p:nvPr/>
          </p:nvCxnSpPr>
          <p:spPr>
            <a:xfrm flipV="1">
              <a:off x="4625340" y="5402580"/>
              <a:ext cx="4130040" cy="22860"/>
            </a:xfrm>
            <a:prstGeom prst="line">
              <a:avLst/>
            </a:prstGeom>
            <a:ln w="38100">
              <a:solidFill>
                <a:srgbClr val="FEA72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23 CuadroTexto"/>
            <p:cNvSpPr txBox="1"/>
            <p:nvPr/>
          </p:nvSpPr>
          <p:spPr>
            <a:xfrm>
              <a:off x="6614160" y="4998720"/>
              <a:ext cx="987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 err="1" smtClean="0">
                  <a:solidFill>
                    <a:srgbClr val="FEA720"/>
                  </a:solidFill>
                </a:rPr>
                <a:t>DC</a:t>
              </a:r>
              <a:r>
                <a:rPr lang="es-ES" b="1" dirty="0" smtClean="0">
                  <a:solidFill>
                    <a:srgbClr val="FEA720"/>
                  </a:solidFill>
                </a:rPr>
                <a:t> BUS</a:t>
              </a:r>
              <a:endParaRPr lang="es-ES" b="1" dirty="0">
                <a:solidFill>
                  <a:srgbClr val="FEA720"/>
                </a:solidFill>
              </a:endParaRPr>
            </a:p>
          </p:txBody>
        </p:sp>
      </p:grpSp>
      <p:grpSp>
        <p:nvGrpSpPr>
          <p:cNvPr id="16" name="15 Grupo"/>
          <p:cNvGrpSpPr/>
          <p:nvPr/>
        </p:nvGrpSpPr>
        <p:grpSpPr>
          <a:xfrm>
            <a:off x="4125106" y="1183601"/>
            <a:ext cx="956204" cy="3372614"/>
            <a:chOff x="3807790" y="1183601"/>
            <a:chExt cx="882650" cy="3372614"/>
          </a:xfrm>
        </p:grpSpPr>
        <p:pic>
          <p:nvPicPr>
            <p:cNvPr id="94217" name="Picture 9"/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r="-5471" b="5980"/>
            <a:stretch>
              <a:fillRect/>
            </a:stretch>
          </p:blipFill>
          <p:spPr bwMode="auto">
            <a:xfrm>
              <a:off x="3829050" y="1183601"/>
              <a:ext cx="544167" cy="3189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14 CuadroTexto"/>
            <p:cNvSpPr txBox="1"/>
            <p:nvPr/>
          </p:nvSpPr>
          <p:spPr>
            <a:xfrm>
              <a:off x="3807790" y="4309994"/>
              <a:ext cx="8826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b="1" dirty="0" smtClean="0">
                  <a:solidFill>
                    <a:srgbClr val="00B0F0"/>
                  </a:solidFill>
                </a:rPr>
                <a:t>DC BUS</a:t>
              </a:r>
              <a:endParaRPr lang="es-ES" sz="1000" b="1" dirty="0">
                <a:solidFill>
                  <a:srgbClr val="00B0F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" descr="Y:\Marketing y Ventas\N_JAVIER_PEREZ\003 PRESENTACIONES\30 POWER ACADEMY\auxiliares\Seminar\SD70DTP0001BI_GeneralSchem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570" y="959758"/>
            <a:ext cx="9235281" cy="3630613"/>
          </a:xfrm>
          <a:prstGeom prst="rect">
            <a:avLst/>
          </a:prstGeom>
          <a:noFill/>
        </p:spPr>
      </p:pic>
      <p:grpSp>
        <p:nvGrpSpPr>
          <p:cNvPr id="3" name="61 Grupo"/>
          <p:cNvGrpSpPr/>
          <p:nvPr/>
        </p:nvGrpSpPr>
        <p:grpSpPr>
          <a:xfrm>
            <a:off x="6741583" y="2665142"/>
            <a:ext cx="3040592" cy="3703909"/>
            <a:chOff x="6223000" y="2665141"/>
            <a:chExt cx="2806700" cy="3703909"/>
          </a:xfrm>
        </p:grpSpPr>
        <p:pic>
          <p:nvPicPr>
            <p:cNvPr id="56" name="55 Imagen"/>
            <p:cNvPicPr/>
            <p:nvPr/>
          </p:nvPicPr>
          <p:blipFill>
            <a:blip r:embed="rId4"/>
            <a:srcRect l="928" t="1907" r="1327" b="2743"/>
            <a:stretch>
              <a:fillRect/>
            </a:stretch>
          </p:blipFill>
          <p:spPr bwMode="auto">
            <a:xfrm>
              <a:off x="6223000" y="4781550"/>
              <a:ext cx="2806700" cy="15875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cxnSp>
          <p:nvCxnSpPr>
            <p:cNvPr id="57" name="56 Conector recto"/>
            <p:cNvCxnSpPr/>
            <p:nvPr/>
          </p:nvCxnSpPr>
          <p:spPr>
            <a:xfrm rot="16200000" flipV="1">
              <a:off x="6156477" y="3678898"/>
              <a:ext cx="2097674" cy="701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64 CuadroTexto"/>
          <p:cNvSpPr txBox="1"/>
          <p:nvPr/>
        </p:nvSpPr>
        <p:spPr>
          <a:xfrm>
            <a:off x="4839494" y="4943475"/>
            <a:ext cx="174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Voltage wave form</a:t>
            </a:r>
            <a:endParaRPr lang="en-AU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grpSp>
        <p:nvGrpSpPr>
          <p:cNvPr id="4" name="66 Grupo"/>
          <p:cNvGrpSpPr/>
          <p:nvPr/>
        </p:nvGrpSpPr>
        <p:grpSpPr>
          <a:xfrm>
            <a:off x="270804" y="4304374"/>
            <a:ext cx="4778839" cy="2058327"/>
            <a:chOff x="249973" y="4304373"/>
            <a:chExt cx="4411236" cy="2058327"/>
          </a:xfrm>
        </p:grpSpPr>
        <p:grpSp>
          <p:nvGrpSpPr>
            <p:cNvPr id="5" name="47 Grupo"/>
            <p:cNvGrpSpPr/>
            <p:nvPr/>
          </p:nvGrpSpPr>
          <p:grpSpPr>
            <a:xfrm>
              <a:off x="249973" y="4304373"/>
              <a:ext cx="4411236" cy="2058327"/>
              <a:chOff x="4610100" y="4304373"/>
              <a:chExt cx="4411236" cy="2058327"/>
            </a:xfrm>
          </p:grpSpPr>
          <p:pic>
            <p:nvPicPr>
              <p:cNvPr id="49" name="48 Imagen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610100" y="4978400"/>
                <a:ext cx="4152900" cy="1384300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</p:pic>
          <p:cxnSp>
            <p:nvCxnSpPr>
              <p:cNvPr id="50" name="49 Conector recto"/>
              <p:cNvCxnSpPr>
                <a:stCxn id="49" idx="0"/>
              </p:cNvCxnSpPr>
              <p:nvPr/>
            </p:nvCxnSpPr>
            <p:spPr>
              <a:xfrm rot="5400000" flipH="1" flipV="1">
                <a:off x="7516929" y="3473993"/>
                <a:ext cx="674028" cy="233478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50 Grupo"/>
            <p:cNvGrpSpPr/>
            <p:nvPr/>
          </p:nvGrpSpPr>
          <p:grpSpPr>
            <a:xfrm>
              <a:off x="260451" y="5084445"/>
              <a:ext cx="4130040" cy="369332"/>
              <a:chOff x="4620578" y="5084445"/>
              <a:chExt cx="4130040" cy="369332"/>
            </a:xfrm>
          </p:grpSpPr>
          <p:cxnSp>
            <p:nvCxnSpPr>
              <p:cNvPr id="52" name="51 Conector recto"/>
              <p:cNvCxnSpPr/>
              <p:nvPr/>
            </p:nvCxnSpPr>
            <p:spPr>
              <a:xfrm flipV="1">
                <a:off x="4620578" y="5393055"/>
                <a:ext cx="4130040" cy="22860"/>
              </a:xfrm>
              <a:prstGeom prst="line">
                <a:avLst/>
              </a:prstGeom>
              <a:ln w="38100">
                <a:solidFill>
                  <a:srgbClr val="FEA72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52 CuadroTexto"/>
              <p:cNvSpPr txBox="1"/>
              <p:nvPr/>
            </p:nvSpPr>
            <p:spPr>
              <a:xfrm>
                <a:off x="6614160" y="5084445"/>
                <a:ext cx="9872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b="1" dirty="0" err="1" smtClean="0">
                    <a:solidFill>
                      <a:srgbClr val="FEA720"/>
                    </a:solidFill>
                  </a:rPr>
                  <a:t>DC</a:t>
                </a:r>
                <a:r>
                  <a:rPr lang="es-ES" b="1" dirty="0" smtClean="0">
                    <a:solidFill>
                      <a:srgbClr val="FEA720"/>
                    </a:solidFill>
                  </a:rPr>
                  <a:t> BUS</a:t>
                </a:r>
                <a:endParaRPr lang="es-ES" b="1" dirty="0">
                  <a:solidFill>
                    <a:srgbClr val="FEA720"/>
                  </a:solidFill>
                </a:endParaRPr>
              </a:p>
            </p:txBody>
          </p:sp>
        </p:grpSp>
      </p:grpSp>
      <p:pic>
        <p:nvPicPr>
          <p:cNvPr id="64" name="63 Imagen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43304" y="4767264"/>
            <a:ext cx="3059509" cy="15954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6" name="65 CuadroTexto"/>
          <p:cNvSpPr txBox="1"/>
          <p:nvPr/>
        </p:nvSpPr>
        <p:spPr>
          <a:xfrm>
            <a:off x="4849813" y="5495925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Current wave form</a:t>
            </a:r>
            <a:endParaRPr lang="en-AU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grpSp>
        <p:nvGrpSpPr>
          <p:cNvPr id="7" name="45 Grupo"/>
          <p:cNvGrpSpPr/>
          <p:nvPr/>
        </p:nvGrpSpPr>
        <p:grpSpPr>
          <a:xfrm>
            <a:off x="448867" y="5410202"/>
            <a:ext cx="3972719" cy="85725"/>
            <a:chOff x="338138" y="4243388"/>
            <a:chExt cx="3667125" cy="85725"/>
          </a:xfrm>
        </p:grpSpPr>
        <p:cxnSp>
          <p:nvCxnSpPr>
            <p:cNvPr id="22" name="21 Conector recto"/>
            <p:cNvCxnSpPr/>
            <p:nvPr/>
          </p:nvCxnSpPr>
          <p:spPr>
            <a:xfrm>
              <a:off x="338138" y="4243388"/>
              <a:ext cx="238125" cy="23812"/>
            </a:xfrm>
            <a:prstGeom prst="line">
              <a:avLst/>
            </a:prstGeom>
            <a:ln w="12700">
              <a:solidFill>
                <a:srgbClr val="0A4D8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23 Conector recto"/>
            <p:cNvCxnSpPr/>
            <p:nvPr/>
          </p:nvCxnSpPr>
          <p:spPr>
            <a:xfrm>
              <a:off x="738205" y="4257675"/>
              <a:ext cx="238125" cy="23812"/>
            </a:xfrm>
            <a:prstGeom prst="line">
              <a:avLst/>
            </a:prstGeom>
            <a:ln w="12700">
              <a:solidFill>
                <a:srgbClr val="0A4D8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24 Conector recto"/>
            <p:cNvCxnSpPr/>
            <p:nvPr/>
          </p:nvCxnSpPr>
          <p:spPr>
            <a:xfrm>
              <a:off x="1033463" y="4310063"/>
              <a:ext cx="100012" cy="4762"/>
            </a:xfrm>
            <a:prstGeom prst="line">
              <a:avLst/>
            </a:prstGeom>
            <a:ln w="12700">
              <a:solidFill>
                <a:srgbClr val="0A4D8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26 Conector recto"/>
            <p:cNvCxnSpPr/>
            <p:nvPr/>
          </p:nvCxnSpPr>
          <p:spPr>
            <a:xfrm>
              <a:off x="1304926" y="4286250"/>
              <a:ext cx="100012" cy="4763"/>
            </a:xfrm>
            <a:prstGeom prst="line">
              <a:avLst/>
            </a:prstGeom>
            <a:ln w="12700">
              <a:solidFill>
                <a:srgbClr val="0A4D8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28 Conector recto"/>
            <p:cNvCxnSpPr/>
            <p:nvPr/>
          </p:nvCxnSpPr>
          <p:spPr>
            <a:xfrm>
              <a:off x="1581150" y="4267200"/>
              <a:ext cx="133350" cy="23813"/>
            </a:xfrm>
            <a:prstGeom prst="line">
              <a:avLst/>
            </a:prstGeom>
            <a:ln w="12700">
              <a:solidFill>
                <a:srgbClr val="0A4D8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30 Conector recto"/>
            <p:cNvCxnSpPr/>
            <p:nvPr/>
          </p:nvCxnSpPr>
          <p:spPr>
            <a:xfrm>
              <a:off x="2090738" y="4252913"/>
              <a:ext cx="195262" cy="52387"/>
            </a:xfrm>
            <a:prstGeom prst="line">
              <a:avLst/>
            </a:prstGeom>
            <a:ln w="12700">
              <a:solidFill>
                <a:srgbClr val="0A4D8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32 Conector recto"/>
            <p:cNvCxnSpPr/>
            <p:nvPr/>
          </p:nvCxnSpPr>
          <p:spPr>
            <a:xfrm>
              <a:off x="2466976" y="4257675"/>
              <a:ext cx="152399" cy="33338"/>
            </a:xfrm>
            <a:prstGeom prst="line">
              <a:avLst/>
            </a:prstGeom>
            <a:ln w="12700">
              <a:solidFill>
                <a:srgbClr val="0A4D8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34 Conector recto"/>
            <p:cNvCxnSpPr/>
            <p:nvPr/>
          </p:nvCxnSpPr>
          <p:spPr>
            <a:xfrm>
              <a:off x="2752726" y="4295775"/>
              <a:ext cx="138112" cy="33338"/>
            </a:xfrm>
            <a:prstGeom prst="line">
              <a:avLst/>
            </a:prstGeom>
            <a:ln w="12700">
              <a:solidFill>
                <a:srgbClr val="0A4D8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36 Conector recto"/>
            <p:cNvCxnSpPr/>
            <p:nvPr/>
          </p:nvCxnSpPr>
          <p:spPr>
            <a:xfrm>
              <a:off x="3048001" y="4305300"/>
              <a:ext cx="66674" cy="19050"/>
            </a:xfrm>
            <a:prstGeom prst="line">
              <a:avLst/>
            </a:prstGeom>
            <a:ln w="12700">
              <a:solidFill>
                <a:srgbClr val="0A4D8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38 Conector recto"/>
            <p:cNvCxnSpPr/>
            <p:nvPr/>
          </p:nvCxnSpPr>
          <p:spPr>
            <a:xfrm>
              <a:off x="3300413" y="4252913"/>
              <a:ext cx="185737" cy="38100"/>
            </a:xfrm>
            <a:prstGeom prst="line">
              <a:avLst/>
            </a:prstGeom>
            <a:ln w="12700">
              <a:solidFill>
                <a:srgbClr val="0A4D8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40 Conector recto"/>
            <p:cNvCxnSpPr/>
            <p:nvPr/>
          </p:nvCxnSpPr>
          <p:spPr>
            <a:xfrm>
              <a:off x="3624263" y="4281488"/>
              <a:ext cx="61912" cy="14287"/>
            </a:xfrm>
            <a:prstGeom prst="line">
              <a:avLst/>
            </a:prstGeom>
            <a:ln w="12700">
              <a:solidFill>
                <a:srgbClr val="0A4D8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42 Conector recto"/>
            <p:cNvCxnSpPr/>
            <p:nvPr/>
          </p:nvCxnSpPr>
          <p:spPr>
            <a:xfrm>
              <a:off x="3833813" y="4257675"/>
              <a:ext cx="171450" cy="38100"/>
            </a:xfrm>
            <a:prstGeom prst="line">
              <a:avLst/>
            </a:prstGeom>
            <a:ln w="12700">
              <a:solidFill>
                <a:srgbClr val="0A4D8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37 Grupo"/>
          <p:cNvGrpSpPr/>
          <p:nvPr/>
        </p:nvGrpSpPr>
        <p:grpSpPr>
          <a:xfrm>
            <a:off x="5175197" y="1176933"/>
            <a:ext cx="2715552" cy="3379282"/>
            <a:chOff x="4777105" y="1176933"/>
            <a:chExt cx="2506663" cy="3379282"/>
          </a:xfrm>
        </p:grpSpPr>
        <p:pic>
          <p:nvPicPr>
            <p:cNvPr id="94218" name="Picture 10"/>
            <p:cNvPicPr>
              <a:picLocks noChangeAspect="1" noChangeArrowheads="1"/>
            </p:cNvPicPr>
            <p:nvPr/>
          </p:nvPicPr>
          <p:blipFill>
            <a:blip r:embed="rId7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4777105" y="1176933"/>
              <a:ext cx="2506663" cy="3190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6" name="35 CuadroTexto"/>
            <p:cNvSpPr txBox="1"/>
            <p:nvPr/>
          </p:nvSpPr>
          <p:spPr>
            <a:xfrm>
              <a:off x="5371550" y="4309994"/>
              <a:ext cx="163885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b="1" dirty="0" smtClean="0">
                  <a:solidFill>
                    <a:srgbClr val="00B0F0"/>
                  </a:solidFill>
                </a:rPr>
                <a:t>INVERTER BRIDGE</a:t>
              </a:r>
              <a:endParaRPr lang="es-ES" sz="1000" b="1" dirty="0">
                <a:solidFill>
                  <a:srgbClr val="00B0F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Y:\Marketing y Ventas\N_JAVIER_PEREZ\003 PRESENTACIONES\30 POWER ACADEMY\auxiliares\Seminar\SD70DTP0001BI_GeneralSchem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570" y="959758"/>
            <a:ext cx="9235281" cy="3630613"/>
          </a:xfrm>
          <a:prstGeom prst="rect">
            <a:avLst/>
          </a:prstGeom>
          <a:noFill/>
        </p:spPr>
      </p:pic>
      <p:pic>
        <p:nvPicPr>
          <p:cNvPr id="56" name="55 Imagen"/>
          <p:cNvPicPr/>
          <p:nvPr/>
        </p:nvPicPr>
        <p:blipFill>
          <a:blip r:embed="rId4"/>
          <a:srcRect l="928" t="1907" r="1327" b="2743"/>
          <a:stretch>
            <a:fillRect/>
          </a:stretch>
        </p:blipFill>
        <p:spPr bwMode="auto">
          <a:xfrm>
            <a:off x="458362" y="4808469"/>
            <a:ext cx="2703219" cy="141135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5973" y="4387851"/>
            <a:ext cx="725752" cy="200025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cxnSp>
        <p:nvCxnSpPr>
          <p:cNvPr id="57" name="56 Conector recto"/>
          <p:cNvCxnSpPr>
            <a:stCxn id="56" idx="0"/>
          </p:cNvCxnSpPr>
          <p:nvPr/>
        </p:nvCxnSpPr>
        <p:spPr>
          <a:xfrm rot="5400000" flipH="1" flipV="1">
            <a:off x="3722660" y="764251"/>
            <a:ext cx="2131528" cy="595690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31 CuadroTexto"/>
          <p:cNvSpPr txBox="1"/>
          <p:nvPr/>
        </p:nvSpPr>
        <p:spPr>
          <a:xfrm>
            <a:off x="451570" y="6243866"/>
            <a:ext cx="26573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 smtClean="0">
                <a:solidFill>
                  <a:schemeClr val="bg1">
                    <a:lumMod val="50000"/>
                  </a:schemeClr>
                </a:solidFill>
              </a:rPr>
              <a:t>PWM </a:t>
            </a:r>
            <a:r>
              <a:rPr lang="es-ES" sz="1000" dirty="0" err="1" smtClean="0">
                <a:solidFill>
                  <a:schemeClr val="bg1">
                    <a:lumMod val="50000"/>
                  </a:schemeClr>
                </a:solidFill>
              </a:rPr>
              <a:t>Modulation</a:t>
            </a:r>
            <a:r>
              <a:rPr lang="es-ES" sz="10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s-ES" sz="1000" dirty="0" err="1" smtClean="0">
                <a:solidFill>
                  <a:schemeClr val="bg1">
                    <a:lumMod val="50000"/>
                  </a:schemeClr>
                </a:solidFill>
              </a:rPr>
              <a:t>Voltage</a:t>
            </a:r>
            <a:r>
              <a:rPr lang="es-ES" sz="1000" dirty="0" smtClean="0">
                <a:solidFill>
                  <a:schemeClr val="bg1">
                    <a:lumMod val="50000"/>
                  </a:schemeClr>
                </a:solidFill>
              </a:rPr>
              <a:t> Wave</a:t>
            </a:r>
            <a:endParaRPr lang="es-E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4" name="13 Grupo"/>
          <p:cNvGrpSpPr/>
          <p:nvPr/>
        </p:nvGrpSpPr>
        <p:grpSpPr>
          <a:xfrm>
            <a:off x="3598790" y="2682240"/>
            <a:ext cx="4895606" cy="3807846"/>
            <a:chOff x="3321959" y="2682240"/>
            <a:chExt cx="4519021" cy="3807846"/>
          </a:xfrm>
        </p:grpSpPr>
        <p:grpSp>
          <p:nvGrpSpPr>
            <p:cNvPr id="4" name="28 Grupo"/>
            <p:cNvGrpSpPr/>
            <p:nvPr/>
          </p:nvGrpSpPr>
          <p:grpSpPr>
            <a:xfrm>
              <a:off x="3402289" y="2682240"/>
              <a:ext cx="4438691" cy="3539669"/>
              <a:chOff x="5072063" y="2748501"/>
              <a:chExt cx="4438691" cy="3539669"/>
            </a:xfrm>
          </p:grpSpPr>
          <p:cxnSp>
            <p:nvCxnSpPr>
              <p:cNvPr id="24" name="23 Conector recto"/>
              <p:cNvCxnSpPr/>
              <p:nvPr/>
            </p:nvCxnSpPr>
            <p:spPr>
              <a:xfrm flipV="1">
                <a:off x="6438901" y="2748501"/>
                <a:ext cx="3071853" cy="205972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3" name="22 Imagen"/>
              <p:cNvPicPr/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5072063" y="4866240"/>
                <a:ext cx="2560361" cy="142193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sp>
          <p:nvSpPr>
            <p:cNvPr id="33" name="32 CuadroTexto"/>
            <p:cNvSpPr txBox="1"/>
            <p:nvPr/>
          </p:nvSpPr>
          <p:spPr>
            <a:xfrm>
              <a:off x="3321959" y="6243865"/>
              <a:ext cx="287881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dirty="0" smtClean="0">
                  <a:solidFill>
                    <a:schemeClr val="bg1">
                      <a:lumMod val="50000"/>
                    </a:schemeClr>
                  </a:solidFill>
                </a:rPr>
                <a:t>PWM </a:t>
              </a:r>
              <a:r>
                <a:rPr lang="es-ES" sz="1000" dirty="0" err="1" smtClean="0">
                  <a:solidFill>
                    <a:schemeClr val="bg1">
                      <a:lumMod val="50000"/>
                    </a:schemeClr>
                  </a:solidFill>
                </a:rPr>
                <a:t>Modulation</a:t>
              </a:r>
              <a:r>
                <a:rPr lang="es-ES" sz="1000" dirty="0" smtClean="0">
                  <a:solidFill>
                    <a:schemeClr val="bg1">
                      <a:lumMod val="50000"/>
                    </a:schemeClr>
                  </a:solidFill>
                </a:rPr>
                <a:t>  – </a:t>
              </a:r>
              <a:r>
                <a:rPr lang="es-ES" sz="1000" dirty="0" err="1" smtClean="0">
                  <a:solidFill>
                    <a:schemeClr val="bg1">
                      <a:lumMod val="50000"/>
                    </a:schemeClr>
                  </a:solidFill>
                </a:rPr>
                <a:t>Voltage</a:t>
              </a:r>
              <a:r>
                <a:rPr lang="es-ES" sz="1000" dirty="0" smtClean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s-ES" sz="1000" dirty="0" err="1" smtClean="0">
                  <a:solidFill>
                    <a:schemeClr val="bg1">
                      <a:lumMod val="50000"/>
                    </a:schemeClr>
                  </a:solidFill>
                </a:rPr>
                <a:t>Flange</a:t>
              </a:r>
              <a:r>
                <a:rPr lang="es-ES" sz="1000" dirty="0" smtClean="0">
                  <a:solidFill>
                    <a:schemeClr val="bg1">
                      <a:lumMod val="50000"/>
                    </a:schemeClr>
                  </a:solidFill>
                </a:rPr>
                <a:t> dV/dt</a:t>
              </a:r>
              <a:endParaRPr lang="es-ES" sz="1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5" name="14 Grupo"/>
          <p:cNvGrpSpPr/>
          <p:nvPr/>
        </p:nvGrpSpPr>
        <p:grpSpPr>
          <a:xfrm>
            <a:off x="6531768" y="2663690"/>
            <a:ext cx="3322638" cy="3826397"/>
            <a:chOff x="6029325" y="2663689"/>
            <a:chExt cx="3067050" cy="3826397"/>
          </a:xfrm>
        </p:grpSpPr>
        <p:pic>
          <p:nvPicPr>
            <p:cNvPr id="30" name="29 Imagen"/>
            <p:cNvPicPr/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230591" y="4785907"/>
              <a:ext cx="2570509" cy="142439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</p:pic>
        <p:cxnSp>
          <p:nvCxnSpPr>
            <p:cNvPr id="27" name="26 Conector recto"/>
            <p:cNvCxnSpPr>
              <a:stCxn id="30" idx="0"/>
            </p:cNvCxnSpPr>
            <p:nvPr/>
          </p:nvCxnSpPr>
          <p:spPr>
            <a:xfrm rot="5400000" flipH="1" flipV="1">
              <a:off x="6619459" y="3560076"/>
              <a:ext cx="2122218" cy="32944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35 CuadroTexto"/>
            <p:cNvSpPr txBox="1"/>
            <p:nvPr/>
          </p:nvSpPr>
          <p:spPr>
            <a:xfrm>
              <a:off x="6029325" y="6243865"/>
              <a:ext cx="30670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dirty="0" smtClean="0">
                  <a:solidFill>
                    <a:schemeClr val="bg1">
                      <a:lumMod val="50000"/>
                    </a:schemeClr>
                  </a:solidFill>
                </a:rPr>
                <a:t>PWM </a:t>
              </a:r>
              <a:r>
                <a:rPr lang="es-ES" sz="1000" dirty="0" err="1" smtClean="0">
                  <a:solidFill>
                    <a:schemeClr val="bg1">
                      <a:lumMod val="50000"/>
                    </a:schemeClr>
                  </a:solidFill>
                </a:rPr>
                <a:t>Modulation</a:t>
              </a:r>
              <a:r>
                <a:rPr lang="es-ES" sz="1000" dirty="0" smtClean="0">
                  <a:solidFill>
                    <a:schemeClr val="bg1">
                      <a:lumMod val="50000"/>
                    </a:schemeClr>
                  </a:solidFill>
                </a:rPr>
                <a:t>  – </a:t>
              </a:r>
              <a:r>
                <a:rPr lang="es-ES" sz="1000" dirty="0" err="1" smtClean="0">
                  <a:solidFill>
                    <a:schemeClr val="bg1">
                      <a:lumMod val="50000"/>
                    </a:schemeClr>
                  </a:solidFill>
                </a:rPr>
                <a:t>Voltage</a:t>
              </a:r>
              <a:r>
                <a:rPr lang="es-ES" sz="1000" dirty="0" smtClean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s-ES" sz="1000" dirty="0" err="1" smtClean="0">
                  <a:solidFill>
                    <a:schemeClr val="bg1">
                      <a:lumMod val="50000"/>
                    </a:schemeClr>
                  </a:solidFill>
                </a:rPr>
                <a:t>Flange</a:t>
              </a:r>
              <a:r>
                <a:rPr lang="es-ES" sz="1000" dirty="0" smtClean="0">
                  <a:solidFill>
                    <a:schemeClr val="bg1">
                      <a:lumMod val="50000"/>
                    </a:schemeClr>
                  </a:solidFill>
                </a:rPr>
                <a:t> dV/dt +CLAMP</a:t>
              </a:r>
              <a:endParaRPr lang="es-ES" sz="1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Rectángulo"/>
          <p:cNvSpPr/>
          <p:nvPr/>
        </p:nvSpPr>
        <p:spPr>
          <a:xfrm>
            <a:off x="2" y="1270001"/>
            <a:ext cx="9905999" cy="5586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64194" name="Picture 2" descr="VFITCC0017A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73" y="1831433"/>
            <a:ext cx="2509177" cy="2693988"/>
          </a:xfrm>
          <a:prstGeom prst="rect">
            <a:avLst/>
          </a:prstGeom>
          <a:noFill/>
        </p:spPr>
      </p:pic>
      <p:sp>
        <p:nvSpPr>
          <p:cNvPr id="264197" name="Text Box 5"/>
          <p:cNvSpPr txBox="1">
            <a:spLocks noChangeArrowheads="1"/>
          </p:cNvSpPr>
          <p:nvPr/>
        </p:nvSpPr>
        <p:spPr bwMode="auto">
          <a:xfrm>
            <a:off x="154782" y="1356463"/>
            <a:ext cx="9400381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en-GB" sz="2000" dirty="0">
                <a:solidFill>
                  <a:srgbClr val="003366"/>
                </a:solidFill>
                <a:latin typeface="Arial Narrow" pitchFamily="34" charset="0"/>
              </a:rPr>
              <a:t>If the waveform is amplified, it is possible to observe that the angle is not 90º exactly:</a:t>
            </a:r>
          </a:p>
        </p:txBody>
      </p:sp>
      <p:sp>
        <p:nvSpPr>
          <p:cNvPr id="264198" name="Oval 6"/>
          <p:cNvSpPr>
            <a:spLocks noChangeArrowheads="1"/>
          </p:cNvSpPr>
          <p:nvPr/>
        </p:nvSpPr>
        <p:spPr bwMode="auto">
          <a:xfrm>
            <a:off x="818621" y="2201321"/>
            <a:ext cx="313002" cy="111601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64199" name="Line 7"/>
          <p:cNvSpPr>
            <a:spLocks noChangeShapeType="1"/>
          </p:cNvSpPr>
          <p:nvPr/>
        </p:nvSpPr>
        <p:spPr bwMode="auto">
          <a:xfrm>
            <a:off x="1131624" y="2669633"/>
            <a:ext cx="2418027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64200" name="Line 8"/>
          <p:cNvSpPr>
            <a:spLocks noChangeShapeType="1"/>
          </p:cNvSpPr>
          <p:nvPr/>
        </p:nvSpPr>
        <p:spPr bwMode="auto">
          <a:xfrm flipV="1">
            <a:off x="3549650" y="2669634"/>
            <a:ext cx="0" cy="468313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64201" name="Line 9"/>
          <p:cNvSpPr>
            <a:spLocks noChangeShapeType="1"/>
          </p:cNvSpPr>
          <p:nvPr/>
        </p:nvSpPr>
        <p:spPr bwMode="auto">
          <a:xfrm>
            <a:off x="3549650" y="3137946"/>
            <a:ext cx="622565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pic>
        <p:nvPicPr>
          <p:cNvPr id="264202" name="Picture 10" descr="VF_ITCC0018A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68227" y="1831434"/>
            <a:ext cx="3673475" cy="1998663"/>
          </a:xfrm>
          <a:prstGeom prst="rect">
            <a:avLst/>
          </a:prstGeom>
          <a:noFill/>
        </p:spPr>
      </p:pic>
      <p:pic>
        <p:nvPicPr>
          <p:cNvPr id="264203" name="Picture 11" descr="VF_ITCC0019A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68227" y="1831434"/>
            <a:ext cx="3673475" cy="1998663"/>
          </a:xfrm>
          <a:prstGeom prst="rect">
            <a:avLst/>
          </a:prstGeom>
          <a:noFill/>
        </p:spPr>
      </p:pic>
      <p:pic>
        <p:nvPicPr>
          <p:cNvPr id="264204" name="Picture 12" descr="VF_ITCC0020A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68227" y="1831434"/>
            <a:ext cx="3673475" cy="1998663"/>
          </a:xfrm>
          <a:prstGeom prst="rect">
            <a:avLst/>
          </a:prstGeom>
          <a:noFill/>
        </p:spPr>
      </p:pic>
      <p:graphicFrame>
        <p:nvGraphicFramePr>
          <p:cNvPr id="264238" name="Group 46"/>
          <p:cNvGraphicFramePr>
            <a:graphicFrameLocks noGrp="1"/>
          </p:cNvGraphicFramePr>
          <p:nvPr/>
        </p:nvGraphicFramePr>
        <p:xfrm>
          <a:off x="467784" y="4938171"/>
          <a:ext cx="4055269" cy="822960"/>
        </p:xfrm>
        <a:graphic>
          <a:graphicData uri="http://schemas.openxmlformats.org/drawingml/2006/table">
            <a:tbl>
              <a:tblPr/>
              <a:tblGrid>
                <a:gridCol w="1209014"/>
                <a:gridCol w="1365515"/>
                <a:gridCol w="1480740"/>
              </a:tblGrid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0D5DE"/>
                        </a:buClr>
                        <a:buSzPct val="14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Drive</a:t>
                      </a: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4D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0D5DE"/>
                        </a:buClr>
                        <a:buSzPct val="14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dV/dt</a:t>
                      </a: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4D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0D5DE"/>
                        </a:buClr>
                        <a:buSzPct val="14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Losses</a:t>
                      </a: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4D8C"/>
                    </a:solidFill>
                  </a:tcPr>
                </a:tc>
              </a:tr>
              <a:tr h="312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0D5DE"/>
                        </a:buClr>
                        <a:buSzPct val="14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132kW</a:t>
                      </a: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0D5DE"/>
                        </a:buClr>
                        <a:buSzPct val="14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800V/µs</a:t>
                      </a: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0D5DE"/>
                        </a:buClr>
                        <a:buSzPct val="14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1380W</a:t>
                      </a: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4239" name="Group 47"/>
          <p:cNvGraphicFramePr>
            <a:graphicFrameLocks noGrp="1"/>
          </p:cNvGraphicFramePr>
          <p:nvPr/>
        </p:nvGraphicFramePr>
        <p:xfrm>
          <a:off x="467784" y="5749383"/>
          <a:ext cx="4055269" cy="411480"/>
        </p:xfrm>
        <a:graphic>
          <a:graphicData uri="http://schemas.openxmlformats.org/drawingml/2006/table">
            <a:tbl>
              <a:tblPr/>
              <a:tblGrid>
                <a:gridCol w="1209014"/>
                <a:gridCol w="1365515"/>
                <a:gridCol w="1480740"/>
              </a:tblGrid>
              <a:tr h="312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0D5DE"/>
                        </a:buClr>
                        <a:buSzPct val="14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132kW</a:t>
                      </a: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0D5DE"/>
                        </a:buClr>
                        <a:buSzPct val="14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4000V/µs</a:t>
                      </a: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0D5DE"/>
                        </a:buClr>
                        <a:buSzPct val="14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1100W</a:t>
                      </a: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>
                        <a:alpha val="49804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264229" name="Picture 37" descr="VFITCC0021A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68227" y="1831433"/>
            <a:ext cx="3678634" cy="2000250"/>
          </a:xfrm>
          <a:prstGeom prst="rect">
            <a:avLst/>
          </a:prstGeom>
          <a:noFill/>
        </p:spPr>
      </p:pic>
      <p:pic>
        <p:nvPicPr>
          <p:cNvPr id="264230" name="Picture 38" descr="VFITCC0022AI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68227" y="4061872"/>
            <a:ext cx="4412985" cy="2706687"/>
          </a:xfrm>
          <a:prstGeom prst="rect">
            <a:avLst/>
          </a:prstGeom>
          <a:noFill/>
        </p:spPr>
      </p:pic>
      <p:pic>
        <p:nvPicPr>
          <p:cNvPr id="264231" name="Picture 39" descr="VFITCC0023AI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68227" y="4061872"/>
            <a:ext cx="4412985" cy="2706687"/>
          </a:xfrm>
          <a:prstGeom prst="rect">
            <a:avLst/>
          </a:prstGeom>
          <a:noFill/>
        </p:spPr>
      </p:pic>
      <p:pic>
        <p:nvPicPr>
          <p:cNvPr id="264232" name="Picture 40" descr="VFITCC0024AI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68227" y="4061872"/>
            <a:ext cx="4412985" cy="2706687"/>
          </a:xfrm>
          <a:prstGeom prst="rect">
            <a:avLst/>
          </a:prstGeom>
          <a:noFill/>
        </p:spPr>
      </p:pic>
      <p:pic>
        <p:nvPicPr>
          <p:cNvPr id="264233" name="Picture 41" descr="VFITCC0025AI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068227" y="4061872"/>
            <a:ext cx="4412985" cy="27066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4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4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4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4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4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4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64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4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4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64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64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64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4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64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64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64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64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64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197" grpId="0"/>
      <p:bldP spid="264198" grpId="0" animBg="1"/>
      <p:bldP spid="264199" grpId="0" animBg="1"/>
      <p:bldP spid="264200" grpId="0" animBg="1"/>
      <p:bldP spid="26420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Rectangle 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34" name="33 CuadroTexto"/>
          <p:cNvSpPr txBox="1"/>
          <p:nvPr/>
        </p:nvSpPr>
        <p:spPr>
          <a:xfrm>
            <a:off x="246744" y="4871445"/>
            <a:ext cx="507274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tabLst>
                <a:tab pos="447675" algn="l"/>
              </a:tabLst>
            </a:pPr>
            <a:r>
              <a:rPr lang="es-ES" sz="1600" b="1" dirty="0" smtClean="0">
                <a:solidFill>
                  <a:srgbClr val="00B0F0"/>
                </a:solidFill>
              </a:rPr>
              <a:t>n:	</a:t>
            </a:r>
            <a:r>
              <a:rPr lang="es-ES" sz="1600" dirty="0" err="1" smtClean="0"/>
              <a:t>Speed</a:t>
            </a:r>
            <a:endParaRPr lang="es-ES" sz="1600" dirty="0" smtClean="0"/>
          </a:p>
          <a:p>
            <a:pPr marL="180975" indent="-180975">
              <a:tabLst>
                <a:tab pos="447675" algn="l"/>
              </a:tabLst>
            </a:pPr>
            <a:r>
              <a:rPr lang="es-ES" sz="1600" b="1" dirty="0" smtClean="0">
                <a:solidFill>
                  <a:srgbClr val="00B0F0"/>
                </a:solidFill>
              </a:rPr>
              <a:t>f: 	</a:t>
            </a:r>
            <a:r>
              <a:rPr lang="es-ES" sz="1600" dirty="0" smtClean="0"/>
              <a:t>Motor input </a:t>
            </a:r>
            <a:r>
              <a:rPr lang="es-ES" sz="1600" dirty="0" err="1" smtClean="0"/>
              <a:t>frequency</a:t>
            </a:r>
            <a:r>
              <a:rPr lang="es-ES" sz="1600" dirty="0" smtClean="0"/>
              <a:t> (50Hz </a:t>
            </a:r>
            <a:r>
              <a:rPr lang="es-ES" sz="1600" dirty="0" err="1" smtClean="0"/>
              <a:t>or</a:t>
            </a:r>
            <a:r>
              <a:rPr lang="es-ES" sz="1600" dirty="0" smtClean="0"/>
              <a:t> 60Hz)</a:t>
            </a:r>
          </a:p>
          <a:p>
            <a:pPr marL="180975" indent="-180975">
              <a:tabLst>
                <a:tab pos="447675" algn="l"/>
              </a:tabLst>
            </a:pPr>
            <a:r>
              <a:rPr lang="es-ES" sz="1600" b="1" dirty="0" smtClean="0">
                <a:solidFill>
                  <a:srgbClr val="00B0F0"/>
                </a:solidFill>
              </a:rPr>
              <a:t>Np: 	</a:t>
            </a:r>
            <a:r>
              <a:rPr lang="es-ES" sz="1600" dirty="0" smtClean="0"/>
              <a:t>Motor pole </a:t>
            </a:r>
            <a:r>
              <a:rPr lang="es-ES" sz="1600" dirty="0" err="1" smtClean="0"/>
              <a:t>pairs</a:t>
            </a:r>
            <a:endParaRPr lang="es-ES" sz="1600" dirty="0" smtClean="0"/>
          </a:p>
          <a:p>
            <a:pPr marL="180975" indent="-180975">
              <a:tabLst>
                <a:tab pos="447675" algn="l"/>
              </a:tabLst>
            </a:pPr>
            <a:r>
              <a:rPr lang="es-ES" sz="1600" b="1" dirty="0" smtClean="0">
                <a:solidFill>
                  <a:srgbClr val="00B0F0"/>
                </a:solidFill>
              </a:rPr>
              <a:t>δ : 	</a:t>
            </a:r>
            <a:r>
              <a:rPr lang="es-ES" sz="1600" dirty="0" smtClean="0"/>
              <a:t>Motor Slip</a:t>
            </a:r>
          </a:p>
          <a:p>
            <a:pPr marL="180975" indent="-180975">
              <a:tabLst>
                <a:tab pos="447675" algn="l"/>
              </a:tabLst>
            </a:pPr>
            <a:r>
              <a:rPr lang="es-ES" sz="1600" b="1" dirty="0" smtClean="0">
                <a:solidFill>
                  <a:srgbClr val="00B0F0"/>
                </a:solidFill>
              </a:rPr>
              <a:t>ɸ: 	</a:t>
            </a:r>
            <a:r>
              <a:rPr lang="es-ES" sz="1600" dirty="0" smtClean="0"/>
              <a:t>Motor flux</a:t>
            </a:r>
          </a:p>
          <a:p>
            <a:endParaRPr lang="es-ES" dirty="0"/>
          </a:p>
        </p:txBody>
      </p:sp>
      <p:pic>
        <p:nvPicPr>
          <p:cNvPr id="618500" name="Picture 4"/>
          <p:cNvPicPr>
            <a:picLocks noChangeAspect="1" noChangeArrowheads="1"/>
          </p:cNvPicPr>
          <p:nvPr/>
        </p:nvPicPr>
        <p:blipFill>
          <a:blip r:embed="rId4"/>
          <a:srcRect l="247"/>
          <a:stretch>
            <a:fillRect/>
          </a:stretch>
        </p:blipFill>
        <p:spPr bwMode="auto">
          <a:xfrm>
            <a:off x="5286375" y="1462324"/>
            <a:ext cx="4518027" cy="461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18503" name="Object 7"/>
          <p:cNvGraphicFramePr>
            <a:graphicFrameLocks noChangeAspect="1"/>
          </p:cNvGraphicFramePr>
          <p:nvPr/>
        </p:nvGraphicFramePr>
        <p:xfrm>
          <a:off x="-3933825" y="3352800"/>
          <a:ext cx="12201525" cy="1114425"/>
        </p:xfrm>
        <a:graphic>
          <a:graphicData uri="http://schemas.openxmlformats.org/presentationml/2006/ole">
            <p:oleObj spid="_x0000_s327682" name="Documento" r:id="rId5" imgW="5397681" imgH="495342" progId="Word.Document.12">
              <p:embed/>
            </p:oleObj>
          </a:graphicData>
        </a:graphic>
      </p:graphicFrame>
      <p:graphicFrame>
        <p:nvGraphicFramePr>
          <p:cNvPr id="714756" name="Object 4"/>
          <p:cNvGraphicFramePr>
            <a:graphicFrameLocks noChangeAspect="1"/>
          </p:cNvGraphicFramePr>
          <p:nvPr/>
        </p:nvGraphicFramePr>
        <p:xfrm>
          <a:off x="-5037138" y="1930400"/>
          <a:ext cx="14943138" cy="1379538"/>
        </p:xfrm>
        <a:graphic>
          <a:graphicData uri="http://schemas.openxmlformats.org/presentationml/2006/ole">
            <p:oleObj spid="_x0000_s327683" name="Documento" r:id="rId6" imgW="5397681" imgH="498582" progId="Word.Document.12">
              <p:embed/>
            </p:oleObj>
          </a:graphicData>
        </a:graphic>
      </p:graphicFrame>
      <p:grpSp>
        <p:nvGrpSpPr>
          <p:cNvPr id="2" name="19 Grupo"/>
          <p:cNvGrpSpPr/>
          <p:nvPr/>
        </p:nvGrpSpPr>
        <p:grpSpPr>
          <a:xfrm>
            <a:off x="1308100" y="1549400"/>
            <a:ext cx="1562100" cy="1549400"/>
            <a:chOff x="1308100" y="1549400"/>
            <a:chExt cx="1562100" cy="1549400"/>
          </a:xfrm>
        </p:grpSpPr>
        <p:sp>
          <p:nvSpPr>
            <p:cNvPr id="10" name="9 Elipse"/>
            <p:cNvSpPr/>
            <p:nvPr/>
          </p:nvSpPr>
          <p:spPr>
            <a:xfrm>
              <a:off x="1689100" y="1676400"/>
              <a:ext cx="1181100" cy="142240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10 CuadroTexto"/>
            <p:cNvSpPr txBox="1"/>
            <p:nvPr/>
          </p:nvSpPr>
          <p:spPr>
            <a:xfrm>
              <a:off x="1308100" y="1549400"/>
              <a:ext cx="55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err="1" smtClean="0">
                  <a:solidFill>
                    <a:srgbClr val="00B0F0"/>
                  </a:solidFill>
                </a:rPr>
                <a:t>ct</a:t>
              </a:r>
              <a:r>
                <a:rPr lang="es-ES" dirty="0" smtClean="0">
                  <a:solidFill>
                    <a:srgbClr val="00B0F0"/>
                  </a:solidFill>
                </a:rPr>
                <a:t>.</a:t>
              </a:r>
              <a:endParaRPr lang="es-ES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3" name="20 Grupo"/>
          <p:cNvGrpSpPr/>
          <p:nvPr/>
        </p:nvGrpSpPr>
        <p:grpSpPr>
          <a:xfrm>
            <a:off x="1371600" y="3022600"/>
            <a:ext cx="1562100" cy="1371600"/>
            <a:chOff x="1371600" y="3022600"/>
            <a:chExt cx="1562100" cy="1371600"/>
          </a:xfrm>
        </p:grpSpPr>
        <p:sp>
          <p:nvSpPr>
            <p:cNvPr id="13" name="12 Elipse"/>
            <p:cNvSpPr/>
            <p:nvPr/>
          </p:nvSpPr>
          <p:spPr>
            <a:xfrm>
              <a:off x="1752600" y="3238500"/>
              <a:ext cx="1181100" cy="115570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13 CuadroTexto"/>
            <p:cNvSpPr txBox="1"/>
            <p:nvPr/>
          </p:nvSpPr>
          <p:spPr>
            <a:xfrm>
              <a:off x="1371600" y="3022600"/>
              <a:ext cx="55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err="1" smtClean="0">
                  <a:solidFill>
                    <a:srgbClr val="00B0F0"/>
                  </a:solidFill>
                </a:rPr>
                <a:t>ct</a:t>
              </a:r>
              <a:r>
                <a:rPr lang="es-ES" dirty="0" smtClean="0">
                  <a:solidFill>
                    <a:srgbClr val="00B0F0"/>
                  </a:solidFill>
                </a:rPr>
                <a:t>.</a:t>
              </a:r>
              <a:endParaRPr lang="es-ES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4" name="18 Grupo"/>
          <p:cNvGrpSpPr/>
          <p:nvPr/>
        </p:nvGrpSpPr>
        <p:grpSpPr>
          <a:xfrm>
            <a:off x="3479800" y="1841500"/>
            <a:ext cx="1511300" cy="812800"/>
            <a:chOff x="3479800" y="1841500"/>
            <a:chExt cx="1511300" cy="812800"/>
          </a:xfrm>
        </p:grpSpPr>
        <p:sp>
          <p:nvSpPr>
            <p:cNvPr id="17" name="16 CuadroTexto"/>
            <p:cNvSpPr txBox="1"/>
            <p:nvPr/>
          </p:nvSpPr>
          <p:spPr>
            <a:xfrm>
              <a:off x="3873500" y="1841500"/>
              <a:ext cx="1117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>
                  <a:solidFill>
                    <a:srgbClr val="00B0F0"/>
                  </a:solidFill>
                </a:rPr>
                <a:t>f(torque)</a:t>
              </a:r>
              <a:endParaRPr lang="es-ES" dirty="0">
                <a:solidFill>
                  <a:srgbClr val="00B0F0"/>
                </a:solidFill>
              </a:endParaRPr>
            </a:p>
          </p:txBody>
        </p:sp>
        <p:sp>
          <p:nvSpPr>
            <p:cNvPr id="18" name="17 Elipse"/>
            <p:cNvSpPr/>
            <p:nvPr/>
          </p:nvSpPr>
          <p:spPr>
            <a:xfrm>
              <a:off x="3479800" y="2171700"/>
              <a:ext cx="431800" cy="48260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CuadroTexto"/>
          <p:cNvSpPr txBox="1"/>
          <p:nvPr/>
        </p:nvSpPr>
        <p:spPr>
          <a:xfrm>
            <a:off x="1331120" y="954876"/>
            <a:ext cx="6968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B0F0"/>
                </a:solidFill>
              </a:rPr>
              <a:t>OUTWAVE FORM</a:t>
            </a:r>
            <a:endParaRPr lang="en-US" sz="1600" b="1" dirty="0">
              <a:solidFill>
                <a:srgbClr val="00B0F0"/>
              </a:solidFill>
            </a:endParaRPr>
          </a:p>
        </p:txBody>
      </p:sp>
      <p:grpSp>
        <p:nvGrpSpPr>
          <p:cNvPr id="13" name="12 Grupo"/>
          <p:cNvGrpSpPr/>
          <p:nvPr/>
        </p:nvGrpSpPr>
        <p:grpSpPr>
          <a:xfrm>
            <a:off x="1251764" y="4377105"/>
            <a:ext cx="4158174" cy="2397450"/>
            <a:chOff x="1155475" y="4368140"/>
            <a:chExt cx="3838314" cy="2397450"/>
          </a:xfrm>
        </p:grpSpPr>
        <p:pic>
          <p:nvPicPr>
            <p:cNvPr id="34817" name="Picture 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55475" y="4368140"/>
              <a:ext cx="2022065" cy="2397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4 CuadroTexto"/>
            <p:cNvSpPr txBox="1"/>
            <p:nvPr/>
          </p:nvSpPr>
          <p:spPr>
            <a:xfrm>
              <a:off x="2964329" y="4973395"/>
              <a:ext cx="20294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 err="1" smtClean="0">
                  <a:solidFill>
                    <a:schemeClr val="bg1">
                      <a:lumMod val="50000"/>
                    </a:schemeClr>
                  </a:solidFill>
                </a:rPr>
                <a:t>Competitors</a:t>
              </a:r>
              <a:r>
                <a:rPr lang="es-ES" sz="1200" dirty="0" smtClean="0">
                  <a:solidFill>
                    <a:schemeClr val="bg1">
                      <a:lumMod val="50000"/>
                    </a:schemeClr>
                  </a:solidFill>
                </a:rPr>
                <a:t> dV/dt </a:t>
              </a:r>
              <a:r>
                <a:rPr lang="es-ES" sz="1200" dirty="0" err="1" smtClean="0">
                  <a:solidFill>
                    <a:schemeClr val="bg1">
                      <a:lumMod val="50000"/>
                    </a:schemeClr>
                  </a:solidFill>
                </a:rPr>
                <a:t>values</a:t>
              </a:r>
              <a:endParaRPr lang="es-E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1635523" y="6212205"/>
            <a:ext cx="3599118" cy="261610"/>
            <a:chOff x="1509713" y="6067425"/>
            <a:chExt cx="3322263" cy="261610"/>
          </a:xfrm>
        </p:grpSpPr>
        <p:cxnSp>
          <p:nvCxnSpPr>
            <p:cNvPr id="7" name="6 Conector recto"/>
            <p:cNvCxnSpPr/>
            <p:nvPr/>
          </p:nvCxnSpPr>
          <p:spPr>
            <a:xfrm>
              <a:off x="1509713" y="6208396"/>
              <a:ext cx="1333500" cy="71437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9 CuadroTexto"/>
            <p:cNvSpPr txBox="1"/>
            <p:nvPr/>
          </p:nvSpPr>
          <p:spPr>
            <a:xfrm>
              <a:off x="2989898" y="6067425"/>
              <a:ext cx="184207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>
                  <a:solidFill>
                    <a:srgbClr val="00B0F0"/>
                  </a:solidFill>
                </a:rPr>
                <a:t>SD700 STANDARD</a:t>
              </a:r>
              <a:endParaRPr lang="es-ES" sz="1100" b="1" dirty="0">
                <a:solidFill>
                  <a:srgbClr val="00B0F0"/>
                </a:solidFill>
              </a:endParaRPr>
            </a:p>
          </p:txBody>
        </p:sp>
      </p:grpSp>
      <p:sp>
        <p:nvSpPr>
          <p:cNvPr id="14" name="13 CuadroTexto"/>
          <p:cNvSpPr txBox="1"/>
          <p:nvPr/>
        </p:nvSpPr>
        <p:spPr>
          <a:xfrm>
            <a:off x="2008030" y="4269576"/>
            <a:ext cx="6968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B0F0"/>
                </a:solidFill>
              </a:rPr>
              <a:t>ALL DRIVES ARE NOT THE SAME</a:t>
            </a:r>
            <a:endParaRPr lang="en-US" sz="1600" b="1" dirty="0">
              <a:solidFill>
                <a:srgbClr val="00B0F0"/>
              </a:solidFill>
            </a:endParaRPr>
          </a:p>
        </p:txBody>
      </p:sp>
      <p:pic>
        <p:nvPicPr>
          <p:cNvPr id="15" name="Picture 5" descr="Y:\Marketing y Ventas\01 VARIADORES\01 SERIE SDRIVE\SD700\07 Ilustraciones (SD70ILU)\iconos_PNG\MAXMOTORCAREpn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8838" y="4787578"/>
            <a:ext cx="1454872" cy="1451298"/>
          </a:xfrm>
          <a:prstGeom prst="rect">
            <a:avLst/>
          </a:prstGeom>
          <a:noFill/>
        </p:spPr>
      </p:pic>
      <p:grpSp>
        <p:nvGrpSpPr>
          <p:cNvPr id="17" name="16 Grupo"/>
          <p:cNvGrpSpPr/>
          <p:nvPr/>
        </p:nvGrpSpPr>
        <p:grpSpPr>
          <a:xfrm>
            <a:off x="1007801" y="1310640"/>
            <a:ext cx="7449447" cy="2907892"/>
            <a:chOff x="930277" y="1310640"/>
            <a:chExt cx="6876413" cy="2907892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30277" y="1310640"/>
              <a:ext cx="6876413" cy="2907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142862" y="1850724"/>
              <a:ext cx="1908982" cy="151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>
            <a:spLocks noChangeArrowheads="1"/>
          </p:cNvSpPr>
          <p:nvPr/>
        </p:nvSpPr>
        <p:spPr bwMode="auto">
          <a:xfrm>
            <a:off x="0" y="2034408"/>
            <a:ext cx="5351992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90500" indent="-190500" algn="ctr" eaLnBrk="0" hangingPunct="0">
              <a:spcBef>
                <a:spcPct val="50000"/>
              </a:spcBef>
              <a:buClr>
                <a:srgbClr val="00B0F0"/>
              </a:buClr>
              <a:buSzPct val="200000"/>
              <a:buFont typeface="Wingdings" pitchFamily="2" charset="2"/>
              <a:buChar char="ü"/>
            </a:pPr>
            <a:r>
              <a:rPr lang="en-GB" sz="2400" b="1" dirty="0" smtClean="0">
                <a:solidFill>
                  <a:srgbClr val="00B0F0"/>
                </a:solidFill>
                <a:latin typeface="Arial Narrow" charset="0"/>
              </a:rPr>
              <a:t>ENERGY SAVINGS</a:t>
            </a:r>
            <a:r>
              <a:rPr lang="en-GB" sz="2400" b="1" dirty="0" smtClean="0">
                <a:solidFill>
                  <a:schemeClr val="bg1">
                    <a:lumMod val="50000"/>
                  </a:schemeClr>
                </a:solidFill>
                <a:latin typeface="Arial Narrow" charset="0"/>
              </a:rPr>
              <a:t>: </a:t>
            </a:r>
          </a:p>
          <a:p>
            <a:pPr marL="266700" indent="-266700" algn="ctr" eaLnBrk="0" hangingPunct="0">
              <a:spcBef>
                <a:spcPct val="50000"/>
              </a:spcBef>
              <a:buClr>
                <a:srgbClr val="FEA720"/>
              </a:buClr>
              <a:buSzPct val="200000"/>
            </a:pPr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  <a:latin typeface="Arial Narrow" charset="0"/>
              </a:rPr>
              <a:t>   Payback time from  </a:t>
            </a:r>
            <a:r>
              <a:rPr lang="en-GB" sz="2400" b="1" dirty="0" smtClean="0">
                <a:solidFill>
                  <a:srgbClr val="00B0F0"/>
                </a:solidFill>
                <a:latin typeface="Arial Narrow" charset="0"/>
              </a:rPr>
              <a:t>0</a:t>
            </a:r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  <a:latin typeface="Arial Narrow" charset="0"/>
              </a:rPr>
              <a:t> to </a:t>
            </a:r>
            <a:r>
              <a:rPr lang="en-GB" sz="2400" b="1" dirty="0" smtClean="0">
                <a:solidFill>
                  <a:srgbClr val="00B0F0"/>
                </a:solidFill>
                <a:latin typeface="Arial Narrow" charset="0"/>
              </a:rPr>
              <a:t>3</a:t>
            </a:r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  <a:latin typeface="Arial Narrow" charset="0"/>
              </a:rPr>
              <a:t> years, depending on the work time and application.</a:t>
            </a:r>
          </a:p>
          <a:p>
            <a:pPr marL="266700" indent="-266700" algn="ctr" eaLnBrk="0" hangingPunct="0">
              <a:spcBef>
                <a:spcPct val="50000"/>
              </a:spcBef>
              <a:buClr>
                <a:schemeClr val="hlink"/>
              </a:buClr>
            </a:pPr>
            <a:r>
              <a:rPr lang="en-GB" sz="2400" b="1" dirty="0" smtClean="0">
                <a:solidFill>
                  <a:schemeClr val="bg1">
                    <a:lumMod val="50000"/>
                  </a:schemeClr>
                </a:solidFill>
                <a:latin typeface="Arial Narrow" charset="0"/>
              </a:rPr>
              <a:t>   </a:t>
            </a:r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  <a:latin typeface="Arial Narrow" charset="0"/>
              </a:rPr>
              <a:t>Up to </a:t>
            </a:r>
            <a:r>
              <a:rPr lang="en-GB" sz="2400" b="1" dirty="0" smtClean="0">
                <a:solidFill>
                  <a:srgbClr val="00B0F0"/>
                </a:solidFill>
                <a:latin typeface="Arial Narrow" charset="0"/>
              </a:rPr>
              <a:t>60% Energy saving</a:t>
            </a:r>
            <a:r>
              <a:rPr lang="en-GB" sz="2400" b="1" dirty="0" smtClean="0">
                <a:solidFill>
                  <a:schemeClr val="bg1">
                    <a:lumMod val="50000"/>
                  </a:schemeClr>
                </a:solidFill>
                <a:latin typeface="Arial Narrow" charset="0"/>
              </a:rPr>
              <a:t> </a:t>
            </a:r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  <a:latin typeface="Arial Narrow" charset="0"/>
              </a:rPr>
              <a:t>in comparison with traditional direct on-line or valve control systems. </a:t>
            </a:r>
          </a:p>
          <a:p>
            <a:pPr marL="190500" indent="-190500" algn="ctr" eaLnBrk="0" hangingPunct="0">
              <a:spcBef>
                <a:spcPct val="50000"/>
              </a:spcBef>
              <a:buClr>
                <a:schemeClr val="hlink"/>
              </a:buClr>
            </a:pPr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  <a:latin typeface="Arial Narrow" charset="0"/>
              </a:rPr>
              <a:t>	 </a:t>
            </a:r>
            <a:endParaRPr lang="en-GB" sz="2400" dirty="0">
              <a:solidFill>
                <a:schemeClr val="bg1">
                  <a:lumMod val="50000"/>
                </a:schemeClr>
              </a:solidFill>
              <a:latin typeface="Arial Narrow" charset="0"/>
            </a:endParaRPr>
          </a:p>
        </p:txBody>
      </p:sp>
      <p:pic>
        <p:nvPicPr>
          <p:cNvPr id="437256" name="Picture 8" descr="http://thumbs.dreamstime.com/thumb_309/1220677942J8P2v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60042" y="1177723"/>
            <a:ext cx="3618442" cy="5270703"/>
          </a:xfrm>
          <a:prstGeom prst="round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0" y="905438"/>
            <a:ext cx="10003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B0F0"/>
                </a:solidFill>
              </a:rPr>
              <a:t>OVERVIEW</a:t>
            </a:r>
            <a:endParaRPr lang="es-ES" sz="2400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237544" y="976502"/>
            <a:ext cx="8872405" cy="369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b="1" u="none" dirty="0" smtClean="0">
                <a:solidFill>
                  <a:srgbClr val="00B0F0"/>
                </a:solidFill>
                <a:latin typeface="Arial Narrow" pitchFamily="34" charset="0"/>
              </a:rPr>
              <a:t>ADMISSIBLE PEAK VOLTAGE LIMIT </a:t>
            </a:r>
            <a:r>
              <a:rPr lang="es-ES" b="0" u="none" dirty="0" smtClean="0">
                <a:solidFill>
                  <a:srgbClr val="00B0F0"/>
                </a:solidFill>
                <a:latin typeface="Arial Narrow" pitchFamily="34" charset="0"/>
              </a:rPr>
              <a:t>CURVES IN AC MOTORS TERMINALS:</a:t>
            </a:r>
            <a:endParaRPr lang="es-ES" b="0" u="none" dirty="0">
              <a:solidFill>
                <a:srgbClr val="00B0F0"/>
              </a:solidFill>
              <a:latin typeface="Arial Narrow" pitchFamily="34" charset="0"/>
            </a:endParaRPr>
          </a:p>
        </p:txBody>
      </p:sp>
      <p:graphicFrame>
        <p:nvGraphicFramePr>
          <p:cNvPr id="1026" name="Object 8"/>
          <p:cNvGraphicFramePr>
            <a:graphicFrameLocks noChangeAspect="1"/>
          </p:cNvGraphicFramePr>
          <p:nvPr/>
        </p:nvGraphicFramePr>
        <p:xfrm>
          <a:off x="360815" y="1431608"/>
          <a:ext cx="8789680" cy="5426393"/>
        </p:xfrm>
        <a:graphic>
          <a:graphicData uri="http://schemas.openxmlformats.org/presentationml/2006/ole">
            <p:oleObj spid="_x0000_s207874" name="Visio" r:id="rId4" imgW="9953588" imgH="668412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CuadroTexto"/>
          <p:cNvSpPr txBox="1"/>
          <p:nvPr/>
        </p:nvSpPr>
        <p:spPr>
          <a:xfrm>
            <a:off x="1320801" y="907251"/>
            <a:ext cx="6968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F0"/>
                </a:solidFill>
              </a:rPr>
              <a:t>SD700 – RECOMMENDED CABLE TYPE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11266" name="Picture 2" descr="Y:\21_DOCUMENTACION\01 VARIADORES\01 SERIE SDRIVE\SD700\101 Dibujos Técnicos (SD70DT)\02 Potencia (SD70DTP)\SD70DTP0006EI_CableRecommendation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0214" y="1307344"/>
            <a:ext cx="8027988" cy="5248275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1938126" y="3869635"/>
            <a:ext cx="3144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B0F0"/>
                </a:solidFill>
              </a:rPr>
              <a:t>Up </a:t>
            </a:r>
            <a:r>
              <a:rPr lang="es-ES" b="1" dirty="0" err="1" smtClean="0">
                <a:solidFill>
                  <a:srgbClr val="00B0F0"/>
                </a:solidFill>
              </a:rPr>
              <a:t>to</a:t>
            </a:r>
            <a:r>
              <a:rPr lang="es-ES" b="1" dirty="0" smtClean="0">
                <a:solidFill>
                  <a:srgbClr val="00B0F0"/>
                </a:solidFill>
              </a:rPr>
              <a:t> 300m</a:t>
            </a:r>
            <a:endParaRPr lang="es-ES" b="1" dirty="0">
              <a:solidFill>
                <a:srgbClr val="00B0F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525034" y="3982278"/>
            <a:ext cx="3144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B0F0"/>
                </a:solidFill>
              </a:rPr>
              <a:t>Up </a:t>
            </a:r>
            <a:r>
              <a:rPr lang="es-ES" b="1" dirty="0" err="1" smtClean="0">
                <a:solidFill>
                  <a:srgbClr val="00B0F0"/>
                </a:solidFill>
              </a:rPr>
              <a:t>to</a:t>
            </a:r>
            <a:r>
              <a:rPr lang="es-ES" b="1" dirty="0" smtClean="0">
                <a:solidFill>
                  <a:srgbClr val="00B0F0"/>
                </a:solidFill>
              </a:rPr>
              <a:t> 150m</a:t>
            </a:r>
            <a:endParaRPr lang="es-ES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1" descr="\\Srv-files\Share\21_DOCUMENTACION\A_JAVIER_PEREZ\002 DOCUMENTACIÓN EN PROCESO\02 VARIADORES\SD700\01 Manual técnico de Hardware e Instalación\SD700k\00 Auxiliares\SD7KDTP0003B_Render_conexpot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557338"/>
            <a:ext cx="9897074" cy="4284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CuadroTexto"/>
          <p:cNvSpPr txBox="1"/>
          <p:nvPr/>
        </p:nvSpPr>
        <p:spPr>
          <a:xfrm>
            <a:off x="1320801" y="907251"/>
            <a:ext cx="6968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F0"/>
                </a:solidFill>
              </a:rPr>
              <a:t>SD700 – RECOMMENDED CABLE TYPE</a:t>
            </a:r>
            <a:endParaRPr lang="en-US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320801" y="907251"/>
            <a:ext cx="6968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F0"/>
                </a:solidFill>
              </a:rPr>
              <a:t>ELECTROMAGNETIC COMPATIBILITY (EMC) | INTRODUCTION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390341" y="1258444"/>
            <a:ext cx="49547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 algn="ctr"/>
            <a:r>
              <a:rPr lang="en-US" sz="1600" b="1" smtClean="0">
                <a:solidFill>
                  <a:schemeClr val="bg1">
                    <a:lumMod val="50000"/>
                  </a:schemeClr>
                </a:solidFill>
              </a:rPr>
              <a:t>EMC</a:t>
            </a:r>
          </a:p>
          <a:p>
            <a:pPr marL="263525" indent="-263525" algn="ctr"/>
            <a:r>
              <a:rPr lang="en-US" sz="1400" i="1" smtClean="0">
                <a:solidFill>
                  <a:schemeClr val="bg1">
                    <a:lumMod val="50000"/>
                  </a:schemeClr>
                </a:solidFill>
              </a:rPr>
              <a:t>Electromagnetic Compatibility</a:t>
            </a:r>
          </a:p>
        </p:txBody>
      </p:sp>
      <p:grpSp>
        <p:nvGrpSpPr>
          <p:cNvPr id="5" name="33 Grupo"/>
          <p:cNvGrpSpPr/>
          <p:nvPr/>
        </p:nvGrpSpPr>
        <p:grpSpPr>
          <a:xfrm>
            <a:off x="196117" y="2055014"/>
            <a:ext cx="9425314" cy="1093127"/>
            <a:chOff x="153275" y="1666676"/>
            <a:chExt cx="8718919" cy="1431002"/>
          </a:xfrm>
        </p:grpSpPr>
        <p:sp>
          <p:nvSpPr>
            <p:cNvPr id="6" name="5 Cerrar llave"/>
            <p:cNvSpPr/>
            <p:nvPr/>
          </p:nvSpPr>
          <p:spPr>
            <a:xfrm rot="16200000">
              <a:off x="4203383" y="-542172"/>
              <a:ext cx="560070" cy="4977765"/>
            </a:xfrm>
            <a:prstGeom prst="rightBrac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153275" y="2321155"/>
              <a:ext cx="3674008" cy="765524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marL="263525" indent="-263525" algn="ctr"/>
              <a:r>
                <a:rPr lang="en-US" sz="1600" b="1" smtClean="0">
                  <a:solidFill>
                    <a:schemeClr val="bg1">
                      <a:lumMod val="50000"/>
                    </a:schemeClr>
                  </a:solidFill>
                </a:rPr>
                <a:t>EMI</a:t>
              </a:r>
            </a:p>
            <a:p>
              <a:pPr marL="263525" indent="-263525" algn="ctr"/>
              <a:r>
                <a:rPr lang="en-US" sz="1600" i="1" smtClean="0">
                  <a:solidFill>
                    <a:schemeClr val="bg1">
                      <a:lumMod val="50000"/>
                    </a:schemeClr>
                  </a:solidFill>
                </a:rPr>
                <a:t>Electromagnetic Interference</a:t>
              </a:r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5198186" y="2332154"/>
              <a:ext cx="3674008" cy="765524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marL="263525" indent="-263525" algn="ctr"/>
              <a:r>
                <a:rPr lang="en-US" sz="1600" b="1" smtClean="0">
                  <a:solidFill>
                    <a:schemeClr val="bg1">
                      <a:lumMod val="50000"/>
                    </a:schemeClr>
                  </a:solidFill>
                </a:rPr>
                <a:t>EMS</a:t>
              </a:r>
            </a:p>
            <a:p>
              <a:pPr marL="263525" indent="-263525" algn="ctr"/>
              <a:r>
                <a:rPr lang="en-US" sz="1600" i="1" smtClean="0">
                  <a:solidFill>
                    <a:schemeClr val="bg1">
                      <a:lumMod val="50000"/>
                    </a:schemeClr>
                  </a:solidFill>
                </a:rPr>
                <a:t>Electromagnetic Susceptibility</a:t>
              </a:r>
            </a:p>
          </p:txBody>
        </p:sp>
      </p:grp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lum bright="-62000" contrast="-100000"/>
          </a:blip>
          <a:srcRect/>
          <a:stretch>
            <a:fillRect/>
          </a:stretch>
        </p:blipFill>
        <p:spPr bwMode="auto">
          <a:xfrm>
            <a:off x="3153756" y="3457280"/>
            <a:ext cx="4087790" cy="2922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" name="28 Grupo"/>
          <p:cNvGrpSpPr/>
          <p:nvPr/>
        </p:nvGrpSpPr>
        <p:grpSpPr>
          <a:xfrm>
            <a:off x="3240029" y="5151026"/>
            <a:ext cx="6854030" cy="261610"/>
            <a:chOff x="2946531" y="4884851"/>
            <a:chExt cx="6340344" cy="342472"/>
          </a:xfrm>
        </p:grpSpPr>
        <p:pic>
          <p:nvPicPr>
            <p:cNvPr id="11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46531" y="5006157"/>
              <a:ext cx="3833813" cy="55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11 CuadroTexto"/>
            <p:cNvSpPr txBox="1"/>
            <p:nvPr/>
          </p:nvSpPr>
          <p:spPr>
            <a:xfrm>
              <a:off x="7101426" y="4884851"/>
              <a:ext cx="2185449" cy="342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i="1" smtClean="0">
                  <a:solidFill>
                    <a:schemeClr val="bg1">
                      <a:lumMod val="50000"/>
                    </a:schemeClr>
                  </a:solidFill>
                </a:rPr>
                <a:t>Maximum Emission level</a:t>
              </a:r>
            </a:p>
          </p:txBody>
        </p:sp>
      </p:grpSp>
      <p:grpSp>
        <p:nvGrpSpPr>
          <p:cNvPr id="13" name="29 Grupo"/>
          <p:cNvGrpSpPr/>
          <p:nvPr/>
        </p:nvGrpSpPr>
        <p:grpSpPr>
          <a:xfrm>
            <a:off x="3250065" y="4408477"/>
            <a:ext cx="6689390" cy="261610"/>
            <a:chOff x="2955957" y="4142302"/>
            <a:chExt cx="6188043" cy="342472"/>
          </a:xfrm>
        </p:grpSpPr>
        <p:pic>
          <p:nvPicPr>
            <p:cNvPr id="14" name="Picture 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55957" y="4252013"/>
              <a:ext cx="3833813" cy="55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14 CuadroTexto"/>
            <p:cNvSpPr txBox="1"/>
            <p:nvPr/>
          </p:nvSpPr>
          <p:spPr>
            <a:xfrm>
              <a:off x="6958551" y="4142302"/>
              <a:ext cx="2185449" cy="342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i="1" smtClean="0">
                  <a:solidFill>
                    <a:schemeClr val="bg1">
                      <a:lumMod val="50000"/>
                    </a:schemeClr>
                  </a:solidFill>
                </a:rPr>
                <a:t>Minimum Immunity level</a:t>
              </a:r>
            </a:p>
          </p:txBody>
        </p:sp>
      </p:grpSp>
      <p:grpSp>
        <p:nvGrpSpPr>
          <p:cNvPr id="16" name="27 Grupo"/>
          <p:cNvGrpSpPr/>
          <p:nvPr/>
        </p:nvGrpSpPr>
        <p:grpSpPr>
          <a:xfrm>
            <a:off x="3229662" y="3994196"/>
            <a:ext cx="6709770" cy="281718"/>
            <a:chOff x="2937104" y="3717186"/>
            <a:chExt cx="6206896" cy="368794"/>
          </a:xfrm>
        </p:grpSpPr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937104" y="3738317"/>
              <a:ext cx="3833813" cy="347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17 CuadroTexto"/>
            <p:cNvSpPr txBox="1"/>
            <p:nvPr/>
          </p:nvSpPr>
          <p:spPr>
            <a:xfrm>
              <a:off x="6958551" y="3717186"/>
              <a:ext cx="2185449" cy="342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i="1" smtClean="0">
                  <a:solidFill>
                    <a:schemeClr val="bg1">
                      <a:lumMod val="50000"/>
                    </a:schemeClr>
                  </a:solidFill>
                </a:rPr>
                <a:t>Device Immunity level</a:t>
              </a:r>
            </a:p>
          </p:txBody>
        </p:sp>
      </p:grpSp>
      <p:grpSp>
        <p:nvGrpSpPr>
          <p:cNvPr id="19" name="26 Grupo"/>
          <p:cNvGrpSpPr/>
          <p:nvPr/>
        </p:nvGrpSpPr>
        <p:grpSpPr>
          <a:xfrm>
            <a:off x="3240327" y="5409603"/>
            <a:ext cx="6884902" cy="359681"/>
            <a:chOff x="2956073" y="5184891"/>
            <a:chExt cx="6368902" cy="470854"/>
          </a:xfrm>
        </p:grpSpPr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956073" y="5184891"/>
              <a:ext cx="4117975" cy="43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" name="20 CuadroTexto"/>
            <p:cNvSpPr txBox="1"/>
            <p:nvPr/>
          </p:nvSpPr>
          <p:spPr>
            <a:xfrm>
              <a:off x="7139526" y="5313275"/>
              <a:ext cx="2185449" cy="342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i="1" smtClean="0">
                  <a:solidFill>
                    <a:schemeClr val="bg1">
                      <a:lumMod val="50000"/>
                    </a:schemeClr>
                  </a:solidFill>
                </a:rPr>
                <a:t>Device emission level</a:t>
              </a:r>
            </a:p>
          </p:txBody>
        </p:sp>
      </p:grpSp>
      <p:grpSp>
        <p:nvGrpSpPr>
          <p:cNvPr id="22" name="25 Grupo"/>
          <p:cNvGrpSpPr/>
          <p:nvPr/>
        </p:nvGrpSpPr>
        <p:grpSpPr>
          <a:xfrm>
            <a:off x="3242037" y="4604757"/>
            <a:ext cx="4108384" cy="560254"/>
            <a:chOff x="2970147" y="4284698"/>
            <a:chExt cx="3800475" cy="733425"/>
          </a:xfrm>
        </p:grpSpPr>
        <p:pic>
          <p:nvPicPr>
            <p:cNvPr id="23" name="Picture 10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970147" y="4284698"/>
              <a:ext cx="3800475" cy="733425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4" name="23 CuadroTexto"/>
            <p:cNvSpPr txBox="1"/>
            <p:nvPr/>
          </p:nvSpPr>
          <p:spPr>
            <a:xfrm>
              <a:off x="2983833" y="4456498"/>
              <a:ext cx="3763476" cy="402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smtClean="0">
                  <a:solidFill>
                    <a:schemeClr val="bg1">
                      <a:lumMod val="50000"/>
                    </a:schemeClr>
                  </a:solidFill>
                </a:rPr>
                <a:t>MARGEN DE COMPATIBILIDAD</a:t>
              </a:r>
              <a:endParaRPr lang="en-US" sz="1400" b="1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5" name="32 Grupo"/>
          <p:cNvGrpSpPr/>
          <p:nvPr/>
        </p:nvGrpSpPr>
        <p:grpSpPr>
          <a:xfrm>
            <a:off x="174738" y="3343275"/>
            <a:ext cx="9617118" cy="3305174"/>
            <a:chOff x="133350" y="3037791"/>
            <a:chExt cx="8896349" cy="3486837"/>
          </a:xfrm>
        </p:grpSpPr>
        <p:sp>
          <p:nvSpPr>
            <p:cNvPr id="26" name="25 Rectángulo"/>
            <p:cNvSpPr/>
            <p:nvPr/>
          </p:nvSpPr>
          <p:spPr>
            <a:xfrm>
              <a:off x="133350" y="3070459"/>
              <a:ext cx="8896349" cy="3359217"/>
            </a:xfrm>
            <a:prstGeom prst="rect">
              <a:avLst/>
            </a:prstGeom>
            <a:noFill/>
            <a:ln w="38100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n w="38100">
                  <a:solidFill>
                    <a:srgbClr val="FEA720"/>
                  </a:solidFill>
                  <a:prstDash val="dash"/>
                </a:ln>
              </a:endParaRPr>
            </a:p>
          </p:txBody>
        </p:sp>
        <p:sp>
          <p:nvSpPr>
            <p:cNvPr id="27" name="26 CuadroTexto"/>
            <p:cNvSpPr txBox="1"/>
            <p:nvPr/>
          </p:nvSpPr>
          <p:spPr>
            <a:xfrm rot="16200000">
              <a:off x="-1352892" y="4638855"/>
              <a:ext cx="3486837" cy="28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smtClean="0">
                  <a:solidFill>
                    <a:schemeClr val="bg1">
                      <a:lumMod val="50000"/>
                    </a:schemeClr>
                  </a:solidFill>
                </a:rPr>
                <a:t>ENVIRONMENT CLASS</a:t>
              </a:r>
              <a:endParaRPr lang="en-US" sz="1400" b="1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28" name="Picture 11" descr="\\Srv-files\Share\21_DOCUMENTACION\A_JAVIER_PEREZ\002 DOCUMENTACIÓN EN PROCESO\02 VARIADORES\SD700\01 Manual técnico de Hardware e Instalación\SD700k\00 Auxiliares\Renders IP00\SD700 KOMPAKT TALLA 1 CON TAPA.t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6371" y="3494319"/>
            <a:ext cx="2224088" cy="3079506"/>
          </a:xfrm>
          <a:prstGeom prst="rect">
            <a:avLst/>
          </a:prstGeom>
          <a:noFill/>
        </p:spPr>
      </p:pic>
      <p:grpSp>
        <p:nvGrpSpPr>
          <p:cNvPr id="29" name="35 Grupo"/>
          <p:cNvGrpSpPr/>
          <p:nvPr/>
        </p:nvGrpSpPr>
        <p:grpSpPr>
          <a:xfrm>
            <a:off x="2815299" y="3903053"/>
            <a:ext cx="6154322" cy="2437311"/>
            <a:chOff x="2574230" y="3299379"/>
            <a:chExt cx="5693077" cy="3190660"/>
          </a:xfrm>
        </p:grpSpPr>
        <p:sp>
          <p:nvSpPr>
            <p:cNvPr id="30" name="29 CuadroTexto"/>
            <p:cNvSpPr txBox="1"/>
            <p:nvPr/>
          </p:nvSpPr>
          <p:spPr>
            <a:xfrm>
              <a:off x="5052766" y="6127422"/>
              <a:ext cx="3214541" cy="362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smtClean="0">
                  <a:solidFill>
                    <a:schemeClr val="bg1">
                      <a:lumMod val="50000"/>
                    </a:schemeClr>
                  </a:solidFill>
                </a:rPr>
                <a:t>Frequency spectrum</a:t>
              </a:r>
            </a:p>
          </p:txBody>
        </p:sp>
        <p:sp>
          <p:nvSpPr>
            <p:cNvPr id="31" name="30 CuadroTexto"/>
            <p:cNvSpPr txBox="1"/>
            <p:nvPr/>
          </p:nvSpPr>
          <p:spPr>
            <a:xfrm rot="16200000">
              <a:off x="1674827" y="4198782"/>
              <a:ext cx="2055045" cy="256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smtClean="0">
                  <a:solidFill>
                    <a:schemeClr val="bg1">
                      <a:lumMod val="50000"/>
                    </a:schemeClr>
                  </a:solidFill>
                </a:rPr>
                <a:t>Amplitude</a:t>
              </a:r>
              <a:endParaRPr lang="en-US" sz="1200" i="1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135954" y="1287636"/>
            <a:ext cx="39114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 algn="ctr"/>
            <a:r>
              <a:rPr lang="en-US" sz="1600" b="1" smtClean="0">
                <a:solidFill>
                  <a:schemeClr val="bg1">
                    <a:lumMod val="50000"/>
                  </a:schemeClr>
                </a:solidFill>
              </a:rPr>
              <a:t>EMC</a:t>
            </a:r>
          </a:p>
          <a:p>
            <a:pPr marL="263525" indent="-263525" algn="ctr"/>
            <a:r>
              <a:rPr lang="en-US" sz="1400" i="1" smtClean="0">
                <a:solidFill>
                  <a:schemeClr val="bg1">
                    <a:lumMod val="50000"/>
                  </a:schemeClr>
                </a:solidFill>
              </a:rPr>
              <a:t>Electromagnetic Compatibility</a:t>
            </a:r>
          </a:p>
        </p:txBody>
      </p:sp>
      <p:sp>
        <p:nvSpPr>
          <p:cNvPr id="5" name="4 Cerrar llave"/>
          <p:cNvSpPr/>
          <p:nvPr/>
        </p:nvSpPr>
        <p:spPr>
          <a:xfrm rot="16200000">
            <a:off x="2920036" y="1534843"/>
            <a:ext cx="369163" cy="3384746"/>
          </a:xfrm>
          <a:prstGeom prst="rightBrace">
            <a:avLst>
              <a:gd name="adj1" fmla="val 8333"/>
              <a:gd name="adj2" fmla="val 52017"/>
            </a:avLst>
          </a:prstGeom>
          <a:ln w="28575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" name="5 CuadroTexto"/>
          <p:cNvSpPr txBox="1"/>
          <p:nvPr/>
        </p:nvSpPr>
        <p:spPr>
          <a:xfrm>
            <a:off x="482605" y="3658733"/>
            <a:ext cx="17265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 algn="ctr"/>
            <a:r>
              <a:rPr lang="en-US" sz="1600" b="1" smtClean="0">
                <a:solidFill>
                  <a:schemeClr val="bg1">
                    <a:lumMod val="50000"/>
                  </a:schemeClr>
                </a:solidFill>
              </a:rPr>
              <a:t>Low </a:t>
            </a:r>
          </a:p>
          <a:p>
            <a:pPr marL="263525" indent="-263525" algn="ctr"/>
            <a:r>
              <a:rPr lang="en-US" sz="1600" b="1" smtClean="0">
                <a:solidFill>
                  <a:schemeClr val="bg1">
                    <a:lumMod val="50000"/>
                  </a:schemeClr>
                </a:solidFill>
              </a:rPr>
              <a:t>frequency</a:t>
            </a:r>
          </a:p>
          <a:p>
            <a:pPr marL="263525" indent="-263525" algn="ctr"/>
            <a:r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F &lt;150 kHz</a:t>
            </a:r>
          </a:p>
          <a:p>
            <a:pPr marL="263525" indent="-263525" algn="ctr"/>
            <a:endParaRPr lang="en-US" sz="1200" smtClean="0">
              <a:solidFill>
                <a:schemeClr val="bg1">
                  <a:lumMod val="50000"/>
                </a:schemeClr>
              </a:solidFill>
            </a:endParaRPr>
          </a:p>
          <a:p>
            <a:pPr marL="446088" indent="-263525">
              <a:buClr>
                <a:schemeClr val="accent5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t>THD</a:t>
            </a:r>
          </a:p>
          <a:p>
            <a:pPr marL="446088" indent="-263525">
              <a:buClr>
                <a:schemeClr val="accent5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t>Flicker</a:t>
            </a:r>
          </a:p>
        </p:txBody>
      </p:sp>
      <p:grpSp>
        <p:nvGrpSpPr>
          <p:cNvPr id="7" name="33 Grupo"/>
          <p:cNvGrpSpPr/>
          <p:nvPr/>
        </p:nvGrpSpPr>
        <p:grpSpPr>
          <a:xfrm>
            <a:off x="1656717" y="1923884"/>
            <a:ext cx="6913950" cy="1092340"/>
            <a:chOff x="770495" y="1687830"/>
            <a:chExt cx="8101699" cy="1386659"/>
          </a:xfrm>
        </p:grpSpPr>
        <p:sp>
          <p:nvSpPr>
            <p:cNvPr id="8" name="7 Cerrar llave"/>
            <p:cNvSpPr/>
            <p:nvPr/>
          </p:nvSpPr>
          <p:spPr>
            <a:xfrm rot="16200000">
              <a:off x="4552951" y="-262891"/>
              <a:ext cx="468630" cy="4370072"/>
            </a:xfrm>
            <a:prstGeom prst="rightBrac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770495" y="2321155"/>
              <a:ext cx="3674008" cy="74233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63525" indent="-263525" algn="ctr"/>
              <a:r>
                <a:rPr lang="en-US" sz="1600" b="1" smtClean="0">
                  <a:solidFill>
                    <a:schemeClr val="bg1">
                      <a:lumMod val="50000"/>
                    </a:schemeClr>
                  </a:solidFill>
                </a:rPr>
                <a:t>EMI</a:t>
              </a:r>
            </a:p>
            <a:p>
              <a:pPr marL="263525" indent="-263525" algn="ctr"/>
              <a:r>
                <a:rPr lang="en-US" sz="1600" i="1" smtClean="0">
                  <a:solidFill>
                    <a:schemeClr val="bg1">
                      <a:lumMod val="50000"/>
                    </a:schemeClr>
                  </a:solidFill>
                </a:rPr>
                <a:t>Electromagnetic Interference</a:t>
              </a:r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5198186" y="2332153"/>
              <a:ext cx="3674008" cy="74233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63525" indent="-263525" algn="ctr"/>
              <a:r>
                <a:rPr lang="en-US" sz="1600" b="1" smtClean="0">
                  <a:solidFill>
                    <a:schemeClr val="bg1">
                      <a:lumMod val="50000"/>
                    </a:schemeClr>
                  </a:solidFill>
                </a:rPr>
                <a:t>EMS</a:t>
              </a:r>
            </a:p>
            <a:p>
              <a:pPr marL="263525" indent="-263525" algn="ctr"/>
              <a:r>
                <a:rPr lang="en-US" sz="1600" i="1" smtClean="0">
                  <a:solidFill>
                    <a:schemeClr val="bg1">
                      <a:lumMod val="50000"/>
                    </a:schemeClr>
                  </a:solidFill>
                </a:rPr>
                <a:t>Electromagnetic Susceptibility</a:t>
              </a:r>
            </a:p>
          </p:txBody>
        </p:sp>
      </p:grpSp>
      <p:sp>
        <p:nvSpPr>
          <p:cNvPr id="11" name="10 CuadroTexto"/>
          <p:cNvSpPr txBox="1"/>
          <p:nvPr/>
        </p:nvSpPr>
        <p:spPr>
          <a:xfrm>
            <a:off x="2315850" y="3619356"/>
            <a:ext cx="1726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 algn="ctr"/>
            <a:r>
              <a:rPr lang="en-US" sz="1600" b="1" smtClean="0">
                <a:solidFill>
                  <a:schemeClr val="bg1">
                    <a:lumMod val="50000"/>
                  </a:schemeClr>
                </a:solidFill>
              </a:rPr>
              <a:t>Medium</a:t>
            </a:r>
          </a:p>
          <a:p>
            <a:pPr marL="263525" indent="-263525" algn="ctr"/>
            <a:r>
              <a:rPr lang="en-US" sz="1600" b="1" smtClean="0">
                <a:solidFill>
                  <a:schemeClr val="bg1">
                    <a:lumMod val="50000"/>
                  </a:schemeClr>
                </a:solidFill>
              </a:rPr>
              <a:t>Frecuency</a:t>
            </a:r>
          </a:p>
          <a:p>
            <a:pPr marL="263525" indent="-263525" algn="ctr"/>
            <a:r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150 kHz&lt; f &lt; 30MHz</a:t>
            </a:r>
          </a:p>
          <a:p>
            <a:pPr marL="263525" indent="-263525" algn="ctr"/>
            <a:endParaRPr lang="en-US" sz="1200" smtClean="0">
              <a:solidFill>
                <a:schemeClr val="bg1">
                  <a:lumMod val="50000"/>
                </a:schemeClr>
              </a:solidFill>
            </a:endParaRPr>
          </a:p>
          <a:p>
            <a:pPr marL="446088" indent="-263525">
              <a:buClr>
                <a:schemeClr val="accent5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t>Conduced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4094167" y="3663806"/>
            <a:ext cx="1726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 algn="ctr"/>
            <a:r>
              <a:rPr lang="en-US" sz="1600" b="1" smtClean="0">
                <a:solidFill>
                  <a:schemeClr val="bg1">
                    <a:lumMod val="50000"/>
                  </a:schemeClr>
                </a:solidFill>
              </a:rPr>
              <a:t>High</a:t>
            </a:r>
          </a:p>
          <a:p>
            <a:pPr marL="263525" indent="-263525" algn="ctr"/>
            <a:r>
              <a:rPr lang="en-US" sz="1600" b="1" smtClean="0">
                <a:solidFill>
                  <a:schemeClr val="bg1">
                    <a:lumMod val="50000"/>
                  </a:schemeClr>
                </a:solidFill>
              </a:rPr>
              <a:t>Frecuency</a:t>
            </a:r>
          </a:p>
          <a:p>
            <a:pPr marL="263525" indent="-263525" algn="ctr"/>
            <a:r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f &gt; 30MHz</a:t>
            </a:r>
          </a:p>
          <a:p>
            <a:pPr marL="263525" indent="-263525" algn="ctr"/>
            <a:endParaRPr lang="en-US" sz="1200" smtClean="0">
              <a:solidFill>
                <a:schemeClr val="bg1">
                  <a:lumMod val="50000"/>
                </a:schemeClr>
              </a:solidFill>
            </a:endParaRPr>
          </a:p>
          <a:p>
            <a:pPr marL="446088" indent="-263525">
              <a:buClr>
                <a:schemeClr val="accent5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t>Radiated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6263645" y="3361770"/>
            <a:ext cx="27279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6088" indent="-263525">
              <a:buClr>
                <a:schemeClr val="accent5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Radio Frequency</a:t>
            </a:r>
          </a:p>
          <a:p>
            <a:pPr marL="903288" lvl="1" indent="-263525">
              <a:buClr>
                <a:schemeClr val="accent5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Conduced</a:t>
            </a:r>
          </a:p>
          <a:p>
            <a:pPr marL="903288" lvl="1" indent="-263525">
              <a:buClr>
                <a:schemeClr val="accent5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Radiated</a:t>
            </a:r>
          </a:p>
          <a:p>
            <a:pPr marL="446088" indent="-263525">
              <a:buClr>
                <a:schemeClr val="accent5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Surges</a:t>
            </a:r>
          </a:p>
          <a:p>
            <a:pPr marL="446088" indent="-263525">
              <a:buClr>
                <a:schemeClr val="accent5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Electrical fast transients</a:t>
            </a:r>
          </a:p>
          <a:p>
            <a:pPr marL="446088" indent="-263525">
              <a:buClr>
                <a:schemeClr val="accent5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Electrostatic discharges</a:t>
            </a:r>
          </a:p>
          <a:p>
            <a:pPr marL="446088" indent="-263525">
              <a:buClr>
                <a:schemeClr val="accent5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THD</a:t>
            </a:r>
          </a:p>
          <a:p>
            <a:pPr marL="446088" indent="-263525">
              <a:buClr>
                <a:schemeClr val="accent5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Voltage dips and interruptions</a:t>
            </a:r>
          </a:p>
        </p:txBody>
      </p:sp>
      <p:sp>
        <p:nvSpPr>
          <p:cNvPr id="14" name="13 Abrir llave"/>
          <p:cNvSpPr/>
          <p:nvPr/>
        </p:nvSpPr>
        <p:spPr>
          <a:xfrm rot="16200000">
            <a:off x="4825308" y="1871046"/>
            <a:ext cx="225099" cy="7354748"/>
          </a:xfrm>
          <a:prstGeom prst="leftBrace">
            <a:avLst>
              <a:gd name="adj1" fmla="val 8333"/>
              <a:gd name="adj2" fmla="val 50929"/>
            </a:avLst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00B0F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4210373" y="5881926"/>
            <a:ext cx="1482654" cy="44267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0A4D8C"/>
                </a:solidFill>
                <a:latin typeface="Arial Narrow" pitchFamily="34" charset="0"/>
                <a:cs typeface="Arial" charset="0"/>
              </a:rPr>
              <a:t>IEC61800-3</a:t>
            </a:r>
            <a:endParaRPr lang="en-US" sz="2000">
              <a:solidFill>
                <a:srgbClr val="0A4D8C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7074859" y="5917002"/>
            <a:ext cx="2035398" cy="37457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0A4D8C"/>
                </a:solidFill>
                <a:latin typeface="Arial Narrow" pitchFamily="34" charset="0"/>
                <a:cs typeface="Arial" charset="0"/>
              </a:rPr>
              <a:t>EMC 2004/108/CE</a:t>
            </a:r>
            <a:endParaRPr lang="en-US" sz="1600">
              <a:solidFill>
                <a:srgbClr val="0A4D8C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1275721" y="5928432"/>
            <a:ext cx="1534677" cy="37457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0A4D8C"/>
                </a:solidFill>
                <a:latin typeface="Arial Narrow" pitchFamily="34" charset="0"/>
              </a:rPr>
              <a:t>IEEE 519-1992</a:t>
            </a:r>
            <a:endParaRPr lang="en-US" sz="1600">
              <a:solidFill>
                <a:srgbClr val="0A4D8C"/>
              </a:solidFill>
            </a:endParaRPr>
          </a:p>
        </p:txBody>
      </p:sp>
      <p:cxnSp>
        <p:nvCxnSpPr>
          <p:cNvPr id="18" name="17 Conector recto de flecha"/>
          <p:cNvCxnSpPr>
            <a:stCxn id="15" idx="3"/>
            <a:endCxn id="16" idx="1"/>
          </p:cNvCxnSpPr>
          <p:nvPr/>
        </p:nvCxnSpPr>
        <p:spPr>
          <a:xfrm>
            <a:off x="5693027" y="6103263"/>
            <a:ext cx="1381832" cy="1025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>
            <a:stCxn id="15" idx="1"/>
            <a:endCxn id="17" idx="3"/>
          </p:cNvCxnSpPr>
          <p:nvPr/>
        </p:nvCxnSpPr>
        <p:spPr>
          <a:xfrm rot="10800000" flipV="1">
            <a:off x="2810399" y="6103262"/>
            <a:ext cx="1399975" cy="12455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19 CuadroTexto"/>
          <p:cNvSpPr txBox="1"/>
          <p:nvPr/>
        </p:nvSpPr>
        <p:spPr>
          <a:xfrm>
            <a:off x="1320801" y="907251"/>
            <a:ext cx="6968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00B0F0"/>
                </a:solidFill>
              </a:rPr>
              <a:t>ELECTROMAGNETIC COMPATIBILITY (EMC) | INTRODUCTION</a:t>
            </a:r>
            <a:endParaRPr lang="en-US" b="1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lum bright="-100000" contrast="-100000"/>
          </a:blip>
          <a:srcRect t="66010"/>
          <a:stretch>
            <a:fillRect/>
          </a:stretch>
        </p:blipFill>
        <p:spPr bwMode="auto">
          <a:xfrm>
            <a:off x="831331" y="1358900"/>
            <a:ext cx="8743489" cy="3823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Rectángulo"/>
          <p:cNvSpPr/>
          <p:nvPr/>
        </p:nvSpPr>
        <p:spPr>
          <a:xfrm>
            <a:off x="623094" y="5394861"/>
            <a:ext cx="90289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 algn="just">
              <a:buClr>
                <a:srgbClr val="00B0F0"/>
              </a:buClr>
              <a:buFont typeface="Wingdings" pitchFamily="2" charset="2"/>
              <a:buChar char="§"/>
              <a:defRPr/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Noise source: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Rectifier and Inverter bridge that interrupts the current due to the IGBT and diode commutation ( ON – OFF status). </a:t>
            </a:r>
          </a:p>
          <a:p>
            <a:pPr marL="355600" indent="-355600" algn="just">
              <a:buClr>
                <a:srgbClr val="00B0F0"/>
              </a:buClr>
              <a:buFont typeface="Wingdings" pitchFamily="2" charset="2"/>
              <a:buChar char="§"/>
              <a:defRPr/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Transmission: 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Depending on the frequency of the noise , it is radiated through the air or conduced through the power cables and earth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. 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Arial Narrow" pitchFamily="34" charset="0"/>
              <a:cs typeface="Arial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/>
          <a:srcRect b="18820"/>
          <a:stretch>
            <a:fillRect/>
          </a:stretch>
        </p:blipFill>
        <p:spPr bwMode="auto">
          <a:xfrm>
            <a:off x="2401226" y="1823666"/>
            <a:ext cx="6157718" cy="363733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7 Rectángulo"/>
          <p:cNvSpPr/>
          <p:nvPr/>
        </p:nvSpPr>
        <p:spPr>
          <a:xfrm>
            <a:off x="876300" y="4849547"/>
            <a:ext cx="2857500" cy="495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s-ES" sz="2000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cs typeface="Arial" charset="0"/>
              </a:rPr>
              <a:t>CONDUCED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lum/>
          </a:blip>
          <a:srcRect/>
          <a:stretch>
            <a:fillRect/>
          </a:stretch>
        </p:blipFill>
        <p:spPr bwMode="auto">
          <a:xfrm>
            <a:off x="1893288" y="2846800"/>
            <a:ext cx="5927455" cy="2035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9 CuadroTexto"/>
          <p:cNvSpPr txBox="1"/>
          <p:nvPr/>
        </p:nvSpPr>
        <p:spPr>
          <a:xfrm>
            <a:off x="-295975" y="907251"/>
            <a:ext cx="1020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F0"/>
                </a:solidFill>
              </a:rPr>
              <a:t>ELECTROMAGNETIC COMPATIBILITY (EMC) | Radiated and Conduced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355204" y="4943666"/>
            <a:ext cx="24221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2175" lvl="1" indent="-446088"/>
            <a:r>
              <a:rPr lang="es-ES" sz="2000" dirty="0" smtClean="0">
                <a:ln w="18415" cmpd="sng">
                  <a:noFill/>
                  <a:prstDash val="solid"/>
                </a:ln>
                <a:solidFill>
                  <a:srgbClr val="92D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cs typeface="Arial" charset="0"/>
              </a:rPr>
              <a:t>RADIATED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372004" y="1376874"/>
            <a:ext cx="92112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 Narrow"/>
                <a:ea typeface="+mn-ea"/>
                <a:cs typeface="Arial"/>
              </a:rPr>
              <a:t>The </a:t>
            </a:r>
            <a:r>
              <a:rPr lang="en-US" b="1" dirty="0" smtClean="0">
                <a:solidFill>
                  <a:srgbClr val="00B0F0"/>
                </a:solidFill>
                <a:latin typeface="Arial Narrow"/>
                <a:ea typeface="+mn-ea"/>
                <a:cs typeface="Arial"/>
              </a:rPr>
              <a:t>RADIATED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 Narrow"/>
                <a:ea typeface="+mn-ea"/>
                <a:cs typeface="Arial"/>
              </a:rPr>
              <a:t> electric noise will be attenuated considering:</a:t>
            </a:r>
          </a:p>
          <a:p>
            <a:pPr marL="361950" lvl="1" indent="-257175">
              <a:buClr>
                <a:schemeClr val="accent5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By designing a shielded cabinet – Faraday cage</a:t>
            </a:r>
          </a:p>
          <a:p>
            <a:pPr marL="361950" lvl="1" indent="-257175">
              <a:buClr>
                <a:schemeClr val="accent5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By using shielded cables.</a:t>
            </a:r>
          </a:p>
        </p:txBody>
      </p:sp>
      <p:pic>
        <p:nvPicPr>
          <p:cNvPr id="247809" name="Picture 1" descr="\\Srv-files\Share\21_DOCUMENTACION\A_JAVIER_PEREZ\002 DOCUMENTACIÓN EN PROCESO\02 VARIADORES\SD700\01 Manual técnico de Hardware e Instalación\SD700k\00 Auxiliares\Renders Cables\equipo_cables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1108" y="3317481"/>
            <a:ext cx="3366592" cy="3150349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  <p:pic>
        <p:nvPicPr>
          <p:cNvPr id="7" name="Picture 8" descr="SD70ITP0001E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966" y="3368334"/>
            <a:ext cx="3484729" cy="3149659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" name="10 CuadroTexto"/>
          <p:cNvSpPr txBox="1"/>
          <p:nvPr/>
        </p:nvSpPr>
        <p:spPr>
          <a:xfrm rot="19094488">
            <a:off x="2561349" y="4423174"/>
            <a:ext cx="4131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</a:rPr>
              <a:t>C3 COMPLIANCE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2" name="Picture 1" descr="C:\Documents and Settings\JPEREZ\Configuración local\Archivos temporales de Internet\Content.IE5\E525TXRB\MC900441310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91682" y="4670765"/>
            <a:ext cx="1993305" cy="1839974"/>
          </a:xfrm>
          <a:prstGeom prst="rect">
            <a:avLst/>
          </a:prstGeom>
          <a:noFill/>
        </p:spPr>
      </p:pic>
      <p:sp>
        <p:nvSpPr>
          <p:cNvPr id="9" name="8 Rectángulo"/>
          <p:cNvSpPr/>
          <p:nvPr/>
        </p:nvSpPr>
        <p:spPr>
          <a:xfrm>
            <a:off x="457200" y="2311400"/>
            <a:ext cx="8470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 Narrow"/>
                <a:cs typeface="Arial"/>
              </a:rPr>
              <a:t>The </a:t>
            </a:r>
            <a:r>
              <a:rPr lang="en-US" b="1" dirty="0" smtClean="0">
                <a:solidFill>
                  <a:srgbClr val="00B0F0"/>
                </a:solidFill>
                <a:latin typeface="Arial Narrow"/>
                <a:cs typeface="Arial"/>
              </a:rPr>
              <a:t>CONDUCED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 Narrow"/>
                <a:cs typeface="Arial"/>
              </a:rPr>
              <a:t> electric noise will be attenuated considering:</a:t>
            </a:r>
          </a:p>
          <a:p>
            <a:pPr marL="361950" lvl="1" indent="-257175">
              <a:buClr>
                <a:schemeClr val="accent5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By integrating RFI (Radio Frequency Interferences) / EMC ( Electromagnetic Compatibility).</a:t>
            </a:r>
          </a:p>
          <a:p>
            <a:pPr marL="361950" lvl="1" indent="-257175">
              <a:buClr>
                <a:schemeClr val="accent5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By using good practices of Installation and cable selection</a:t>
            </a:r>
          </a:p>
        </p:txBody>
      </p:sp>
      <p:sp>
        <p:nvSpPr>
          <p:cNvPr id="12" name="1 Título"/>
          <p:cNvSpPr txBox="1">
            <a:spLocks/>
          </p:cNvSpPr>
          <p:nvPr/>
        </p:nvSpPr>
        <p:spPr bwMode="auto">
          <a:xfrm>
            <a:off x="215900" y="858838"/>
            <a:ext cx="8915400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Narrow" pitchFamily="34" charset="0"/>
                <a:ea typeface="ＭＳ Ｐゴシック" charset="-128"/>
                <a:cs typeface="ＭＳ Ｐゴシック" charset="-128"/>
              </a:rPr>
              <a:t>COMPATIBILIDAD ELECTROMAGNÉTICA (EMC/CEM) | Ruido r</a:t>
            </a:r>
            <a:r>
              <a:rPr kumimoji="0" lang="en-US" sz="2000" b="1" i="0" u="none" strike="noStrike" kern="0" cap="none" spc="0" normalizeH="0" baseline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Narrow" pitchFamily="34" charset="0"/>
                <a:ea typeface="ＭＳ Ｐゴシック" charset="-128"/>
                <a:cs typeface="Arial" charset="0"/>
              </a:rPr>
              <a:t>adiado y conducido</a:t>
            </a:r>
            <a:endParaRPr kumimoji="0" lang="en-US" sz="2000" b="0" i="0" u="none" strike="noStrike" kern="0" cap="none" spc="0" normalizeH="0" baseline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5" name="Text Box 3"/>
          <p:cNvSpPr txBox="1">
            <a:spLocks noChangeArrowheads="1"/>
          </p:cNvSpPr>
          <p:nvPr/>
        </p:nvSpPr>
        <p:spPr bwMode="auto">
          <a:xfrm>
            <a:off x="416189" y="1044576"/>
            <a:ext cx="9173369" cy="911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234000" tIns="226800" rIns="162000" bIns="226800" anchor="ctr"/>
          <a:lstStyle/>
          <a:p>
            <a:pPr eaLnBrk="0" hangingPunct="0">
              <a:spcBef>
                <a:spcPct val="5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GB" dirty="0">
              <a:solidFill>
                <a:srgbClr val="FEA720"/>
              </a:solidFill>
              <a:latin typeface="Arial Narrow" pitchFamily="34" charset="0"/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178858" y="1739900"/>
          <a:ext cx="9520769" cy="4570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442"/>
                <a:gridCol w="233892"/>
                <a:gridCol w="4466603"/>
                <a:gridCol w="269703"/>
                <a:gridCol w="4234129"/>
              </a:tblGrid>
              <a:tr h="476797">
                <a:tc>
                  <a:txBody>
                    <a:bodyPr/>
                    <a:lstStyle/>
                    <a:p>
                      <a:pPr algn="ctr" fontAlgn="b"/>
                      <a:r>
                        <a:rPr lang="en-AU" sz="1600" b="1" i="0" u="none" strike="noStrike" noProof="0" dirty="0" smtClean="0">
                          <a:solidFill>
                            <a:schemeClr val="bg1"/>
                          </a:solidFill>
                          <a:latin typeface="Arial Narrow" pitchFamily="34" charset="0"/>
                        </a:rPr>
                        <a:t>IP</a:t>
                      </a:r>
                      <a:endParaRPr lang="en-AU" sz="1600" b="1" i="0" u="none" strike="noStrike" noProof="0" dirty="0">
                        <a:solidFill>
                          <a:schemeClr val="bg1"/>
                        </a:solidFill>
                        <a:latin typeface="Arial Narrow" pitchFamily="34" charset="0"/>
                      </a:endParaRPr>
                    </a:p>
                  </a:txBody>
                  <a:tcPr marL="10319" marR="10319" marT="9525" marB="0" anchor="ctr">
                    <a:solidFill>
                      <a:srgbClr val="0A4D8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AU" sz="1600" b="1" i="0" u="none" strike="noStrike" noProof="0" dirty="0" smtClean="0">
                          <a:solidFill>
                            <a:schemeClr val="bg1"/>
                          </a:solidFill>
                          <a:latin typeface="Arial Narrow" pitchFamily="34" charset="0"/>
                        </a:rPr>
                        <a:t>FIRST DIGIT (FOREIGN BODIES)</a:t>
                      </a:r>
                      <a:endParaRPr lang="en-AU" sz="1600" b="1" i="0" u="none" strike="noStrike" noProof="0" dirty="0">
                        <a:solidFill>
                          <a:schemeClr val="bg1"/>
                        </a:solidFill>
                        <a:latin typeface="Arial Narrow" pitchFamily="34" charset="0"/>
                      </a:endParaRPr>
                    </a:p>
                  </a:txBody>
                  <a:tcPr marL="10319" marR="10319" marT="9525" marB="0" anchor="ctr">
                    <a:solidFill>
                      <a:srgbClr val="0A4D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b="1" i="0" u="none" strike="noStrike" noProof="0" dirty="0" smtClean="0">
                          <a:solidFill>
                            <a:schemeClr val="bg1"/>
                          </a:solidFill>
                          <a:latin typeface="Arial Narrow" pitchFamily="34" charset="0"/>
                        </a:rPr>
                        <a:t>SECOND DIGIT </a:t>
                      </a:r>
                      <a:r>
                        <a:rPr lang="en-AU" sz="1600" b="1" i="0" u="none" strike="noStrike" kern="1200" noProof="0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(</a:t>
                      </a:r>
                      <a:r>
                        <a:rPr lang="es-ES" sz="1600" b="1" i="0" u="none" strike="noStrike" kern="1200" noProof="0" dirty="0" err="1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MOISTURE</a:t>
                      </a:r>
                      <a:r>
                        <a:rPr lang="en-AU" sz="1600" b="1" i="0" u="none" strike="noStrike" kern="1200" noProof="0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10319" marR="10319" marT="9525" marB="0" anchor="ctr">
                    <a:solidFill>
                      <a:srgbClr val="0A4D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72503">
                <a:tc rowSpan="9">
                  <a:txBody>
                    <a:bodyPr/>
                    <a:lstStyle/>
                    <a:p>
                      <a:pPr algn="ctr"/>
                      <a:endParaRPr lang="es-ES" sz="1600" b="1" dirty="0">
                        <a:latin typeface="Arial Narrow" pitchFamily="34" charset="0"/>
                      </a:endParaRPr>
                    </a:p>
                  </a:txBody>
                  <a:tcPr marL="10319" marR="10319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6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Narrow" pitchFamily="34" charset="0"/>
                        </a:rPr>
                        <a:t>0</a:t>
                      </a:r>
                      <a:endParaRPr lang="es-ES" sz="16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marL="10319" marR="10319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s-ES" sz="160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Not</a:t>
                      </a:r>
                      <a:r>
                        <a:rPr lang="es-ES" sz="16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60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protected</a:t>
                      </a:r>
                      <a:endParaRPr lang="en-AU" sz="1600" b="1" noProof="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74295" marR="7429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6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Narrow" pitchFamily="34" charset="0"/>
                        </a:rPr>
                        <a:t>0</a:t>
                      </a:r>
                      <a:endParaRPr lang="es-ES" sz="16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marL="10319" marR="10319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s-ES" sz="160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Not</a:t>
                      </a:r>
                      <a:r>
                        <a:rPr lang="es-ES" sz="16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60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protected</a:t>
                      </a:r>
                      <a:endParaRPr lang="en-AU" sz="1600" b="1" noProof="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74295" marR="7429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1815">
                <a:tc vMerge="1">
                  <a:txBody>
                    <a:bodyPr/>
                    <a:lstStyle/>
                    <a:p>
                      <a:pPr algn="ctr"/>
                      <a:endParaRPr lang="es-ES" sz="1200" b="1" dirty="0"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6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Narrow" pitchFamily="34" charset="0"/>
                        </a:rPr>
                        <a:t>1</a:t>
                      </a:r>
                      <a:endParaRPr lang="es-ES" sz="16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marL="10319" marR="10319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6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Protected against solid foreign objects of 50 mm diameter and greater</a:t>
                      </a:r>
                      <a:endParaRPr lang="en-AU" sz="1600" b="1" noProof="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74295" marR="7429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6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Narrow" pitchFamily="34" charset="0"/>
                        </a:rPr>
                        <a:t>1</a:t>
                      </a:r>
                      <a:endParaRPr lang="es-ES" sz="16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marL="10319" marR="10319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6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Protected against vertically falling water drops</a:t>
                      </a:r>
                      <a:endParaRPr lang="en-AU" sz="1600" b="1" noProof="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74295" marR="7429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1815">
                <a:tc vMerge="1">
                  <a:txBody>
                    <a:bodyPr/>
                    <a:lstStyle/>
                    <a:p>
                      <a:pPr algn="ctr"/>
                      <a:endParaRPr lang="es-ES" sz="1200" b="1" dirty="0"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6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Narrow" pitchFamily="34" charset="0"/>
                        </a:rPr>
                        <a:t>2</a:t>
                      </a:r>
                      <a:endParaRPr lang="es-ES" sz="16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marL="10319" marR="10319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6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 Protected against solid foreign objects of 12,5 mm diameter and greater</a:t>
                      </a:r>
                    </a:p>
                  </a:txBody>
                  <a:tcPr marL="74295" marR="7429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6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Narrow" pitchFamily="34" charset="0"/>
                        </a:rPr>
                        <a:t>2</a:t>
                      </a:r>
                      <a:endParaRPr lang="es-ES" sz="16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marL="10319" marR="10319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6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Protected against vertically falling water drops when enclosure is tilted up to 15 °</a:t>
                      </a:r>
                      <a:endParaRPr lang="en-AU" sz="1600" b="1" noProof="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74295" marR="7429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8450">
                <a:tc vMerge="1">
                  <a:txBody>
                    <a:bodyPr/>
                    <a:lstStyle/>
                    <a:p>
                      <a:pPr algn="ctr"/>
                      <a:endParaRPr lang="es-ES" sz="1200" b="1" dirty="0"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6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Narrow" pitchFamily="34" charset="0"/>
                        </a:rPr>
                        <a:t>3</a:t>
                      </a:r>
                      <a:endParaRPr lang="es-ES" sz="16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marL="10319" marR="10319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6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Protected against solid foreign objects of 2,5 mm diameter and greater</a:t>
                      </a:r>
                      <a:endParaRPr lang="en-AU" sz="1600" b="1" noProof="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74295" marR="7429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6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Narrow" pitchFamily="34" charset="0"/>
                        </a:rPr>
                        <a:t>3</a:t>
                      </a:r>
                      <a:endParaRPr lang="es-ES" sz="16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marL="10319" marR="10319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6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Protected against water sprayed at an angle up to 60 ° on either side of the vertical</a:t>
                      </a:r>
                      <a:endParaRPr lang="en-AU" sz="1600" b="1" noProof="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74295" marR="7429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1815">
                <a:tc vMerge="1">
                  <a:txBody>
                    <a:bodyPr/>
                    <a:lstStyle/>
                    <a:p>
                      <a:pPr algn="ctr"/>
                      <a:endParaRPr lang="es-ES" sz="1200" b="1" dirty="0"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6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Narrow" pitchFamily="34" charset="0"/>
                        </a:rPr>
                        <a:t>4</a:t>
                      </a:r>
                      <a:endParaRPr lang="es-ES" sz="16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marL="10319" marR="10319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6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Protected against solid foreign objects of 1,0 mm diameter and greater</a:t>
                      </a:r>
                      <a:endParaRPr lang="en-AU" sz="1600" b="1" noProof="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74295" marR="7429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600" b="1" dirty="0" smtClean="0">
                          <a:latin typeface="Arial Narrow" pitchFamily="34" charset="0"/>
                        </a:rPr>
                        <a:t>4</a:t>
                      </a:r>
                      <a:endParaRPr lang="es-ES" sz="1600" b="1" dirty="0">
                        <a:latin typeface="Arial Narrow" pitchFamily="34" charset="0"/>
                      </a:endParaRPr>
                    </a:p>
                  </a:txBody>
                  <a:tcPr marL="10319" marR="10319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Protected against water splashed against the component from any direction</a:t>
                      </a:r>
                      <a:endParaRPr lang="en-AU" sz="1600" b="1" noProof="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74295" marR="7429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7085">
                <a:tc vMerge="1">
                  <a:txBody>
                    <a:bodyPr/>
                    <a:lstStyle/>
                    <a:p>
                      <a:pPr algn="ctr"/>
                      <a:endParaRPr lang="es-ES" sz="1200" b="1" dirty="0"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600" b="1" dirty="0" smtClean="0">
                          <a:latin typeface="Arial Narrow" pitchFamily="34" charset="0"/>
                        </a:rPr>
                        <a:t>5</a:t>
                      </a:r>
                      <a:endParaRPr lang="es-ES" sz="1600" b="1" dirty="0">
                        <a:latin typeface="Arial Narrow" pitchFamily="34" charset="0"/>
                      </a:endParaRPr>
                    </a:p>
                  </a:txBody>
                  <a:tcPr marL="10319" marR="10319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Protected from the amount of dust that would interfere with normal operation</a:t>
                      </a:r>
                      <a:endParaRPr lang="en-AU" sz="1600" b="1" noProof="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74295" marR="7429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6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Narrow" pitchFamily="34" charset="0"/>
                        </a:rPr>
                        <a:t>5</a:t>
                      </a:r>
                      <a:endParaRPr lang="es-ES" sz="16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marL="10319" marR="10319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6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Protected against water projected in jets from any direction</a:t>
                      </a:r>
                      <a:endParaRPr lang="en-AU" sz="1600" b="1" noProof="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74295" marR="7429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1815">
                <a:tc vMerge="1">
                  <a:txBody>
                    <a:bodyPr/>
                    <a:lstStyle/>
                    <a:p>
                      <a:pPr algn="ctr"/>
                      <a:endParaRPr lang="es-ES" sz="1200" b="1" dirty="0"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AU" sz="1600" b="1" noProof="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74295" marR="74295" marT="0" marB="0" anchor="ctr"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AU" sz="1400" b="1" noProof="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6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Narrow" pitchFamily="34" charset="0"/>
                        </a:rPr>
                        <a:t>6</a:t>
                      </a:r>
                      <a:endParaRPr lang="es-ES" sz="16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marL="10319" marR="10319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6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Protected against water projected in powerful jets from any direction</a:t>
                      </a:r>
                      <a:endParaRPr lang="en-AU" sz="1600" b="1" noProof="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74295" marR="7429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07758">
                <a:tc vMerge="1">
                  <a:txBody>
                    <a:bodyPr/>
                    <a:lstStyle/>
                    <a:p>
                      <a:pPr algn="ctr"/>
                      <a:endParaRPr lang="es-ES" sz="1200" b="1" dirty="0"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AU" sz="1400" b="1" noProof="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AU" sz="1400" b="1" noProof="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6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Narrow" pitchFamily="34" charset="0"/>
                        </a:rPr>
                        <a:t>7</a:t>
                      </a:r>
                      <a:endParaRPr lang="es-ES" sz="16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marL="10319" marR="10319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6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Protected against temporary immersion in water</a:t>
                      </a:r>
                      <a:endParaRPr lang="en-AU" sz="1600" b="1" noProof="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74295" marR="7429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7085">
                <a:tc vMerge="1">
                  <a:txBody>
                    <a:bodyPr/>
                    <a:lstStyle/>
                    <a:p>
                      <a:pPr algn="ctr"/>
                      <a:endParaRPr lang="es-ES" sz="1200" b="1" dirty="0">
                        <a:latin typeface="Arial Narrow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AU" sz="1400" b="1" noProof="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AU" sz="1400" b="1" noProof="0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6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Narrow" pitchFamily="34" charset="0"/>
                        </a:rPr>
                        <a:t>8</a:t>
                      </a:r>
                      <a:endParaRPr lang="es-ES" sz="16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marL="10319" marR="10319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Protected against continuous immersion in water, or as specified by the user</a:t>
                      </a:r>
                      <a:endParaRPr lang="en-AU" sz="1600" b="1" noProof="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74295" marR="7429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1320801" y="907251"/>
            <a:ext cx="6968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F0"/>
                </a:solidFill>
              </a:rPr>
              <a:t>DEGREE OF PROTECTION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5" name="Picture 9" descr="Y:\Marketing y Ventas\01 VARIADORES\01 SERIE SDRIVE\SD700\07 Ilustraciones (SD70ILU)\iconos_PNG\SMARTMECHANICA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3051" y="5197735"/>
            <a:ext cx="1274325" cy="1271286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40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99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3" descr="S:\RENDERS\T7_690V\RENDER_vista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6759" y="800100"/>
            <a:ext cx="4463160" cy="5400000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1320801" y="907251"/>
            <a:ext cx="6968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B0F0"/>
                </a:solidFill>
              </a:rPr>
              <a:t>iCOOL</a:t>
            </a:r>
            <a:r>
              <a:rPr lang="en-US" b="1" dirty="0" smtClean="0">
                <a:solidFill>
                  <a:srgbClr val="00B0F0"/>
                </a:solidFill>
              </a:rPr>
              <a:t> – FILTERLESS 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4" name="Picture 16" descr="Y:\Marketing y Ventas\01 VARIADORES\01 SERIE SDRIVE\SD700\07 Ilustraciones (SD70ILU)\iconos_PNG\ICOOL_AZU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65846" y="4846856"/>
            <a:ext cx="1215418" cy="1211044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403" name="Picture 3" descr="S:\RENDERS\T7_690V\RENDERS\RENDER_CAM1_complet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2093" y="1159555"/>
            <a:ext cx="3850080" cy="5400000"/>
          </a:xfrm>
          <a:prstGeom prst="rect">
            <a:avLst/>
          </a:prstGeom>
          <a:noFill/>
        </p:spPr>
      </p:pic>
      <p:pic>
        <p:nvPicPr>
          <p:cNvPr id="486402" name="Picture 2" descr="S:\RENDERS\T7_690V\RENDERS\RENDER CAM1_sin laterale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7152" y="1178600"/>
            <a:ext cx="4336800" cy="5400000"/>
          </a:xfrm>
          <a:prstGeom prst="rect">
            <a:avLst/>
          </a:prstGeom>
          <a:noFill/>
        </p:spPr>
      </p:pic>
      <p:pic>
        <p:nvPicPr>
          <p:cNvPr id="486404" name="Picture 4" descr="S:\RENDERS\T7_690V\RENDERS\LATERAL SOL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2353" y="1388043"/>
            <a:ext cx="477716" cy="4406789"/>
          </a:xfrm>
          <a:prstGeom prst="rect">
            <a:avLst/>
          </a:prstGeom>
          <a:noFill/>
        </p:spPr>
      </p:pic>
      <p:grpSp>
        <p:nvGrpSpPr>
          <p:cNvPr id="2" name="103 Grupo"/>
          <p:cNvGrpSpPr/>
          <p:nvPr/>
        </p:nvGrpSpPr>
        <p:grpSpPr>
          <a:xfrm>
            <a:off x="347398" y="1403350"/>
            <a:ext cx="5376069" cy="3384550"/>
            <a:chOff x="320675" y="1403350"/>
            <a:chExt cx="4962525" cy="3384550"/>
          </a:xfrm>
        </p:grpSpPr>
        <p:sp>
          <p:nvSpPr>
            <p:cNvPr id="88" name="87 CuadroTexto"/>
            <p:cNvSpPr txBox="1"/>
            <p:nvPr/>
          </p:nvSpPr>
          <p:spPr>
            <a:xfrm>
              <a:off x="320675" y="1995433"/>
              <a:ext cx="26901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200" dirty="0" smtClean="0">
                  <a:solidFill>
                    <a:schemeClr val="bg1">
                      <a:lumMod val="50000"/>
                    </a:schemeClr>
                  </a:solidFill>
                </a:rPr>
                <a:t>1</a:t>
              </a:r>
              <a:r>
                <a:rPr lang="en-AU" sz="1200" baseline="30000" dirty="0" smtClean="0">
                  <a:solidFill>
                    <a:schemeClr val="bg1">
                      <a:lumMod val="50000"/>
                    </a:schemeClr>
                  </a:solidFill>
                </a:rPr>
                <a:t>ST</a:t>
              </a:r>
              <a:r>
                <a:rPr lang="en-AU" sz="1200" dirty="0" smtClean="0">
                  <a:solidFill>
                    <a:schemeClr val="bg1">
                      <a:lumMod val="50000"/>
                    </a:schemeClr>
                  </a:solidFill>
                </a:rPr>
                <a:t> level:  ELECTRONICS</a:t>
              </a:r>
              <a:endParaRPr lang="en-AU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grpSp>
          <p:nvGrpSpPr>
            <p:cNvPr id="3" name="100 Grupo"/>
            <p:cNvGrpSpPr/>
            <p:nvPr/>
          </p:nvGrpSpPr>
          <p:grpSpPr>
            <a:xfrm>
              <a:off x="4864100" y="1403350"/>
              <a:ext cx="419100" cy="3384550"/>
              <a:chOff x="4864100" y="1403350"/>
              <a:chExt cx="419100" cy="3384550"/>
            </a:xfrm>
          </p:grpSpPr>
          <p:cxnSp>
            <p:nvCxnSpPr>
              <p:cNvPr id="92" name="91 Conector recto"/>
              <p:cNvCxnSpPr/>
              <p:nvPr/>
            </p:nvCxnSpPr>
            <p:spPr>
              <a:xfrm rot="16200000" flipH="1">
                <a:off x="3197225" y="3089275"/>
                <a:ext cx="3365500" cy="19050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95 Conector recto"/>
              <p:cNvCxnSpPr/>
              <p:nvPr/>
            </p:nvCxnSpPr>
            <p:spPr>
              <a:xfrm>
                <a:off x="4889500" y="4775200"/>
                <a:ext cx="387350" cy="1588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97 Conector recto"/>
              <p:cNvCxnSpPr/>
              <p:nvPr/>
            </p:nvCxnSpPr>
            <p:spPr>
              <a:xfrm rot="16200000" flipV="1">
                <a:off x="3581400" y="3086100"/>
                <a:ext cx="3378200" cy="25400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99 Conector recto"/>
              <p:cNvCxnSpPr/>
              <p:nvPr/>
            </p:nvCxnSpPr>
            <p:spPr>
              <a:xfrm rot="10800000">
                <a:off x="4864100" y="1403350"/>
                <a:ext cx="400050" cy="1588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7" name="86 Conector recto de flecha"/>
            <p:cNvCxnSpPr/>
            <p:nvPr/>
          </p:nvCxnSpPr>
          <p:spPr>
            <a:xfrm flipV="1">
              <a:off x="342900" y="2338117"/>
              <a:ext cx="4494893" cy="24083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89 Grupo"/>
          <p:cNvGrpSpPr/>
          <p:nvPr/>
        </p:nvGrpSpPr>
        <p:grpSpPr>
          <a:xfrm>
            <a:off x="275167" y="1394460"/>
            <a:ext cx="5453803" cy="4335780"/>
            <a:chOff x="254000" y="1394460"/>
            <a:chExt cx="5034280" cy="4335780"/>
          </a:xfrm>
        </p:grpSpPr>
        <p:grpSp>
          <p:nvGrpSpPr>
            <p:cNvPr id="5" name="82 Grupo"/>
            <p:cNvGrpSpPr/>
            <p:nvPr/>
          </p:nvGrpSpPr>
          <p:grpSpPr>
            <a:xfrm>
              <a:off x="3943350" y="1394460"/>
              <a:ext cx="1344930" cy="4335780"/>
              <a:chOff x="3943350" y="1394460"/>
              <a:chExt cx="1344930" cy="4335780"/>
            </a:xfrm>
          </p:grpSpPr>
          <p:cxnSp>
            <p:nvCxnSpPr>
              <p:cNvPr id="64" name="63 Conector recto"/>
              <p:cNvCxnSpPr/>
              <p:nvPr/>
            </p:nvCxnSpPr>
            <p:spPr>
              <a:xfrm flipV="1">
                <a:off x="4471988" y="1413510"/>
                <a:ext cx="389571" cy="1047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65 Conector recto"/>
              <p:cNvCxnSpPr/>
              <p:nvPr/>
            </p:nvCxnSpPr>
            <p:spPr>
              <a:xfrm rot="16200000" flipH="1">
                <a:off x="3188970" y="3059430"/>
                <a:ext cx="3368040" cy="381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67 Conector recto"/>
              <p:cNvCxnSpPr/>
              <p:nvPr/>
            </p:nvCxnSpPr>
            <p:spPr>
              <a:xfrm>
                <a:off x="4884420" y="4777740"/>
                <a:ext cx="396240" cy="158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69 Conector recto"/>
              <p:cNvCxnSpPr/>
              <p:nvPr/>
            </p:nvCxnSpPr>
            <p:spPr>
              <a:xfrm rot="16200000" flipH="1">
                <a:off x="4812030" y="5253990"/>
                <a:ext cx="937260" cy="1524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71 Conector recto"/>
              <p:cNvCxnSpPr/>
              <p:nvPr/>
            </p:nvCxnSpPr>
            <p:spPr>
              <a:xfrm rot="10800000">
                <a:off x="3970020" y="5699760"/>
                <a:ext cx="1303020" cy="2286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73 Conector recto"/>
              <p:cNvCxnSpPr/>
              <p:nvPr/>
            </p:nvCxnSpPr>
            <p:spPr>
              <a:xfrm rot="16200000" flipV="1">
                <a:off x="3312795" y="5052060"/>
                <a:ext cx="1280160" cy="1524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75 Conector recto"/>
              <p:cNvCxnSpPr/>
              <p:nvPr/>
            </p:nvCxnSpPr>
            <p:spPr>
              <a:xfrm>
                <a:off x="3943350" y="4431030"/>
                <a:ext cx="381000" cy="1524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77 Conector recto"/>
              <p:cNvCxnSpPr/>
              <p:nvPr/>
            </p:nvCxnSpPr>
            <p:spPr>
              <a:xfrm rot="5400000" flipH="1" flipV="1">
                <a:off x="4141470" y="4255770"/>
                <a:ext cx="388620" cy="158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79 Conector recto"/>
              <p:cNvCxnSpPr/>
              <p:nvPr/>
            </p:nvCxnSpPr>
            <p:spPr>
              <a:xfrm rot="5400000" flipH="1" flipV="1">
                <a:off x="4335780" y="3886200"/>
                <a:ext cx="175260" cy="17526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81 Conector recto"/>
              <p:cNvCxnSpPr/>
              <p:nvPr/>
            </p:nvCxnSpPr>
            <p:spPr>
              <a:xfrm rot="16200000" flipV="1">
                <a:off x="3267552" y="2642711"/>
                <a:ext cx="2465070" cy="3714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6" name="85 CuadroTexto"/>
            <p:cNvSpPr txBox="1"/>
            <p:nvPr/>
          </p:nvSpPr>
          <p:spPr>
            <a:xfrm>
              <a:off x="254000" y="2643133"/>
              <a:ext cx="26901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200" dirty="0" smtClean="0">
                  <a:solidFill>
                    <a:schemeClr val="bg1">
                      <a:lumMod val="50000"/>
                    </a:schemeClr>
                  </a:solidFill>
                </a:rPr>
                <a:t>2</a:t>
              </a:r>
              <a:r>
                <a:rPr lang="en-AU" sz="1200" baseline="30000" dirty="0" smtClean="0">
                  <a:solidFill>
                    <a:schemeClr val="bg1">
                      <a:lumMod val="50000"/>
                    </a:schemeClr>
                  </a:solidFill>
                </a:rPr>
                <a:t>ND</a:t>
              </a:r>
              <a:r>
                <a:rPr lang="en-AU" sz="1200" dirty="0" smtClean="0">
                  <a:solidFill>
                    <a:schemeClr val="bg1">
                      <a:lumMod val="50000"/>
                    </a:schemeClr>
                  </a:solidFill>
                </a:rPr>
                <a:t> level:  COOLING</a:t>
              </a:r>
              <a:endParaRPr lang="en-AU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84" name="83 Conector recto de flecha"/>
            <p:cNvCxnSpPr/>
            <p:nvPr/>
          </p:nvCxnSpPr>
          <p:spPr>
            <a:xfrm flipV="1">
              <a:off x="314325" y="2985816"/>
              <a:ext cx="4190093" cy="1455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61 Grupo"/>
          <p:cNvGrpSpPr/>
          <p:nvPr/>
        </p:nvGrpSpPr>
        <p:grpSpPr>
          <a:xfrm>
            <a:off x="254529" y="1432559"/>
            <a:ext cx="4643440" cy="3020220"/>
            <a:chOff x="234950" y="1409699"/>
            <a:chExt cx="4286252" cy="3020220"/>
          </a:xfrm>
        </p:grpSpPr>
        <p:grpSp>
          <p:nvGrpSpPr>
            <p:cNvPr id="8" name="57 Grupo"/>
            <p:cNvGrpSpPr/>
            <p:nvPr/>
          </p:nvGrpSpPr>
          <p:grpSpPr>
            <a:xfrm>
              <a:off x="3914775" y="1409699"/>
              <a:ext cx="606427" cy="3020220"/>
              <a:chOff x="3914775" y="1409699"/>
              <a:chExt cx="606427" cy="3020220"/>
            </a:xfrm>
          </p:grpSpPr>
          <p:cxnSp>
            <p:nvCxnSpPr>
              <p:cNvPr id="43" name="42 Conector recto"/>
              <p:cNvCxnSpPr/>
              <p:nvPr/>
            </p:nvCxnSpPr>
            <p:spPr>
              <a:xfrm flipV="1">
                <a:off x="3914775" y="1419225"/>
                <a:ext cx="571500" cy="9525"/>
              </a:xfrm>
              <a:prstGeom prst="line">
                <a:avLst/>
              </a:prstGeom>
              <a:ln>
                <a:solidFill>
                  <a:srgbClr val="FEC66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47 Conector recto"/>
              <p:cNvCxnSpPr/>
              <p:nvPr/>
            </p:nvCxnSpPr>
            <p:spPr>
              <a:xfrm rot="16200000" flipH="1">
                <a:off x="3252788" y="2643187"/>
                <a:ext cx="2486025" cy="19050"/>
              </a:xfrm>
              <a:prstGeom prst="line">
                <a:avLst/>
              </a:prstGeom>
              <a:ln>
                <a:solidFill>
                  <a:srgbClr val="FEC66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49 Conector recto"/>
              <p:cNvCxnSpPr/>
              <p:nvPr/>
            </p:nvCxnSpPr>
            <p:spPr>
              <a:xfrm rot="10800000" flipV="1">
                <a:off x="4337050" y="3886202"/>
                <a:ext cx="184152" cy="171447"/>
              </a:xfrm>
              <a:prstGeom prst="line">
                <a:avLst/>
              </a:prstGeom>
              <a:ln>
                <a:solidFill>
                  <a:srgbClr val="FEC66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51 Conector recto"/>
              <p:cNvCxnSpPr/>
              <p:nvPr/>
            </p:nvCxnSpPr>
            <p:spPr>
              <a:xfrm rot="5400000">
                <a:off x="4148932" y="4235450"/>
                <a:ext cx="378619" cy="10319"/>
              </a:xfrm>
              <a:prstGeom prst="line">
                <a:avLst/>
              </a:prstGeom>
              <a:ln>
                <a:solidFill>
                  <a:srgbClr val="FEC66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53 Conector recto"/>
              <p:cNvCxnSpPr/>
              <p:nvPr/>
            </p:nvCxnSpPr>
            <p:spPr>
              <a:xfrm rot="10800000">
                <a:off x="3943350" y="4419601"/>
                <a:ext cx="400050" cy="9525"/>
              </a:xfrm>
              <a:prstGeom prst="line">
                <a:avLst/>
              </a:prstGeom>
              <a:ln>
                <a:solidFill>
                  <a:srgbClr val="FEC66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35 Conector recto"/>
              <p:cNvCxnSpPr/>
              <p:nvPr/>
            </p:nvCxnSpPr>
            <p:spPr>
              <a:xfrm rot="16200000" flipV="1">
                <a:off x="2447926" y="2933699"/>
                <a:ext cx="2981326" cy="9527"/>
              </a:xfrm>
              <a:prstGeom prst="line">
                <a:avLst/>
              </a:prstGeom>
              <a:ln>
                <a:solidFill>
                  <a:srgbClr val="FEC66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58 Grupo"/>
            <p:cNvGrpSpPr/>
            <p:nvPr/>
          </p:nvGrpSpPr>
          <p:grpSpPr>
            <a:xfrm>
              <a:off x="234950" y="3496573"/>
              <a:ext cx="3678918" cy="283037"/>
              <a:chOff x="2287360" y="3177259"/>
              <a:chExt cx="3678918" cy="283037"/>
            </a:xfrm>
          </p:grpSpPr>
          <p:sp>
            <p:nvSpPr>
              <p:cNvPr id="60" name="59 CuadroTexto"/>
              <p:cNvSpPr txBox="1"/>
              <p:nvPr/>
            </p:nvSpPr>
            <p:spPr>
              <a:xfrm>
                <a:off x="2287360" y="3177259"/>
                <a:ext cx="269013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200" dirty="0" smtClean="0">
                    <a:solidFill>
                      <a:schemeClr val="bg1">
                        <a:lumMod val="50000"/>
                      </a:schemeClr>
                    </a:solidFill>
                  </a:rPr>
                  <a:t>3</a:t>
                </a:r>
                <a:r>
                  <a:rPr lang="en-AU" sz="1200" baseline="30000" dirty="0" smtClean="0">
                    <a:solidFill>
                      <a:schemeClr val="bg1">
                        <a:lumMod val="50000"/>
                      </a:schemeClr>
                    </a:solidFill>
                  </a:rPr>
                  <a:t>rd</a:t>
                </a:r>
                <a:r>
                  <a:rPr lang="en-AU" sz="1200" dirty="0" smtClean="0">
                    <a:solidFill>
                      <a:schemeClr val="bg1">
                        <a:lumMod val="50000"/>
                      </a:schemeClr>
                    </a:solidFill>
                  </a:rPr>
                  <a:t> level:  FILTERING</a:t>
                </a:r>
                <a:endParaRPr lang="en-AU" sz="12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cxnSp>
            <p:nvCxnSpPr>
              <p:cNvPr id="61" name="60 Conector recto de flecha"/>
              <p:cNvCxnSpPr/>
              <p:nvPr/>
            </p:nvCxnSpPr>
            <p:spPr>
              <a:xfrm flipV="1">
                <a:off x="2321378" y="3443741"/>
                <a:ext cx="3644900" cy="16555"/>
              </a:xfrm>
              <a:prstGeom prst="straightConnector1">
                <a:avLst/>
              </a:prstGeom>
              <a:ln w="38100">
                <a:solidFill>
                  <a:srgbClr val="FEA72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9" name="38 CuadroTexto"/>
          <p:cNvSpPr txBox="1"/>
          <p:nvPr/>
        </p:nvSpPr>
        <p:spPr>
          <a:xfrm>
            <a:off x="1320801" y="907251"/>
            <a:ext cx="6968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B0F0"/>
                </a:solidFill>
              </a:rPr>
              <a:t>iCOOL</a:t>
            </a:r>
            <a:r>
              <a:rPr lang="en-US" b="1" dirty="0" smtClean="0">
                <a:solidFill>
                  <a:srgbClr val="00B0F0"/>
                </a:solidFill>
              </a:rPr>
              <a:t> – FILTERLESS 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41" name="Picture 16" descr="Y:\Marketing y Ventas\01 VARIADORES\01 SERIE SDRIVE\SD700\07 Ilustraciones (SD70ILU)\iconos_PNG\ICOOL_AZU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65846" y="4846856"/>
            <a:ext cx="1215418" cy="1211044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486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1306639"/>
            <a:ext cx="9575800" cy="2771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34000" tIns="226800" rIns="162000" bIns="226800" anchor="ctr"/>
          <a:lstStyle/>
          <a:p>
            <a:pPr marL="190500" indent="-190500" algn="ctr" eaLnBrk="0" hangingPunct="0">
              <a:spcBef>
                <a:spcPct val="50000"/>
              </a:spcBef>
              <a:buClr>
                <a:srgbClr val="00B0F0"/>
              </a:buClr>
              <a:buSzPct val="200000"/>
              <a:buFont typeface="Wingdings" pitchFamily="2" charset="2"/>
              <a:buChar char="ü"/>
            </a:pPr>
            <a:r>
              <a:rPr lang="en-GB" sz="2400" b="1" dirty="0" smtClean="0">
                <a:solidFill>
                  <a:srgbClr val="00B0F0"/>
                </a:solidFill>
                <a:latin typeface="Arial Narrow" charset="0"/>
                <a:cs typeface="Arial" charset="0"/>
              </a:rPr>
              <a:t>QUALITY AND  PERFORMANCE IMPROVEMENT:</a:t>
            </a:r>
          </a:p>
          <a:p>
            <a:pPr marL="190500" indent="-190500" algn="ctr" eaLnBrk="0" hangingPunct="0">
              <a:spcBef>
                <a:spcPct val="50000"/>
              </a:spcBef>
              <a:buClr>
                <a:srgbClr val="FEA720"/>
              </a:buClr>
              <a:buSzPct val="200000"/>
            </a:pPr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  <a:latin typeface="Arial Narrow" charset="0"/>
                <a:cs typeface="Arial" charset="0"/>
              </a:rPr>
              <a:t>   Introducing  </a:t>
            </a:r>
            <a:r>
              <a:rPr lang="en-GB" sz="2400" b="1" dirty="0" smtClean="0">
                <a:solidFill>
                  <a:schemeClr val="bg1">
                    <a:lumMod val="50000"/>
                  </a:schemeClr>
                </a:solidFill>
                <a:latin typeface="Arial Narrow" charset="0"/>
                <a:cs typeface="Arial" charset="0"/>
              </a:rPr>
              <a:t>torque and speed control </a:t>
            </a:r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  <a:latin typeface="Arial Narrow" charset="0"/>
                <a:cs typeface="Arial" charset="0"/>
              </a:rPr>
              <a:t>the product quality and the process performance increase. </a:t>
            </a:r>
            <a:endParaRPr lang="en-GB" sz="2400" dirty="0">
              <a:solidFill>
                <a:schemeClr val="bg1">
                  <a:lumMod val="50000"/>
                </a:schemeClr>
              </a:solidFill>
              <a:latin typeface="Arial Narrow" charset="0"/>
              <a:cs typeface="Arial" charset="0"/>
            </a:endParaRPr>
          </a:p>
        </p:txBody>
      </p:sp>
      <p:pic>
        <p:nvPicPr>
          <p:cNvPr id="1026" name="Picture 2" descr="F:\0000_ FOTOS tiff procesadas\Paterna\Reportaje fabricacion\_MG_8966 cop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20463"/>
            <a:ext cx="9906000" cy="2293257"/>
          </a:xfrm>
          <a:prstGeom prst="rect">
            <a:avLst/>
          </a:prstGeom>
          <a:noFill/>
        </p:spPr>
      </p:pic>
      <p:sp>
        <p:nvSpPr>
          <p:cNvPr id="9" name="8 CuadroTexto"/>
          <p:cNvSpPr txBox="1"/>
          <p:nvPr/>
        </p:nvSpPr>
        <p:spPr>
          <a:xfrm>
            <a:off x="0" y="905438"/>
            <a:ext cx="10003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B0F0"/>
                </a:solidFill>
              </a:rPr>
              <a:t>OVERVIEW</a:t>
            </a:r>
            <a:endParaRPr lang="es-ES" sz="2400" b="1" dirty="0">
              <a:solidFill>
                <a:srgbClr val="00B0F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 rot="19794760">
            <a:off x="222572" y="3925080"/>
            <a:ext cx="2532541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0000" b="1" dirty="0" smtClean="0">
                <a:solidFill>
                  <a:srgbClr val="E8E6FA"/>
                </a:solidFill>
              </a:rPr>
              <a:t>Q</a:t>
            </a:r>
            <a:endParaRPr lang="es-ES" sz="20000" b="1" dirty="0">
              <a:solidFill>
                <a:srgbClr val="E8E6F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402" name="Picture 2" descr="S:\RENDERS\T7_690V\RENDERS\RENDER CAM1_sin lateral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0187" y="1166571"/>
            <a:ext cx="4336800" cy="5400000"/>
          </a:xfrm>
          <a:prstGeom prst="rect">
            <a:avLst/>
          </a:prstGeom>
          <a:noFill/>
        </p:spPr>
      </p:pic>
      <p:grpSp>
        <p:nvGrpSpPr>
          <p:cNvPr id="2" name="12 Grupo"/>
          <p:cNvGrpSpPr/>
          <p:nvPr/>
        </p:nvGrpSpPr>
        <p:grpSpPr>
          <a:xfrm>
            <a:off x="1124744" y="5376174"/>
            <a:ext cx="3985495" cy="283037"/>
            <a:chOff x="2306410" y="2024734"/>
            <a:chExt cx="3678918" cy="283037"/>
          </a:xfrm>
        </p:grpSpPr>
        <p:sp>
          <p:nvSpPr>
            <p:cNvPr id="14" name="13 CuadroTexto"/>
            <p:cNvSpPr txBox="1"/>
            <p:nvPr/>
          </p:nvSpPr>
          <p:spPr>
            <a:xfrm>
              <a:off x="2306410" y="2024734"/>
              <a:ext cx="26901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200" dirty="0" smtClean="0">
                  <a:solidFill>
                    <a:schemeClr val="bg1">
                      <a:lumMod val="50000"/>
                    </a:schemeClr>
                  </a:solidFill>
                </a:rPr>
                <a:t>INLET GRATING 2</a:t>
              </a:r>
              <a:r>
                <a:rPr lang="en-AU" sz="1200" baseline="30000" dirty="0" smtClean="0">
                  <a:solidFill>
                    <a:schemeClr val="bg1">
                      <a:lumMod val="50000"/>
                    </a:schemeClr>
                  </a:solidFill>
                </a:rPr>
                <a:t>nd</a:t>
              </a:r>
              <a:r>
                <a:rPr lang="en-AU" sz="1200" dirty="0" smtClean="0">
                  <a:solidFill>
                    <a:schemeClr val="bg1">
                      <a:lumMod val="50000"/>
                    </a:schemeClr>
                  </a:solidFill>
                </a:rPr>
                <a:t> level</a:t>
              </a:r>
              <a:endParaRPr lang="en-AU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15" name="14 Conector recto de flecha"/>
            <p:cNvCxnSpPr/>
            <p:nvPr/>
          </p:nvCxnSpPr>
          <p:spPr>
            <a:xfrm flipV="1">
              <a:off x="2340428" y="2291216"/>
              <a:ext cx="3644900" cy="16555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16 Grupo"/>
          <p:cNvGrpSpPr/>
          <p:nvPr/>
        </p:nvGrpSpPr>
        <p:grpSpPr>
          <a:xfrm>
            <a:off x="5017372" y="3918849"/>
            <a:ext cx="4676359" cy="285531"/>
            <a:chOff x="5985330" y="2005684"/>
            <a:chExt cx="4316639" cy="285531"/>
          </a:xfrm>
        </p:grpSpPr>
        <p:sp>
          <p:nvSpPr>
            <p:cNvPr id="18" name="17 CuadroTexto"/>
            <p:cNvSpPr txBox="1"/>
            <p:nvPr/>
          </p:nvSpPr>
          <p:spPr>
            <a:xfrm>
              <a:off x="7611835" y="2005684"/>
              <a:ext cx="26901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200" dirty="0" smtClean="0">
                  <a:solidFill>
                    <a:schemeClr val="bg1">
                      <a:lumMod val="50000"/>
                    </a:schemeClr>
                  </a:solidFill>
                </a:rPr>
                <a:t>IP54 POWER FANS</a:t>
              </a:r>
              <a:endParaRPr lang="en-AU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19" name="18 Conector recto de flecha"/>
            <p:cNvCxnSpPr>
              <a:stCxn id="18" idx="2"/>
            </p:cNvCxnSpPr>
            <p:nvPr/>
          </p:nvCxnSpPr>
          <p:spPr>
            <a:xfrm rot="5400000">
              <a:off x="7466850" y="801163"/>
              <a:ext cx="8532" cy="2971572"/>
            </a:xfrm>
            <a:prstGeom prst="straightConnector1">
              <a:avLst/>
            </a:prstGeom>
            <a:ln w="38100">
              <a:solidFill>
                <a:srgbClr val="00B0F0"/>
              </a:solidFill>
              <a:prstDash val="sysDot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23 Grupo"/>
          <p:cNvGrpSpPr/>
          <p:nvPr/>
        </p:nvGrpSpPr>
        <p:grpSpPr>
          <a:xfrm>
            <a:off x="4590863" y="1620148"/>
            <a:ext cx="5315137" cy="310930"/>
            <a:chOff x="6213930" y="1967584"/>
            <a:chExt cx="4906280" cy="310930"/>
          </a:xfrm>
        </p:grpSpPr>
        <p:sp>
          <p:nvSpPr>
            <p:cNvPr id="25" name="24 CuadroTexto"/>
            <p:cNvSpPr txBox="1"/>
            <p:nvPr/>
          </p:nvSpPr>
          <p:spPr>
            <a:xfrm>
              <a:off x="8430076" y="1967584"/>
              <a:ext cx="26901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200" dirty="0" smtClean="0">
                  <a:solidFill>
                    <a:schemeClr val="bg1">
                      <a:lumMod val="50000"/>
                    </a:schemeClr>
                  </a:solidFill>
                </a:rPr>
                <a:t>INPUT COILS</a:t>
              </a:r>
              <a:endParaRPr lang="en-AU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26" name="25 Conector recto de flecha"/>
            <p:cNvCxnSpPr/>
            <p:nvPr/>
          </p:nvCxnSpPr>
          <p:spPr>
            <a:xfrm rot="10800000" flipV="1">
              <a:off x="6213930" y="2252435"/>
              <a:ext cx="3217180" cy="26079"/>
            </a:xfrm>
            <a:prstGeom prst="straightConnector1">
              <a:avLst/>
            </a:prstGeom>
            <a:ln w="38100">
              <a:solidFill>
                <a:srgbClr val="00B0F0"/>
              </a:solidFill>
              <a:prstDash val="sysDot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29 Grupo"/>
          <p:cNvGrpSpPr/>
          <p:nvPr/>
        </p:nvGrpSpPr>
        <p:grpSpPr>
          <a:xfrm>
            <a:off x="5058647" y="3156849"/>
            <a:ext cx="4676359" cy="285531"/>
            <a:chOff x="5985330" y="2005684"/>
            <a:chExt cx="4316639" cy="285531"/>
          </a:xfrm>
        </p:grpSpPr>
        <p:sp>
          <p:nvSpPr>
            <p:cNvPr id="31" name="30 CuadroTexto"/>
            <p:cNvSpPr txBox="1"/>
            <p:nvPr/>
          </p:nvSpPr>
          <p:spPr>
            <a:xfrm>
              <a:off x="7611835" y="2005684"/>
              <a:ext cx="26901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812800" algn="l"/>
                </a:tabLst>
              </a:pPr>
              <a:r>
                <a:rPr lang="en-AU" sz="1200" dirty="0" smtClean="0">
                  <a:solidFill>
                    <a:schemeClr val="bg1">
                      <a:lumMod val="50000"/>
                    </a:schemeClr>
                  </a:solidFill>
                </a:rPr>
                <a:t>HEAT SINKS</a:t>
              </a:r>
              <a:endParaRPr lang="en-AU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32" name="31 Conector recto de flecha"/>
            <p:cNvCxnSpPr>
              <a:stCxn id="31" idx="2"/>
            </p:cNvCxnSpPr>
            <p:nvPr/>
          </p:nvCxnSpPr>
          <p:spPr>
            <a:xfrm rot="5400000">
              <a:off x="7466850" y="801163"/>
              <a:ext cx="8532" cy="2971572"/>
            </a:xfrm>
            <a:prstGeom prst="straightConnector1">
              <a:avLst/>
            </a:prstGeom>
            <a:ln w="38100">
              <a:solidFill>
                <a:srgbClr val="00B0F0"/>
              </a:solidFill>
              <a:prstDash val="sysDot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32 Grupo"/>
          <p:cNvGrpSpPr/>
          <p:nvPr/>
        </p:nvGrpSpPr>
        <p:grpSpPr>
          <a:xfrm>
            <a:off x="5031131" y="2217049"/>
            <a:ext cx="4676359" cy="285531"/>
            <a:chOff x="5985330" y="2005684"/>
            <a:chExt cx="4316639" cy="285531"/>
          </a:xfrm>
        </p:grpSpPr>
        <p:sp>
          <p:nvSpPr>
            <p:cNvPr id="34" name="33 CuadroTexto"/>
            <p:cNvSpPr txBox="1"/>
            <p:nvPr/>
          </p:nvSpPr>
          <p:spPr>
            <a:xfrm>
              <a:off x="7611835" y="2005684"/>
              <a:ext cx="26901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200" dirty="0" smtClean="0">
                  <a:solidFill>
                    <a:schemeClr val="bg1">
                      <a:lumMod val="50000"/>
                    </a:schemeClr>
                  </a:solidFill>
                </a:rPr>
                <a:t>DC BUS CAPACITORS</a:t>
              </a:r>
              <a:endParaRPr lang="en-AU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35" name="34 Conector recto de flecha"/>
            <p:cNvCxnSpPr>
              <a:stCxn id="34" idx="2"/>
            </p:cNvCxnSpPr>
            <p:nvPr/>
          </p:nvCxnSpPr>
          <p:spPr>
            <a:xfrm rot="5400000">
              <a:off x="7466850" y="801163"/>
              <a:ext cx="8532" cy="2971572"/>
            </a:xfrm>
            <a:prstGeom prst="straightConnector1">
              <a:avLst/>
            </a:prstGeom>
            <a:ln w="38100">
              <a:solidFill>
                <a:srgbClr val="00B0F0"/>
              </a:solidFill>
              <a:prstDash val="sysDot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35 Grupo"/>
          <p:cNvGrpSpPr/>
          <p:nvPr/>
        </p:nvGrpSpPr>
        <p:grpSpPr>
          <a:xfrm>
            <a:off x="1069710" y="1096274"/>
            <a:ext cx="3985495" cy="283037"/>
            <a:chOff x="2306410" y="2024734"/>
            <a:chExt cx="3678918" cy="283037"/>
          </a:xfrm>
        </p:grpSpPr>
        <p:sp>
          <p:nvSpPr>
            <p:cNvPr id="37" name="36 CuadroTexto"/>
            <p:cNvSpPr txBox="1"/>
            <p:nvPr/>
          </p:nvSpPr>
          <p:spPr>
            <a:xfrm>
              <a:off x="2306410" y="2024734"/>
              <a:ext cx="26901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200" dirty="0" smtClean="0">
                  <a:solidFill>
                    <a:schemeClr val="bg1">
                      <a:lumMod val="50000"/>
                    </a:schemeClr>
                  </a:solidFill>
                </a:rPr>
                <a:t>OUTLET GRATING 2</a:t>
              </a:r>
              <a:r>
                <a:rPr lang="en-AU" sz="1200" baseline="30000" dirty="0" smtClean="0">
                  <a:solidFill>
                    <a:schemeClr val="bg1">
                      <a:lumMod val="50000"/>
                    </a:schemeClr>
                  </a:solidFill>
                </a:rPr>
                <a:t>ND</a:t>
              </a:r>
              <a:r>
                <a:rPr lang="en-AU" sz="1200" dirty="0" smtClean="0">
                  <a:solidFill>
                    <a:schemeClr val="bg1">
                      <a:lumMod val="50000"/>
                    </a:schemeClr>
                  </a:solidFill>
                </a:rPr>
                <a:t> level</a:t>
              </a:r>
              <a:endParaRPr lang="en-AU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38" name="37 Conector recto de flecha"/>
            <p:cNvCxnSpPr/>
            <p:nvPr/>
          </p:nvCxnSpPr>
          <p:spPr>
            <a:xfrm flipV="1">
              <a:off x="2340428" y="2291216"/>
              <a:ext cx="3644900" cy="16555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6406" name="Picture 6" descr="S:\RENDERS\T7_690V\RENDERS\RENDER_CAM1_complet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749" y="2120900"/>
            <a:ext cx="1840177" cy="1168400"/>
          </a:xfrm>
          <a:prstGeom prst="rect">
            <a:avLst/>
          </a:prstGeom>
          <a:noFill/>
        </p:spPr>
      </p:pic>
      <p:grpSp>
        <p:nvGrpSpPr>
          <p:cNvPr id="9" name="39 Grupo"/>
          <p:cNvGrpSpPr/>
          <p:nvPr/>
        </p:nvGrpSpPr>
        <p:grpSpPr>
          <a:xfrm>
            <a:off x="656960" y="2632974"/>
            <a:ext cx="3985495" cy="283037"/>
            <a:chOff x="2306410" y="2024734"/>
            <a:chExt cx="3678918" cy="283037"/>
          </a:xfrm>
        </p:grpSpPr>
        <p:sp>
          <p:nvSpPr>
            <p:cNvPr id="41" name="40 CuadroTexto"/>
            <p:cNvSpPr txBox="1"/>
            <p:nvPr/>
          </p:nvSpPr>
          <p:spPr>
            <a:xfrm>
              <a:off x="2306410" y="2024734"/>
              <a:ext cx="26901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200" dirty="0" smtClean="0">
                  <a:solidFill>
                    <a:schemeClr val="bg1">
                      <a:lumMod val="50000"/>
                    </a:schemeClr>
                  </a:solidFill>
                </a:rPr>
                <a:t>INLET GRATING 3</a:t>
              </a:r>
              <a:r>
                <a:rPr lang="en-AU" sz="1200" baseline="30000" dirty="0" smtClean="0">
                  <a:solidFill>
                    <a:schemeClr val="bg1">
                      <a:lumMod val="50000"/>
                    </a:schemeClr>
                  </a:solidFill>
                </a:rPr>
                <a:t>rd</a:t>
              </a:r>
              <a:r>
                <a:rPr lang="en-AU" sz="1200" dirty="0" smtClean="0">
                  <a:solidFill>
                    <a:schemeClr val="bg1">
                      <a:lumMod val="50000"/>
                    </a:schemeClr>
                  </a:solidFill>
                </a:rPr>
                <a:t>  level</a:t>
              </a:r>
              <a:endParaRPr lang="en-AU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42" name="41 Conector recto de flecha"/>
            <p:cNvCxnSpPr/>
            <p:nvPr/>
          </p:nvCxnSpPr>
          <p:spPr>
            <a:xfrm flipV="1">
              <a:off x="2340428" y="2291216"/>
              <a:ext cx="3644900" cy="16555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50 Grupo"/>
          <p:cNvGrpSpPr/>
          <p:nvPr/>
        </p:nvGrpSpPr>
        <p:grpSpPr>
          <a:xfrm>
            <a:off x="1069711" y="1540773"/>
            <a:ext cx="3480858" cy="297552"/>
            <a:chOff x="987425" y="1540773"/>
            <a:chExt cx="3213100" cy="297552"/>
          </a:xfrm>
        </p:grpSpPr>
        <p:grpSp>
          <p:nvGrpSpPr>
            <p:cNvPr id="11" name="42 Grupo"/>
            <p:cNvGrpSpPr/>
            <p:nvPr/>
          </p:nvGrpSpPr>
          <p:grpSpPr>
            <a:xfrm>
              <a:off x="987425" y="1540773"/>
              <a:ext cx="3213100" cy="297552"/>
              <a:chOff x="3081110" y="1656434"/>
              <a:chExt cx="3213100" cy="297552"/>
            </a:xfrm>
          </p:grpSpPr>
          <p:sp>
            <p:nvSpPr>
              <p:cNvPr id="44" name="43 CuadroTexto"/>
              <p:cNvSpPr txBox="1"/>
              <p:nvPr/>
            </p:nvSpPr>
            <p:spPr>
              <a:xfrm>
                <a:off x="3081110" y="1656434"/>
                <a:ext cx="269013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200" dirty="0" smtClean="0">
                    <a:solidFill>
                      <a:schemeClr val="bg1">
                        <a:lumMod val="50000"/>
                      </a:schemeClr>
                    </a:solidFill>
                  </a:rPr>
                  <a:t>IP54 EXHAUST FANS 3</a:t>
                </a:r>
                <a:r>
                  <a:rPr lang="en-AU" sz="1200" baseline="30000" dirty="0" smtClean="0">
                    <a:solidFill>
                      <a:schemeClr val="bg1">
                        <a:lumMod val="50000"/>
                      </a:schemeClr>
                    </a:solidFill>
                  </a:rPr>
                  <a:t>rd</a:t>
                </a:r>
                <a:r>
                  <a:rPr lang="en-AU" sz="1200" dirty="0" smtClean="0">
                    <a:solidFill>
                      <a:schemeClr val="bg1">
                        <a:lumMod val="50000"/>
                      </a:schemeClr>
                    </a:solidFill>
                  </a:rPr>
                  <a:t> level</a:t>
                </a:r>
                <a:endParaRPr lang="en-AU" sz="12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cxnSp>
            <p:nvCxnSpPr>
              <p:cNvPr id="45" name="44 Conector recto de flecha"/>
              <p:cNvCxnSpPr/>
              <p:nvPr/>
            </p:nvCxnSpPr>
            <p:spPr>
              <a:xfrm rot="16200000" flipV="1">
                <a:off x="6162337" y="1822112"/>
                <a:ext cx="259668" cy="4079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7" name="46 Conector recto de flecha"/>
            <p:cNvCxnSpPr/>
            <p:nvPr/>
          </p:nvCxnSpPr>
          <p:spPr>
            <a:xfrm>
              <a:off x="1016000" y="1816100"/>
              <a:ext cx="3167743" cy="3856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16" descr="Y:\Marketing y Ventas\01 VARIADORES\01 SERIE SDRIVE\SD700\07 Ilustraciones (SD70ILU)\iconos_PNG\ICOOL_AZU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65846" y="4846856"/>
            <a:ext cx="1215418" cy="1211044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8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48 Flecha derecha"/>
          <p:cNvSpPr/>
          <p:nvPr/>
        </p:nvSpPr>
        <p:spPr>
          <a:xfrm rot="16871064">
            <a:off x="4468037" y="908277"/>
            <a:ext cx="376905" cy="799027"/>
          </a:xfrm>
          <a:prstGeom prst="rightArrow">
            <a:avLst>
              <a:gd name="adj1" fmla="val 70825"/>
              <a:gd name="adj2" fmla="val 50000"/>
            </a:avLst>
          </a:prstGeom>
          <a:solidFill>
            <a:srgbClr val="FEA720"/>
          </a:solidFill>
          <a:ln>
            <a:solidFill>
              <a:schemeClr val="bg1"/>
            </a:solidFill>
          </a:ln>
          <a:scene3d>
            <a:camera prst="orthographicFront">
              <a:rot lat="17451651" lon="19324939" rev="2866929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39 Flecha derecha"/>
          <p:cNvSpPr/>
          <p:nvPr/>
        </p:nvSpPr>
        <p:spPr>
          <a:xfrm rot="16871064">
            <a:off x="4984818" y="572311"/>
            <a:ext cx="376905" cy="1431866"/>
          </a:xfrm>
          <a:prstGeom prst="rightArrow">
            <a:avLst>
              <a:gd name="adj1" fmla="val 70825"/>
              <a:gd name="adj2" fmla="val 50000"/>
            </a:avLst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>
              <a:rot lat="17451651" lon="19324939" rev="2866929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35 Flecha derecha"/>
          <p:cNvSpPr/>
          <p:nvPr/>
        </p:nvSpPr>
        <p:spPr>
          <a:xfrm rot="16871064">
            <a:off x="5016101" y="5330799"/>
            <a:ext cx="376905" cy="1431866"/>
          </a:xfrm>
          <a:prstGeom prst="rightArrow">
            <a:avLst>
              <a:gd name="adj1" fmla="val 70825"/>
              <a:gd name="adj2" fmla="val 50000"/>
            </a:avLst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>
              <a:rot lat="17451652" lon="19324939" rev="286693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86402" name="Picture 2" descr="S:\RENDERS\T7_690V\RENDERS\RENDER CAM1_sin lateral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7152" y="1205337"/>
            <a:ext cx="4336800" cy="5400000"/>
          </a:xfrm>
          <a:prstGeom prst="rect">
            <a:avLst/>
          </a:prstGeom>
          <a:noFill/>
        </p:spPr>
      </p:pic>
      <p:pic>
        <p:nvPicPr>
          <p:cNvPr id="486406" name="Picture 6" descr="S:\RENDERS\T7_690V\RENDERS\RENDER_CAM1_complet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1111" y="2120900"/>
            <a:ext cx="1840177" cy="1168400"/>
          </a:xfrm>
          <a:prstGeom prst="rect">
            <a:avLst/>
          </a:prstGeom>
          <a:noFill/>
        </p:spPr>
      </p:pic>
      <p:sp>
        <p:nvSpPr>
          <p:cNvPr id="33" name="32 Flecha derecha"/>
          <p:cNvSpPr/>
          <p:nvPr/>
        </p:nvSpPr>
        <p:spPr>
          <a:xfrm rot="16871064">
            <a:off x="5085617" y="4612916"/>
            <a:ext cx="376905" cy="1431866"/>
          </a:xfrm>
          <a:prstGeom prst="rightArrow">
            <a:avLst>
              <a:gd name="adj1" fmla="val 70825"/>
              <a:gd name="adj2" fmla="val 50000"/>
            </a:avLst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>
              <a:rot lat="17451652" lon="19324939" rev="286693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38 Flecha derecha"/>
          <p:cNvSpPr/>
          <p:nvPr/>
        </p:nvSpPr>
        <p:spPr>
          <a:xfrm rot="16871064">
            <a:off x="4869248" y="3787951"/>
            <a:ext cx="376905" cy="1431866"/>
          </a:xfrm>
          <a:prstGeom prst="rightArrow">
            <a:avLst>
              <a:gd name="adj1" fmla="val 70825"/>
              <a:gd name="adj2" fmla="val 50000"/>
            </a:avLst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>
              <a:rot lat="17451651" lon="19324939" rev="2866929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42 Flecha abajo"/>
          <p:cNvSpPr/>
          <p:nvPr/>
        </p:nvSpPr>
        <p:spPr>
          <a:xfrm rot="10800000">
            <a:off x="4447381" y="2847975"/>
            <a:ext cx="381794" cy="238125"/>
          </a:xfrm>
          <a:prstGeom prst="downArrow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45 Flecha abajo"/>
          <p:cNvSpPr/>
          <p:nvPr/>
        </p:nvSpPr>
        <p:spPr>
          <a:xfrm rot="10800000">
            <a:off x="4447381" y="2543175"/>
            <a:ext cx="381794" cy="238125"/>
          </a:xfrm>
          <a:prstGeom prst="downArrow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16" descr="Y:\Marketing y Ventas\01 VARIADORES\01 SERIE SDRIVE\SD700\07 Ilustraciones (SD70ILU)\iconos_PNG\ICOOL_AZU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65846" y="4846856"/>
            <a:ext cx="1215418" cy="1211044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8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0" grpId="0" animBg="1"/>
      <p:bldP spid="36" grpId="0" animBg="1"/>
      <p:bldP spid="33" grpId="0" animBg="1"/>
      <p:bldP spid="39" grpId="0" animBg="1"/>
      <p:bldP spid="43" grpId="0" animBg="1"/>
      <p:bldP spid="4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402" name="Picture 2" descr="S:\RENDERS\T7_690V\RENDERS\RENDER CAM1_sin lateral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7152" y="1205337"/>
            <a:ext cx="4336800" cy="5400000"/>
          </a:xfrm>
          <a:prstGeom prst="rect">
            <a:avLst/>
          </a:prstGeom>
          <a:noFill/>
        </p:spPr>
      </p:pic>
      <p:pic>
        <p:nvPicPr>
          <p:cNvPr id="409601" name="Picture 1" descr="\\Srv-files\temporal\RENDERS\T7_690V\RENDER CAM1_sin laterales sin displ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4700" y="1195387"/>
            <a:ext cx="4353206" cy="5415236"/>
          </a:xfrm>
          <a:prstGeom prst="rect">
            <a:avLst/>
          </a:prstGeom>
          <a:noFill/>
        </p:spPr>
      </p:pic>
      <p:pic>
        <p:nvPicPr>
          <p:cNvPr id="488450" name="Picture 2" descr="S:\RENDERS\T7_690V\RENDERS\render cam1_PUERTA SOL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75780" y="1322388"/>
            <a:ext cx="922913" cy="4710113"/>
          </a:xfrm>
          <a:prstGeom prst="rect">
            <a:avLst/>
          </a:prstGeom>
          <a:noFill/>
        </p:spPr>
      </p:pic>
      <p:sp>
        <p:nvSpPr>
          <p:cNvPr id="13" name="12 Flecha curvada hacia arriba"/>
          <p:cNvSpPr/>
          <p:nvPr/>
        </p:nvSpPr>
        <p:spPr>
          <a:xfrm flipV="1">
            <a:off x="5551487" y="1733551"/>
            <a:ext cx="350838" cy="409575"/>
          </a:xfrm>
          <a:prstGeom prst="curvedUpArrow">
            <a:avLst/>
          </a:prstGeom>
          <a:solidFill>
            <a:srgbClr val="FFCC99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4" name="13 Flecha curvada hacia arriba"/>
          <p:cNvSpPr/>
          <p:nvPr/>
        </p:nvSpPr>
        <p:spPr>
          <a:xfrm rot="10800000" flipV="1">
            <a:off x="5499894" y="3981451"/>
            <a:ext cx="350838" cy="409575"/>
          </a:xfrm>
          <a:prstGeom prst="curvedUpArrow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7" name="Picture 16" descr="Y:\Marketing y Ventas\01 VARIADORES\01 SERIE SDRIVE\SD700\07 Ilustraciones (SD70ILU)\iconos_PNG\ICOOL_AZU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65846" y="4846856"/>
            <a:ext cx="1215418" cy="1211044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8" dur="2000" fill="hold"/>
                                        <p:tgtEl>
                                          <p:spTgt spid="4884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98 Grupo"/>
          <p:cNvGrpSpPr/>
          <p:nvPr/>
        </p:nvGrpSpPr>
        <p:grpSpPr>
          <a:xfrm>
            <a:off x="6124179" y="3003550"/>
            <a:ext cx="3480215" cy="2604940"/>
            <a:chOff x="5653088" y="3003550"/>
            <a:chExt cx="3212506" cy="2604940"/>
          </a:xfrm>
        </p:grpSpPr>
        <p:grpSp>
          <p:nvGrpSpPr>
            <p:cNvPr id="3" name="42 Grupo"/>
            <p:cNvGrpSpPr/>
            <p:nvPr/>
          </p:nvGrpSpPr>
          <p:grpSpPr>
            <a:xfrm rot="16200000">
              <a:off x="5960766" y="2695872"/>
              <a:ext cx="2597150" cy="3212506"/>
              <a:chOff x="4000502" y="-1600151"/>
              <a:chExt cx="5040611" cy="7551388"/>
            </a:xfrm>
          </p:grpSpPr>
          <p:pic>
            <p:nvPicPr>
              <p:cNvPr id="24" name="Picture 10" descr="\\Srv-files\Share\21_DOCUMENTACION\A_JAVIER_PEREZ\003 PRESENTACIONES\GENERAL\VF_Lalo_turquia\Doc Base\Nueva carpeta\Case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170010" y="3084724"/>
                <a:ext cx="4529137" cy="1951037"/>
              </a:xfrm>
              <a:prstGeom prst="rect">
                <a:avLst/>
              </a:prstGeom>
              <a:noFill/>
            </p:spPr>
          </p:pic>
          <p:pic>
            <p:nvPicPr>
              <p:cNvPr id="25" name="Picture 6" descr="\\Srv-files\Share\21_DOCUMENTACION\A_JAVIER_PEREZ\003 PRESENTACIONES\GENERAL\VF_Lalo_turquia\Doc Base\Nueva carpeta\Radiador.pn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005968" y="1438134"/>
                <a:ext cx="4992687" cy="2151063"/>
              </a:xfrm>
              <a:prstGeom prst="rect">
                <a:avLst/>
              </a:prstGeom>
              <a:noFill/>
            </p:spPr>
          </p:pic>
          <p:pic>
            <p:nvPicPr>
              <p:cNvPr id="32" name="Picture 11" descr="\\Srv-files\Share\21_DOCUMENTACION\A_JAVIER_PEREZ\003 PRESENTACIONES\GENERAL\VF_Lalo_turquia\Doc Base\Nueva carpeta\Silicio.png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5146323" y="3812329"/>
                <a:ext cx="2578100" cy="969963"/>
              </a:xfrm>
              <a:prstGeom prst="rect">
                <a:avLst/>
              </a:prstGeom>
              <a:noFill/>
            </p:spPr>
          </p:pic>
          <p:grpSp>
            <p:nvGrpSpPr>
              <p:cNvPr id="4" name="54 Grupo"/>
              <p:cNvGrpSpPr/>
              <p:nvPr/>
            </p:nvGrpSpPr>
            <p:grpSpPr>
              <a:xfrm>
                <a:off x="4000502" y="-1600151"/>
                <a:ext cx="5040611" cy="7551388"/>
                <a:chOff x="285752" y="-1588721"/>
                <a:chExt cx="5040611" cy="7551388"/>
              </a:xfrm>
            </p:grpSpPr>
            <p:cxnSp>
              <p:nvCxnSpPr>
                <p:cNvPr id="39" name="38 Conector recto"/>
                <p:cNvCxnSpPr/>
                <p:nvPr/>
              </p:nvCxnSpPr>
              <p:spPr>
                <a:xfrm rot="5400000">
                  <a:off x="-3475786" y="2172821"/>
                  <a:ext cx="7532322" cy="9238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39 Conector recto"/>
                <p:cNvCxnSpPr/>
                <p:nvPr/>
              </p:nvCxnSpPr>
              <p:spPr>
                <a:xfrm flipV="1">
                  <a:off x="285752" y="5945411"/>
                  <a:ext cx="5040611" cy="7715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40 Conector recto"/>
                <p:cNvCxnSpPr/>
                <p:nvPr/>
              </p:nvCxnSpPr>
              <p:spPr>
                <a:xfrm rot="16200000" flipV="1">
                  <a:off x="1518796" y="2178792"/>
                  <a:ext cx="7551385" cy="16365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74" name="73 Conector recto"/>
            <p:cNvCxnSpPr/>
            <p:nvPr/>
          </p:nvCxnSpPr>
          <p:spPr>
            <a:xfrm rot="16200000" flipH="1">
              <a:off x="4373265" y="4313538"/>
              <a:ext cx="2589062" cy="842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79 Conector recto"/>
            <p:cNvCxnSpPr/>
            <p:nvPr/>
          </p:nvCxnSpPr>
          <p:spPr>
            <a:xfrm rot="5400000">
              <a:off x="5242683" y="4315307"/>
              <a:ext cx="2556919" cy="4052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103 Grupo"/>
          <p:cNvGrpSpPr/>
          <p:nvPr/>
        </p:nvGrpSpPr>
        <p:grpSpPr>
          <a:xfrm>
            <a:off x="7491412" y="998855"/>
            <a:ext cx="2180696" cy="2163444"/>
            <a:chOff x="6915150" y="998855"/>
            <a:chExt cx="2012950" cy="2163444"/>
          </a:xfrm>
        </p:grpSpPr>
        <p:sp>
          <p:nvSpPr>
            <p:cNvPr id="91" name="Line 16"/>
            <p:cNvSpPr>
              <a:spLocks noChangeShapeType="1"/>
            </p:cNvSpPr>
            <p:nvPr/>
          </p:nvSpPr>
          <p:spPr bwMode="auto">
            <a:xfrm>
              <a:off x="8232800" y="1458902"/>
              <a:ext cx="149200" cy="1703397"/>
            </a:xfrm>
            <a:prstGeom prst="line">
              <a:avLst/>
            </a:prstGeom>
            <a:noFill/>
            <a:ln w="19050">
              <a:solidFill>
                <a:srgbClr val="00B0F0"/>
              </a:solidFill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es-E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2" name="Text Box 17"/>
            <p:cNvSpPr txBox="1">
              <a:spLocks noChangeArrowheads="1"/>
            </p:cNvSpPr>
            <p:nvPr/>
          </p:nvSpPr>
          <p:spPr bwMode="auto">
            <a:xfrm>
              <a:off x="6915150" y="998855"/>
              <a:ext cx="20129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r>
                <a:rPr lang="en-GB" b="1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1</a:t>
              </a:r>
              <a:r>
                <a:rPr lang="en-GB" b="1" baseline="3000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st</a:t>
              </a:r>
              <a:r>
                <a:rPr lang="en-GB" b="1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 Level: Electronic</a:t>
              </a:r>
            </a:p>
          </p:txBody>
        </p:sp>
      </p:grpSp>
      <p:grpSp>
        <p:nvGrpSpPr>
          <p:cNvPr id="6" name="102 Grupo"/>
          <p:cNvGrpSpPr/>
          <p:nvPr/>
        </p:nvGrpSpPr>
        <p:grpSpPr>
          <a:xfrm>
            <a:off x="6389027" y="1408430"/>
            <a:ext cx="2491978" cy="1791970"/>
            <a:chOff x="5897563" y="1408430"/>
            <a:chExt cx="2300287" cy="1791970"/>
          </a:xfrm>
        </p:grpSpPr>
        <p:sp>
          <p:nvSpPr>
            <p:cNvPr id="93" name="Text Box 19"/>
            <p:cNvSpPr txBox="1">
              <a:spLocks noChangeArrowheads="1"/>
            </p:cNvSpPr>
            <p:nvPr/>
          </p:nvSpPr>
          <p:spPr bwMode="auto">
            <a:xfrm>
              <a:off x="5897563" y="1408430"/>
              <a:ext cx="2300287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r>
                <a:rPr lang="en-GB" b="1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2</a:t>
              </a:r>
              <a:r>
                <a:rPr lang="en-GB" b="1" baseline="3000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nd</a:t>
              </a:r>
              <a:r>
                <a:rPr lang="en-GB" b="1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 Level: Cooling</a:t>
              </a:r>
            </a:p>
          </p:txBody>
        </p:sp>
        <p:sp>
          <p:nvSpPr>
            <p:cNvPr id="94" name="Line 16"/>
            <p:cNvSpPr>
              <a:spLocks noChangeShapeType="1"/>
            </p:cNvSpPr>
            <p:nvPr/>
          </p:nvSpPr>
          <p:spPr bwMode="auto">
            <a:xfrm>
              <a:off x="7432700" y="1763703"/>
              <a:ext cx="123800" cy="1436697"/>
            </a:xfrm>
            <a:prstGeom prst="line">
              <a:avLst/>
            </a:prstGeom>
            <a:noFill/>
            <a:ln w="19050">
              <a:solidFill>
                <a:srgbClr val="00B0F0"/>
              </a:solidFill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es-E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7" name="101 Grupo"/>
          <p:cNvGrpSpPr/>
          <p:nvPr/>
        </p:nvGrpSpPr>
        <p:grpSpPr>
          <a:xfrm>
            <a:off x="5448300" y="2051368"/>
            <a:ext cx="2491979" cy="1015682"/>
            <a:chOff x="5029200" y="2051368"/>
            <a:chExt cx="2300288" cy="1015682"/>
          </a:xfrm>
        </p:grpSpPr>
        <p:sp>
          <p:nvSpPr>
            <p:cNvPr id="96" name="Text Box 20"/>
            <p:cNvSpPr txBox="1">
              <a:spLocks noChangeArrowheads="1"/>
            </p:cNvSpPr>
            <p:nvPr/>
          </p:nvSpPr>
          <p:spPr bwMode="auto">
            <a:xfrm>
              <a:off x="5029200" y="2051368"/>
              <a:ext cx="2300288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pPr algn="r"/>
              <a:r>
                <a:rPr lang="en-GB" b="1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3</a:t>
              </a:r>
              <a:r>
                <a:rPr lang="en-GB" b="1" baseline="3000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rd</a:t>
              </a:r>
              <a:r>
                <a:rPr lang="en-GB" b="1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 Level: Filters</a:t>
              </a:r>
            </a:p>
          </p:txBody>
        </p:sp>
        <p:sp>
          <p:nvSpPr>
            <p:cNvPr id="97" name="Line 16"/>
            <p:cNvSpPr>
              <a:spLocks noChangeShapeType="1"/>
            </p:cNvSpPr>
            <p:nvPr/>
          </p:nvSpPr>
          <p:spPr bwMode="auto">
            <a:xfrm>
              <a:off x="6071261" y="2413000"/>
              <a:ext cx="45719" cy="654050"/>
            </a:xfrm>
            <a:prstGeom prst="line">
              <a:avLst/>
            </a:prstGeom>
            <a:noFill/>
            <a:ln w="19050">
              <a:solidFill>
                <a:srgbClr val="00B0F0"/>
              </a:solidFill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es-E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42" name="Picture 2" descr="S:\RENDERS\T7_690V\RENDERS\RENDER CAM1_sin laterale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7617" y="1458000"/>
            <a:ext cx="4336800" cy="5400000"/>
          </a:xfrm>
          <a:prstGeom prst="rect">
            <a:avLst/>
          </a:prstGeom>
          <a:noFill/>
        </p:spPr>
      </p:pic>
      <p:cxnSp>
        <p:nvCxnSpPr>
          <p:cNvPr id="69" name="68 Conector recto de flecha"/>
          <p:cNvCxnSpPr/>
          <p:nvPr/>
        </p:nvCxnSpPr>
        <p:spPr>
          <a:xfrm>
            <a:off x="2007269" y="3741821"/>
            <a:ext cx="4115190" cy="4679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8" name="Picture 10" descr="\\Srv-files\Share\21_DOCUMENTACION\A_JAVIER_PEREZ\003 PRESENTACIONES\GENERAL\VF_Lalo_turquia\Doc Base\Nueva carpeta\Cas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199" y="3096155"/>
            <a:ext cx="4906565" cy="1951037"/>
          </a:xfrm>
          <a:prstGeom prst="rect">
            <a:avLst/>
          </a:prstGeom>
          <a:noFill/>
        </p:spPr>
      </p:pic>
      <p:pic>
        <p:nvPicPr>
          <p:cNvPr id="252934" name="Picture 6" descr="\\Srv-files\Share\21_DOCUMENTACION\A_JAVIER_PEREZ\003 PRESENTACIONES\GENERAL\VF_Lalo_turquia\Doc Base\Nueva carpeta\Radiado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5487" y="1449565"/>
            <a:ext cx="5408744" cy="2151063"/>
          </a:xfrm>
          <a:prstGeom prst="rect">
            <a:avLst/>
          </a:prstGeom>
          <a:noFill/>
        </p:spPr>
      </p:pic>
      <p:grpSp>
        <p:nvGrpSpPr>
          <p:cNvPr id="2" name="44 Grupo"/>
          <p:cNvGrpSpPr/>
          <p:nvPr/>
        </p:nvGrpSpPr>
        <p:grpSpPr>
          <a:xfrm>
            <a:off x="1891771" y="880533"/>
            <a:ext cx="933274" cy="369332"/>
            <a:chOff x="1746250" y="880533"/>
            <a:chExt cx="861484" cy="369332"/>
          </a:xfrm>
        </p:grpSpPr>
        <p:sp>
          <p:nvSpPr>
            <p:cNvPr id="14" name="13 CuadroTexto"/>
            <p:cNvSpPr txBox="1"/>
            <p:nvPr/>
          </p:nvSpPr>
          <p:spPr>
            <a:xfrm>
              <a:off x="1746250" y="880533"/>
              <a:ext cx="6520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solidFill>
                    <a:schemeClr val="tx2">
                      <a:lumMod val="50000"/>
                    </a:schemeClr>
                  </a:solidFill>
                </a:rPr>
                <a:t>T </a:t>
              </a:r>
              <a:r>
                <a:rPr lang="es-ES" baseline="-25000" dirty="0" err="1" smtClean="0">
                  <a:solidFill>
                    <a:schemeClr val="tx2">
                      <a:lumMod val="50000"/>
                    </a:schemeClr>
                  </a:solidFill>
                </a:rPr>
                <a:t>AMB</a:t>
              </a:r>
              <a:endParaRPr lang="es-ES" baseline="-250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5" name="14 Elipse"/>
            <p:cNvSpPr/>
            <p:nvPr/>
          </p:nvSpPr>
          <p:spPr>
            <a:xfrm>
              <a:off x="2483556" y="1083733"/>
              <a:ext cx="124178" cy="112889"/>
            </a:xfrm>
            <a:prstGeom prst="ellipse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16" name="15 CuadroTexto"/>
          <p:cNvSpPr txBox="1"/>
          <p:nvPr/>
        </p:nvSpPr>
        <p:spPr>
          <a:xfrm>
            <a:off x="6023092" y="863596"/>
            <a:ext cx="706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T </a:t>
            </a:r>
            <a:r>
              <a:rPr lang="es-ES" baseline="-25000" dirty="0" err="1" smtClean="0">
                <a:solidFill>
                  <a:schemeClr val="tx2">
                    <a:lumMod val="50000"/>
                  </a:schemeClr>
                </a:solidFill>
              </a:rPr>
              <a:t>AMB</a:t>
            </a:r>
            <a:endParaRPr lang="es-ES" baseline="-25000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3" name="45 Grupo"/>
          <p:cNvGrpSpPr/>
          <p:nvPr/>
        </p:nvGrpSpPr>
        <p:grpSpPr>
          <a:xfrm>
            <a:off x="2559815" y="3106560"/>
            <a:ext cx="2869579" cy="369332"/>
            <a:chOff x="2362906" y="3106560"/>
            <a:chExt cx="2648842" cy="369332"/>
          </a:xfrm>
        </p:grpSpPr>
        <p:sp>
          <p:nvSpPr>
            <p:cNvPr id="17" name="16 Elipse"/>
            <p:cNvSpPr/>
            <p:nvPr/>
          </p:nvSpPr>
          <p:spPr>
            <a:xfrm>
              <a:off x="2362906" y="3268133"/>
              <a:ext cx="124178" cy="112889"/>
            </a:xfrm>
            <a:prstGeom prst="ellipse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8" name="17 CuadroTexto"/>
            <p:cNvSpPr txBox="1"/>
            <p:nvPr/>
          </p:nvSpPr>
          <p:spPr>
            <a:xfrm>
              <a:off x="2619022" y="3106560"/>
              <a:ext cx="23927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solidFill>
                    <a:schemeClr val="tx2">
                      <a:lumMod val="50000"/>
                    </a:schemeClr>
                  </a:solidFill>
                </a:rPr>
                <a:t>T </a:t>
              </a:r>
              <a:r>
                <a:rPr lang="es-ES" baseline="-25000" dirty="0" err="1" smtClean="0">
                  <a:solidFill>
                    <a:schemeClr val="tx2">
                      <a:lumMod val="50000"/>
                    </a:schemeClr>
                  </a:solidFill>
                </a:rPr>
                <a:t>HEAT</a:t>
              </a:r>
              <a:r>
                <a:rPr lang="es-ES" baseline="-25000" dirty="0" smtClean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es-ES" baseline="-25000" dirty="0" err="1" smtClean="0">
                  <a:solidFill>
                    <a:schemeClr val="tx2">
                      <a:lumMod val="50000"/>
                    </a:schemeClr>
                  </a:solidFill>
                </a:rPr>
                <a:t>SINK</a:t>
              </a:r>
              <a:r>
                <a:rPr lang="es-ES" baseline="-25000" dirty="0" smtClean="0">
                  <a:solidFill>
                    <a:schemeClr val="tx2">
                      <a:lumMod val="50000"/>
                    </a:schemeClr>
                  </a:solidFill>
                </a:rPr>
                <a:t> = </a:t>
              </a:r>
              <a:r>
                <a:rPr lang="es-ES" dirty="0" err="1" smtClean="0">
                  <a:solidFill>
                    <a:schemeClr val="tx2">
                      <a:lumMod val="50000"/>
                    </a:schemeClr>
                  </a:solidFill>
                </a:rPr>
                <a:t>T</a:t>
              </a:r>
              <a:r>
                <a:rPr lang="es-ES" baseline="-25000" dirty="0" err="1" smtClean="0">
                  <a:solidFill>
                    <a:schemeClr val="tx2">
                      <a:lumMod val="50000"/>
                    </a:schemeClr>
                  </a:solidFill>
                </a:rPr>
                <a:t>ELECTRONICS</a:t>
              </a:r>
              <a:endParaRPr lang="es-ES" baseline="-250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4" name="47 Grupo"/>
          <p:cNvGrpSpPr/>
          <p:nvPr/>
        </p:nvGrpSpPr>
        <p:grpSpPr>
          <a:xfrm>
            <a:off x="1638375" y="3501316"/>
            <a:ext cx="1051762" cy="369332"/>
            <a:chOff x="1512346" y="3501316"/>
            <a:chExt cx="970857" cy="369332"/>
          </a:xfrm>
        </p:grpSpPr>
        <p:sp>
          <p:nvSpPr>
            <p:cNvPr id="19" name="18 Elipse"/>
            <p:cNvSpPr/>
            <p:nvPr/>
          </p:nvSpPr>
          <p:spPr>
            <a:xfrm>
              <a:off x="2359025" y="3680178"/>
              <a:ext cx="124178" cy="112889"/>
            </a:xfrm>
            <a:prstGeom prst="ellipse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0" name="19 CuadroTexto"/>
            <p:cNvSpPr txBox="1"/>
            <p:nvPr/>
          </p:nvSpPr>
          <p:spPr>
            <a:xfrm>
              <a:off x="1512346" y="3501316"/>
              <a:ext cx="742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solidFill>
                    <a:schemeClr val="tx2">
                      <a:lumMod val="50000"/>
                    </a:schemeClr>
                  </a:solidFill>
                </a:rPr>
                <a:t>T </a:t>
              </a:r>
              <a:r>
                <a:rPr lang="es-ES" baseline="-25000" dirty="0" smtClean="0">
                  <a:solidFill>
                    <a:schemeClr val="tx2">
                      <a:lumMod val="50000"/>
                    </a:schemeClr>
                  </a:solidFill>
                </a:rPr>
                <a:t>CASE</a:t>
              </a:r>
              <a:endParaRPr lang="es-ES" baseline="-250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pic>
        <p:nvPicPr>
          <p:cNvPr id="252939" name="Picture 11" descr="\\Srv-files\Share\21_DOCUMENTACION\A_JAVIER_PEREZ\003 PRESENTACIONES\GENERAL\VF_Lalo_turquia\Doc Base\Nueva carpeta\Silicio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50871" y="3823760"/>
            <a:ext cx="2792942" cy="969963"/>
          </a:xfrm>
          <a:prstGeom prst="rect">
            <a:avLst/>
          </a:prstGeom>
          <a:noFill/>
        </p:spPr>
      </p:pic>
      <p:sp>
        <p:nvSpPr>
          <p:cNvPr id="29" name="28 CuadroTexto"/>
          <p:cNvSpPr txBox="1"/>
          <p:nvPr/>
        </p:nvSpPr>
        <p:spPr>
          <a:xfrm>
            <a:off x="6507691" y="6045904"/>
            <a:ext cx="462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T </a:t>
            </a:r>
            <a:r>
              <a:rPr lang="es-ES" baseline="-25000" dirty="0" smtClean="0">
                <a:solidFill>
                  <a:schemeClr val="tx2">
                    <a:lumMod val="50000"/>
                  </a:schemeClr>
                </a:solidFill>
              </a:rPr>
              <a:t>J</a:t>
            </a:r>
            <a:endParaRPr lang="es-ES" baseline="-25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5986389" y="4363152"/>
            <a:ext cx="804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T </a:t>
            </a:r>
            <a:r>
              <a:rPr lang="es-ES" baseline="-25000" dirty="0" smtClean="0">
                <a:solidFill>
                  <a:schemeClr val="tx2">
                    <a:lumMod val="50000"/>
                  </a:schemeClr>
                </a:solidFill>
              </a:rPr>
              <a:t>CASE</a:t>
            </a:r>
            <a:endParaRPr lang="es-ES" baseline="-25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5809073" y="2585155"/>
            <a:ext cx="1184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T </a:t>
            </a:r>
            <a:r>
              <a:rPr lang="es-ES" baseline="-25000" dirty="0" err="1" smtClean="0">
                <a:solidFill>
                  <a:schemeClr val="tx2">
                    <a:lumMod val="50000"/>
                  </a:schemeClr>
                </a:solidFill>
              </a:rPr>
              <a:t>HEAT</a:t>
            </a:r>
            <a:r>
              <a:rPr lang="es-ES" baseline="-25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baseline="-25000" dirty="0" err="1" smtClean="0">
                <a:solidFill>
                  <a:schemeClr val="tx2">
                    <a:lumMod val="50000"/>
                  </a:schemeClr>
                </a:solidFill>
              </a:rPr>
              <a:t>SINK</a:t>
            </a:r>
            <a:endParaRPr lang="es-ES" baseline="-25000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5" name="54 Grupo"/>
          <p:cNvGrpSpPr/>
          <p:nvPr/>
        </p:nvGrpSpPr>
        <p:grpSpPr>
          <a:xfrm>
            <a:off x="6341061" y="956378"/>
            <a:ext cx="1075061" cy="1936837"/>
            <a:chOff x="5853287" y="956377"/>
            <a:chExt cx="992364" cy="1936837"/>
          </a:xfrm>
        </p:grpSpPr>
        <p:pic>
          <p:nvPicPr>
            <p:cNvPr id="252937" name="Picture 9"/>
            <p:cNvPicPr>
              <a:picLocks noChangeAspect="1" noChangeArrowheads="1"/>
            </p:cNvPicPr>
            <p:nvPr/>
          </p:nvPicPr>
          <p:blipFill>
            <a:blip r:embed="rId6">
              <a:lum bright="-40000"/>
            </a:blip>
            <a:srcRect/>
            <a:stretch>
              <a:fillRect/>
            </a:stretch>
          </p:blipFill>
          <p:spPr bwMode="auto">
            <a:xfrm>
              <a:off x="6457242" y="956377"/>
              <a:ext cx="388409" cy="1936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2" name="31 CuadroTexto"/>
            <p:cNvSpPr txBox="1"/>
            <p:nvPr/>
          </p:nvSpPr>
          <p:spPr>
            <a:xfrm>
              <a:off x="5853287" y="1721555"/>
              <a:ext cx="5561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 err="1" smtClean="0">
                  <a:solidFill>
                    <a:schemeClr val="tx2">
                      <a:lumMod val="50000"/>
                    </a:schemeClr>
                  </a:solidFill>
                </a:rPr>
                <a:t>R</a:t>
              </a:r>
              <a:r>
                <a:rPr lang="es-ES" sz="1600" baseline="-25000" dirty="0" err="1" smtClean="0">
                  <a:solidFill>
                    <a:schemeClr val="tx2">
                      <a:lumMod val="50000"/>
                    </a:schemeClr>
                  </a:solidFill>
                </a:rPr>
                <a:t>THS</a:t>
              </a:r>
              <a:endParaRPr lang="es-ES" sz="1600" baseline="-250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6" name="55 Grupo"/>
          <p:cNvGrpSpPr/>
          <p:nvPr/>
        </p:nvGrpSpPr>
        <p:grpSpPr>
          <a:xfrm>
            <a:off x="6273799" y="2700510"/>
            <a:ext cx="1136208" cy="1936837"/>
            <a:chOff x="5791199" y="2700510"/>
            <a:chExt cx="1048807" cy="1936837"/>
          </a:xfrm>
        </p:grpSpPr>
        <p:pic>
          <p:nvPicPr>
            <p:cNvPr id="25" name="Picture 9"/>
            <p:cNvPicPr>
              <a:picLocks noChangeAspect="1" noChangeArrowheads="1"/>
            </p:cNvPicPr>
            <p:nvPr/>
          </p:nvPicPr>
          <p:blipFill>
            <a:blip r:embed="rId6">
              <a:lum bright="-40000"/>
            </a:blip>
            <a:srcRect/>
            <a:stretch>
              <a:fillRect/>
            </a:stretch>
          </p:blipFill>
          <p:spPr bwMode="auto">
            <a:xfrm>
              <a:off x="6451597" y="2700510"/>
              <a:ext cx="388409" cy="1936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3" name="32 CuadroTexto"/>
            <p:cNvSpPr txBox="1"/>
            <p:nvPr/>
          </p:nvSpPr>
          <p:spPr>
            <a:xfrm>
              <a:off x="5791199" y="3488266"/>
              <a:ext cx="4718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 err="1" smtClean="0">
                  <a:solidFill>
                    <a:schemeClr val="tx2">
                      <a:lumMod val="50000"/>
                    </a:schemeClr>
                  </a:solidFill>
                </a:rPr>
                <a:t>R</a:t>
              </a:r>
              <a:r>
                <a:rPr lang="es-ES" sz="1600" baseline="-25000" dirty="0" err="1" smtClean="0">
                  <a:solidFill>
                    <a:schemeClr val="tx2">
                      <a:lumMod val="50000"/>
                    </a:schemeClr>
                  </a:solidFill>
                </a:rPr>
                <a:t>TC</a:t>
              </a:r>
              <a:endParaRPr lang="es-ES" sz="1600" baseline="-250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7" name="60 Grupo"/>
          <p:cNvGrpSpPr/>
          <p:nvPr/>
        </p:nvGrpSpPr>
        <p:grpSpPr>
          <a:xfrm>
            <a:off x="6328832" y="4461578"/>
            <a:ext cx="1081175" cy="1936837"/>
            <a:chOff x="5841999" y="4461577"/>
            <a:chExt cx="998008" cy="1936837"/>
          </a:xfrm>
        </p:grpSpPr>
        <p:pic>
          <p:nvPicPr>
            <p:cNvPr id="27" name="Picture 9"/>
            <p:cNvPicPr>
              <a:picLocks noChangeAspect="1" noChangeArrowheads="1"/>
            </p:cNvPicPr>
            <p:nvPr/>
          </p:nvPicPr>
          <p:blipFill>
            <a:blip r:embed="rId6">
              <a:lum bright="-40000"/>
            </a:blip>
            <a:srcRect/>
            <a:stretch>
              <a:fillRect/>
            </a:stretch>
          </p:blipFill>
          <p:spPr bwMode="auto">
            <a:xfrm>
              <a:off x="6451598" y="4461577"/>
              <a:ext cx="388409" cy="1936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4" name="33 CuadroTexto"/>
            <p:cNvSpPr txBox="1"/>
            <p:nvPr/>
          </p:nvSpPr>
          <p:spPr>
            <a:xfrm>
              <a:off x="5841999" y="5243688"/>
              <a:ext cx="4437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 err="1" smtClean="0">
                  <a:solidFill>
                    <a:schemeClr val="tx2">
                      <a:lumMod val="50000"/>
                    </a:schemeClr>
                  </a:solidFill>
                </a:rPr>
                <a:t>R</a:t>
              </a:r>
              <a:r>
                <a:rPr lang="es-ES" sz="1600" baseline="-25000" dirty="0" err="1" smtClean="0">
                  <a:solidFill>
                    <a:schemeClr val="tx2">
                      <a:lumMod val="50000"/>
                    </a:schemeClr>
                  </a:solidFill>
                </a:rPr>
                <a:t>TJ</a:t>
              </a:r>
              <a:endParaRPr lang="es-ES" sz="1600" baseline="-250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8" name="53 Grupo"/>
          <p:cNvGrpSpPr/>
          <p:nvPr/>
        </p:nvGrpSpPr>
        <p:grpSpPr>
          <a:xfrm>
            <a:off x="1541162" y="4025384"/>
            <a:ext cx="2644197" cy="460652"/>
            <a:chOff x="1422611" y="4025384"/>
            <a:chExt cx="2440797" cy="460652"/>
          </a:xfrm>
        </p:grpSpPr>
        <p:sp>
          <p:nvSpPr>
            <p:cNvPr id="26" name="25 Rectángulo"/>
            <p:cNvSpPr/>
            <p:nvPr/>
          </p:nvSpPr>
          <p:spPr>
            <a:xfrm>
              <a:off x="2458408" y="4025384"/>
              <a:ext cx="14050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dirty="0" smtClean="0">
                  <a:solidFill>
                    <a:schemeClr val="tx2">
                      <a:lumMod val="50000"/>
                    </a:schemeClr>
                  </a:solidFill>
                </a:rPr>
                <a:t>{ Max 115ºC}</a:t>
              </a:r>
              <a:endParaRPr lang="es-ES" baseline="-250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grpSp>
          <p:nvGrpSpPr>
            <p:cNvPr id="9" name="49 Grupo"/>
            <p:cNvGrpSpPr/>
            <p:nvPr/>
          </p:nvGrpSpPr>
          <p:grpSpPr>
            <a:xfrm>
              <a:off x="1422611" y="4116704"/>
              <a:ext cx="1238674" cy="369332"/>
              <a:chOff x="1422611" y="4116704"/>
              <a:chExt cx="1238674" cy="369332"/>
            </a:xfrm>
          </p:grpSpPr>
          <p:sp>
            <p:nvSpPr>
              <p:cNvPr id="23" name="22 Elipse"/>
              <p:cNvSpPr/>
              <p:nvPr/>
            </p:nvSpPr>
            <p:spPr>
              <a:xfrm>
                <a:off x="2349501" y="4131733"/>
                <a:ext cx="124178" cy="112889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4" name="23 CuadroTexto"/>
              <p:cNvSpPr txBox="1"/>
              <p:nvPr/>
            </p:nvSpPr>
            <p:spPr>
              <a:xfrm>
                <a:off x="1422611" y="4116704"/>
                <a:ext cx="12386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 smtClean="0">
                    <a:solidFill>
                      <a:schemeClr val="tx2">
                        <a:lumMod val="50000"/>
                      </a:schemeClr>
                    </a:solidFill>
                  </a:rPr>
                  <a:t>T </a:t>
                </a:r>
                <a:r>
                  <a:rPr lang="es-ES" baseline="-25000" dirty="0" smtClean="0">
                    <a:solidFill>
                      <a:schemeClr val="tx2">
                        <a:lumMod val="50000"/>
                      </a:schemeClr>
                    </a:solidFill>
                  </a:rPr>
                  <a:t>J ( </a:t>
                </a:r>
                <a:r>
                  <a:rPr lang="es-ES" baseline="-25000" dirty="0" err="1" smtClean="0">
                    <a:solidFill>
                      <a:schemeClr val="tx2">
                        <a:lumMod val="50000"/>
                      </a:schemeClr>
                    </a:solidFill>
                  </a:rPr>
                  <a:t>SILICE</a:t>
                </a:r>
                <a:r>
                  <a:rPr lang="es-ES" baseline="-25000" dirty="0" smtClean="0">
                    <a:solidFill>
                      <a:schemeClr val="tx2">
                        <a:lumMod val="50000"/>
                      </a:schemeClr>
                    </a:solidFill>
                  </a:rPr>
                  <a:t>)</a:t>
                </a:r>
                <a:endParaRPr lang="es-ES" baseline="-2500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p:grpSp>
      </p:grpSp>
      <p:sp>
        <p:nvSpPr>
          <p:cNvPr id="28" name="27 Rectángulo"/>
          <p:cNvSpPr/>
          <p:nvPr/>
        </p:nvSpPr>
        <p:spPr>
          <a:xfrm>
            <a:off x="8030064" y="5978009"/>
            <a:ext cx="1539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solidFill>
                  <a:srgbClr val="00B0F0"/>
                </a:solidFill>
              </a:rPr>
              <a:t>{ Max </a:t>
            </a:r>
            <a:r>
              <a:rPr lang="es-ES" b="1" dirty="0" smtClean="0">
                <a:solidFill>
                  <a:srgbClr val="00B0F0"/>
                </a:solidFill>
              </a:rPr>
              <a:t>125ºC</a:t>
            </a:r>
            <a:r>
              <a:rPr lang="es-ES" dirty="0" smtClean="0">
                <a:solidFill>
                  <a:srgbClr val="00B0F0"/>
                </a:solidFill>
              </a:rPr>
              <a:t>}</a:t>
            </a:r>
            <a:endParaRPr lang="es-ES" baseline="-25000" dirty="0">
              <a:solidFill>
                <a:srgbClr val="00B0F0"/>
              </a:solidFill>
            </a:endParaRPr>
          </a:p>
        </p:txBody>
      </p:sp>
      <p:grpSp>
        <p:nvGrpSpPr>
          <p:cNvPr id="10" name="56 Grupo"/>
          <p:cNvGrpSpPr/>
          <p:nvPr/>
        </p:nvGrpSpPr>
        <p:grpSpPr>
          <a:xfrm>
            <a:off x="7500373" y="4552965"/>
            <a:ext cx="1823186" cy="1651682"/>
            <a:chOff x="6923422" y="4552965"/>
            <a:chExt cx="1682941" cy="1651682"/>
          </a:xfrm>
        </p:grpSpPr>
        <p:sp>
          <p:nvSpPr>
            <p:cNvPr id="37" name="36 Flecha curvada hacia la derecha"/>
            <p:cNvSpPr/>
            <p:nvPr/>
          </p:nvSpPr>
          <p:spPr>
            <a:xfrm rot="10800000">
              <a:off x="6923422" y="4552965"/>
              <a:ext cx="373133" cy="1651682"/>
            </a:xfrm>
            <a:prstGeom prst="curvedRight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38" name="37 Rectángulo"/>
            <p:cNvSpPr/>
            <p:nvPr/>
          </p:nvSpPr>
          <p:spPr>
            <a:xfrm>
              <a:off x="7412367" y="5187434"/>
              <a:ext cx="1193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dirty="0" smtClean="0">
                  <a:solidFill>
                    <a:schemeClr val="tx2">
                      <a:lumMod val="50000"/>
                    </a:schemeClr>
                  </a:solidFill>
                </a:rPr>
                <a:t>AT = 15ºC </a:t>
              </a:r>
              <a:endParaRPr lang="es-ES" baseline="-250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40" name="39 Rectángulo"/>
          <p:cNvSpPr/>
          <p:nvPr/>
        </p:nvSpPr>
        <p:spPr>
          <a:xfrm>
            <a:off x="8091977" y="4330184"/>
            <a:ext cx="1526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solidFill>
                  <a:srgbClr val="00B0F0"/>
                </a:solidFill>
              </a:rPr>
              <a:t>{ Max </a:t>
            </a:r>
            <a:r>
              <a:rPr lang="es-ES" b="1" dirty="0" smtClean="0">
                <a:solidFill>
                  <a:srgbClr val="00B0F0"/>
                </a:solidFill>
              </a:rPr>
              <a:t>110ºC</a:t>
            </a:r>
            <a:r>
              <a:rPr lang="es-ES" dirty="0" smtClean="0">
                <a:solidFill>
                  <a:srgbClr val="00B0F0"/>
                </a:solidFill>
              </a:rPr>
              <a:t>}</a:t>
            </a:r>
            <a:endParaRPr lang="es-ES" baseline="-25000" dirty="0">
              <a:solidFill>
                <a:srgbClr val="00B0F0"/>
              </a:solidFill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8112614" y="2682359"/>
            <a:ext cx="1410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solidFill>
                  <a:srgbClr val="00B0F0"/>
                </a:solidFill>
              </a:rPr>
              <a:t>{ Max </a:t>
            </a:r>
            <a:r>
              <a:rPr lang="es-ES" b="1" dirty="0" smtClean="0">
                <a:solidFill>
                  <a:srgbClr val="00B0F0"/>
                </a:solidFill>
              </a:rPr>
              <a:t>95ºC</a:t>
            </a:r>
            <a:r>
              <a:rPr lang="es-ES" dirty="0" smtClean="0">
                <a:solidFill>
                  <a:srgbClr val="00B0F0"/>
                </a:solidFill>
              </a:rPr>
              <a:t>}</a:t>
            </a:r>
            <a:endParaRPr lang="es-ES" baseline="-25000" dirty="0">
              <a:solidFill>
                <a:srgbClr val="00B0F0"/>
              </a:solidFill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7844327" y="901184"/>
            <a:ext cx="1410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solidFill>
                  <a:srgbClr val="00B0F0"/>
                </a:solidFill>
              </a:rPr>
              <a:t>{ Max </a:t>
            </a:r>
            <a:r>
              <a:rPr lang="es-ES" b="1" dirty="0" smtClean="0">
                <a:solidFill>
                  <a:srgbClr val="00B0F0"/>
                </a:solidFill>
              </a:rPr>
              <a:t>50ºC</a:t>
            </a:r>
            <a:r>
              <a:rPr lang="es-ES" dirty="0" smtClean="0">
                <a:solidFill>
                  <a:srgbClr val="00B0F0"/>
                </a:solidFill>
              </a:rPr>
              <a:t>}</a:t>
            </a:r>
            <a:endParaRPr lang="es-ES" baseline="-25000" dirty="0">
              <a:solidFill>
                <a:srgbClr val="00B0F0"/>
              </a:solidFill>
            </a:endParaRPr>
          </a:p>
        </p:txBody>
      </p:sp>
      <p:grpSp>
        <p:nvGrpSpPr>
          <p:cNvPr id="11" name="59 Grupo"/>
          <p:cNvGrpSpPr/>
          <p:nvPr/>
        </p:nvGrpSpPr>
        <p:grpSpPr>
          <a:xfrm>
            <a:off x="7521010" y="2828940"/>
            <a:ext cx="1750955" cy="1651682"/>
            <a:chOff x="6942472" y="2828940"/>
            <a:chExt cx="1616266" cy="1651682"/>
          </a:xfrm>
        </p:grpSpPr>
        <p:sp>
          <p:nvSpPr>
            <p:cNvPr id="39" name="38 Rectángulo"/>
            <p:cNvSpPr/>
            <p:nvPr/>
          </p:nvSpPr>
          <p:spPr>
            <a:xfrm>
              <a:off x="7364742" y="3415784"/>
              <a:ext cx="1193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dirty="0" smtClean="0">
                  <a:solidFill>
                    <a:schemeClr val="tx2">
                      <a:lumMod val="50000"/>
                    </a:schemeClr>
                  </a:solidFill>
                </a:rPr>
                <a:t>AT = 15ºC </a:t>
              </a:r>
              <a:endParaRPr lang="es-ES" baseline="-250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43" name="42 Flecha curvada hacia la derecha"/>
            <p:cNvSpPr/>
            <p:nvPr/>
          </p:nvSpPr>
          <p:spPr>
            <a:xfrm rot="10800000">
              <a:off x="6942472" y="2828940"/>
              <a:ext cx="373133" cy="1651682"/>
            </a:xfrm>
            <a:prstGeom prst="curvedRight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44" name="43 Flecha curvada hacia la derecha"/>
          <p:cNvSpPr/>
          <p:nvPr/>
        </p:nvSpPr>
        <p:spPr>
          <a:xfrm rot="10800000">
            <a:off x="7593243" y="1123965"/>
            <a:ext cx="404227" cy="1651682"/>
          </a:xfrm>
          <a:prstGeom prst="curvedRightArrow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12" name="54 Grupo"/>
          <p:cNvGrpSpPr/>
          <p:nvPr/>
        </p:nvGrpSpPr>
        <p:grpSpPr>
          <a:xfrm>
            <a:off x="302683" y="771525"/>
            <a:ext cx="5403589" cy="5191128"/>
            <a:chOff x="279400" y="771525"/>
            <a:chExt cx="4987928" cy="5191128"/>
          </a:xfrm>
        </p:grpSpPr>
        <p:cxnSp>
          <p:nvCxnSpPr>
            <p:cNvPr id="47" name="46 Conector recto"/>
            <p:cNvCxnSpPr/>
            <p:nvPr/>
          </p:nvCxnSpPr>
          <p:spPr>
            <a:xfrm rot="16200000" flipH="1">
              <a:off x="-2301873" y="3355973"/>
              <a:ext cx="5168900" cy="6354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48 Conector recto"/>
            <p:cNvCxnSpPr/>
            <p:nvPr/>
          </p:nvCxnSpPr>
          <p:spPr>
            <a:xfrm>
              <a:off x="285750" y="5953125"/>
              <a:ext cx="4962525" cy="9525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52 Conector recto"/>
            <p:cNvCxnSpPr/>
            <p:nvPr/>
          </p:nvCxnSpPr>
          <p:spPr>
            <a:xfrm rot="5400000" flipH="1" flipV="1">
              <a:off x="2659856" y="3355181"/>
              <a:ext cx="5191128" cy="2381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57 Rectángulo"/>
          <p:cNvSpPr/>
          <p:nvPr/>
        </p:nvSpPr>
        <p:spPr>
          <a:xfrm>
            <a:off x="1004358" y="5461001"/>
            <a:ext cx="363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solidFill>
                  <a:srgbClr val="00B0F0"/>
                </a:solidFill>
              </a:rPr>
              <a:t>1st </a:t>
            </a:r>
            <a:r>
              <a:rPr lang="es-ES" b="1" dirty="0" err="1" smtClean="0">
                <a:solidFill>
                  <a:srgbClr val="00B0F0"/>
                </a:solidFill>
              </a:rPr>
              <a:t>Level</a:t>
            </a:r>
            <a:r>
              <a:rPr lang="es-ES" b="1" dirty="0" smtClean="0">
                <a:solidFill>
                  <a:srgbClr val="00B0F0"/>
                </a:solidFill>
              </a:rPr>
              <a:t> ELECTRONICS</a:t>
            </a:r>
            <a:endParaRPr lang="es-ES" b="1" dirty="0">
              <a:solidFill>
                <a:srgbClr val="00B0F0"/>
              </a:solidFill>
            </a:endParaRPr>
          </a:p>
        </p:txBody>
      </p:sp>
      <p:sp>
        <p:nvSpPr>
          <p:cNvPr id="63" name="62 Rectángulo redondeado"/>
          <p:cNvSpPr/>
          <p:nvPr/>
        </p:nvSpPr>
        <p:spPr>
          <a:xfrm>
            <a:off x="8081400" y="1625084"/>
            <a:ext cx="1646147" cy="510778"/>
          </a:xfrm>
          <a:prstGeom prst="roundRect">
            <a:avLst/>
          </a:prstGeom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s-E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AT= 45ºC </a:t>
            </a:r>
            <a:endParaRPr lang="es-ES" sz="2400" b="1" baseline="-25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657215" y="766996"/>
            <a:ext cx="363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solidFill>
                  <a:srgbClr val="00B0F0"/>
                </a:solidFill>
              </a:rPr>
              <a:t>2</a:t>
            </a:r>
            <a:r>
              <a:rPr lang="es-ES" b="1" baseline="30000" dirty="0" smtClean="0">
                <a:solidFill>
                  <a:srgbClr val="00B0F0"/>
                </a:solidFill>
              </a:rPr>
              <a:t>nd</a:t>
            </a:r>
            <a:r>
              <a:rPr lang="es-ES" b="1" dirty="0" smtClean="0">
                <a:solidFill>
                  <a:srgbClr val="00B0F0"/>
                </a:solidFill>
              </a:rPr>
              <a:t> </a:t>
            </a:r>
            <a:r>
              <a:rPr lang="es-ES" b="1" dirty="0" err="1" smtClean="0">
                <a:solidFill>
                  <a:srgbClr val="00B0F0"/>
                </a:solidFill>
              </a:rPr>
              <a:t>Level</a:t>
            </a:r>
            <a:r>
              <a:rPr lang="es-ES" b="1" dirty="0" smtClean="0">
                <a:solidFill>
                  <a:srgbClr val="00B0F0"/>
                </a:solidFill>
              </a:rPr>
              <a:t> </a:t>
            </a:r>
            <a:r>
              <a:rPr lang="es-ES" b="1" dirty="0" err="1" smtClean="0">
                <a:solidFill>
                  <a:srgbClr val="00B0F0"/>
                </a:solidFill>
              </a:rPr>
              <a:t>Cooling</a:t>
            </a:r>
            <a:endParaRPr lang="es-ES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9" grpId="0"/>
      <p:bldP spid="30" grpId="0"/>
      <p:bldP spid="31" grpId="0"/>
      <p:bldP spid="28" grpId="0"/>
      <p:bldP spid="40" grpId="0"/>
      <p:bldP spid="41" grpId="0"/>
      <p:bldP spid="42" grpId="0"/>
      <p:bldP spid="44" grpId="0" animBg="1"/>
      <p:bldP spid="6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47 CuadroTexto"/>
          <p:cNvSpPr txBox="1"/>
          <p:nvPr/>
        </p:nvSpPr>
        <p:spPr>
          <a:xfrm>
            <a:off x="959644" y="1057276"/>
            <a:ext cx="349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400" b="1" dirty="0" smtClean="0">
                <a:solidFill>
                  <a:srgbClr val="00B0F0"/>
                </a:solidFill>
              </a:rPr>
              <a:t>COMPETITORS</a:t>
            </a:r>
            <a:endParaRPr lang="en-MY" sz="2400" b="1" dirty="0">
              <a:solidFill>
                <a:srgbClr val="00B0F0"/>
              </a:solidFill>
            </a:endParaRPr>
          </a:p>
        </p:txBody>
      </p:sp>
      <p:grpSp>
        <p:nvGrpSpPr>
          <p:cNvPr id="2" name="81 Grupo"/>
          <p:cNvGrpSpPr/>
          <p:nvPr/>
        </p:nvGrpSpPr>
        <p:grpSpPr>
          <a:xfrm>
            <a:off x="505236" y="1660604"/>
            <a:ext cx="3443715" cy="4471853"/>
            <a:chOff x="466371" y="1660603"/>
            <a:chExt cx="3178814" cy="4471853"/>
          </a:xfrm>
        </p:grpSpPr>
        <p:pic>
          <p:nvPicPr>
            <p:cNvPr id="252937" name="Picture 9"/>
            <p:cNvPicPr>
              <a:picLocks noChangeAspect="1" noChangeArrowheads="1"/>
            </p:cNvPicPr>
            <p:nvPr/>
          </p:nvPicPr>
          <p:blipFill>
            <a:blip r:embed="rId3">
              <a:lum bright="-40000"/>
            </a:blip>
            <a:srcRect/>
            <a:stretch>
              <a:fillRect/>
            </a:stretch>
          </p:blipFill>
          <p:spPr bwMode="auto">
            <a:xfrm>
              <a:off x="1504975" y="1733836"/>
              <a:ext cx="280555" cy="1528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15 CuadroTexto"/>
            <p:cNvSpPr txBox="1"/>
            <p:nvPr/>
          </p:nvSpPr>
          <p:spPr>
            <a:xfrm>
              <a:off x="856720" y="1660603"/>
              <a:ext cx="6520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solidFill>
                    <a:schemeClr val="bg1">
                      <a:lumMod val="50000"/>
                    </a:schemeClr>
                  </a:solidFill>
                </a:rPr>
                <a:t>T </a:t>
              </a:r>
              <a:r>
                <a:rPr lang="es-ES" baseline="-25000" dirty="0" err="1" smtClean="0">
                  <a:solidFill>
                    <a:schemeClr val="bg1">
                      <a:lumMod val="50000"/>
                    </a:schemeClr>
                  </a:solidFill>
                </a:rPr>
                <a:t>AMB</a:t>
              </a:r>
              <a:endParaRPr lang="es-ES" baseline="-25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25" name="Picture 9"/>
            <p:cNvPicPr>
              <a:picLocks noChangeAspect="1" noChangeArrowheads="1"/>
            </p:cNvPicPr>
            <p:nvPr/>
          </p:nvPicPr>
          <p:blipFill>
            <a:blip r:embed="rId3">
              <a:lum bright="-40000"/>
            </a:blip>
            <a:srcRect/>
            <a:stretch>
              <a:fillRect/>
            </a:stretch>
          </p:blipFill>
          <p:spPr bwMode="auto">
            <a:xfrm>
              <a:off x="1500897" y="3110509"/>
              <a:ext cx="280555" cy="1528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9"/>
            <p:cNvPicPr>
              <a:picLocks noChangeAspect="1" noChangeArrowheads="1"/>
            </p:cNvPicPr>
            <p:nvPr/>
          </p:nvPicPr>
          <p:blipFill>
            <a:blip r:embed="rId3">
              <a:lum bright="-40000"/>
            </a:blip>
            <a:srcRect/>
            <a:stretch>
              <a:fillRect/>
            </a:stretch>
          </p:blipFill>
          <p:spPr bwMode="auto">
            <a:xfrm>
              <a:off x="1500898" y="4500548"/>
              <a:ext cx="280555" cy="1528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9" name="28 CuadroTexto"/>
            <p:cNvSpPr txBox="1"/>
            <p:nvPr/>
          </p:nvSpPr>
          <p:spPr>
            <a:xfrm>
              <a:off x="1109923" y="5763124"/>
              <a:ext cx="4270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solidFill>
                    <a:schemeClr val="bg1">
                      <a:lumMod val="50000"/>
                    </a:schemeClr>
                  </a:solidFill>
                </a:rPr>
                <a:t>T </a:t>
              </a:r>
              <a:r>
                <a:rPr lang="es-ES" baseline="-25000" dirty="0" smtClean="0">
                  <a:solidFill>
                    <a:schemeClr val="bg1">
                      <a:lumMod val="50000"/>
                    </a:schemeClr>
                  </a:solidFill>
                </a:rPr>
                <a:t>J</a:t>
              </a:r>
              <a:endParaRPr lang="es-ES" baseline="-25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0" name="29 CuadroTexto"/>
            <p:cNvSpPr txBox="1"/>
            <p:nvPr/>
          </p:nvSpPr>
          <p:spPr>
            <a:xfrm>
              <a:off x="832248" y="4422859"/>
              <a:ext cx="742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solidFill>
                    <a:schemeClr val="bg1">
                      <a:lumMod val="50000"/>
                    </a:schemeClr>
                  </a:solidFill>
                </a:rPr>
                <a:t>T </a:t>
              </a:r>
              <a:r>
                <a:rPr lang="es-ES" baseline="-25000" dirty="0" smtClean="0">
                  <a:solidFill>
                    <a:schemeClr val="bg1">
                      <a:lumMod val="50000"/>
                    </a:schemeClr>
                  </a:solidFill>
                </a:rPr>
                <a:t>CASE</a:t>
              </a:r>
              <a:endParaRPr lang="es-ES" baseline="-25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1" name="30 CuadroTexto"/>
            <p:cNvSpPr txBox="1"/>
            <p:nvPr/>
          </p:nvSpPr>
          <p:spPr>
            <a:xfrm>
              <a:off x="466371" y="3019457"/>
              <a:ext cx="10931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solidFill>
                    <a:schemeClr val="bg1">
                      <a:lumMod val="50000"/>
                    </a:schemeClr>
                  </a:solidFill>
                </a:rPr>
                <a:t>T </a:t>
              </a:r>
              <a:r>
                <a:rPr lang="es-ES" baseline="-25000" dirty="0" err="1" smtClean="0">
                  <a:solidFill>
                    <a:schemeClr val="bg1">
                      <a:lumMod val="50000"/>
                    </a:schemeClr>
                  </a:solidFill>
                </a:rPr>
                <a:t>HEAT</a:t>
              </a:r>
              <a:r>
                <a:rPr lang="es-ES" baseline="-25000" dirty="0" smtClean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s-ES" baseline="-25000" dirty="0" err="1" smtClean="0">
                  <a:solidFill>
                    <a:schemeClr val="bg1">
                      <a:lumMod val="50000"/>
                    </a:schemeClr>
                  </a:solidFill>
                </a:rPr>
                <a:t>SINK</a:t>
              </a:r>
              <a:endParaRPr lang="es-ES" baseline="-25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2" name="31 CuadroTexto"/>
            <p:cNvSpPr txBox="1"/>
            <p:nvPr/>
          </p:nvSpPr>
          <p:spPr>
            <a:xfrm>
              <a:off x="1068727" y="2337804"/>
              <a:ext cx="5561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 err="1" smtClean="0">
                  <a:solidFill>
                    <a:schemeClr val="bg1">
                      <a:lumMod val="50000"/>
                    </a:schemeClr>
                  </a:solidFill>
                </a:rPr>
                <a:t>R</a:t>
              </a:r>
              <a:r>
                <a:rPr lang="es-ES" sz="1600" baseline="-25000" dirty="0" err="1" smtClean="0">
                  <a:solidFill>
                    <a:schemeClr val="bg1">
                      <a:lumMod val="50000"/>
                    </a:schemeClr>
                  </a:solidFill>
                </a:rPr>
                <a:t>THS</a:t>
              </a:r>
              <a:endParaRPr lang="es-ES" sz="1600" baseline="-25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3" name="32 CuadroTexto"/>
            <p:cNvSpPr txBox="1"/>
            <p:nvPr/>
          </p:nvSpPr>
          <p:spPr>
            <a:xfrm>
              <a:off x="1023880" y="3732298"/>
              <a:ext cx="4718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 err="1" smtClean="0">
                  <a:solidFill>
                    <a:schemeClr val="bg1">
                      <a:lumMod val="50000"/>
                    </a:schemeClr>
                  </a:solidFill>
                </a:rPr>
                <a:t>R</a:t>
              </a:r>
              <a:r>
                <a:rPr lang="es-ES" sz="1600" baseline="-25000" dirty="0" err="1" smtClean="0">
                  <a:solidFill>
                    <a:schemeClr val="bg1">
                      <a:lumMod val="50000"/>
                    </a:schemeClr>
                  </a:solidFill>
                </a:rPr>
                <a:t>TC</a:t>
              </a:r>
              <a:endParaRPr lang="es-ES" sz="1600" baseline="-25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4" name="33 CuadroTexto"/>
            <p:cNvSpPr txBox="1"/>
            <p:nvPr/>
          </p:nvSpPr>
          <p:spPr>
            <a:xfrm>
              <a:off x="1060574" y="5117881"/>
              <a:ext cx="443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 err="1" smtClean="0">
                  <a:solidFill>
                    <a:schemeClr val="bg1">
                      <a:lumMod val="50000"/>
                    </a:schemeClr>
                  </a:solidFill>
                </a:rPr>
                <a:t>R</a:t>
              </a:r>
              <a:r>
                <a:rPr lang="es-ES" sz="1600" baseline="-25000" dirty="0" err="1" smtClean="0">
                  <a:solidFill>
                    <a:schemeClr val="bg1">
                      <a:lumMod val="50000"/>
                    </a:schemeClr>
                  </a:solidFill>
                </a:rPr>
                <a:t>TJ</a:t>
              </a:r>
              <a:endParaRPr lang="es-ES" sz="1600" baseline="-25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8" name="27 Rectángulo"/>
            <p:cNvSpPr/>
            <p:nvPr/>
          </p:nvSpPr>
          <p:spPr>
            <a:xfrm>
              <a:off x="2194879" y="5697492"/>
              <a:ext cx="14208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dirty="0" smtClean="0">
                  <a:solidFill>
                    <a:schemeClr val="bg1">
                      <a:lumMod val="50000"/>
                    </a:schemeClr>
                  </a:solidFill>
                </a:rPr>
                <a:t>{ Max </a:t>
              </a:r>
              <a:r>
                <a:rPr lang="es-ES" b="1" dirty="0" smtClean="0">
                  <a:solidFill>
                    <a:srgbClr val="00B0F0"/>
                  </a:solidFill>
                </a:rPr>
                <a:t>125ºC</a:t>
              </a:r>
              <a:r>
                <a:rPr lang="es-ES" dirty="0" smtClean="0">
                  <a:solidFill>
                    <a:schemeClr val="bg1">
                      <a:lumMod val="50000"/>
                    </a:schemeClr>
                  </a:solidFill>
                </a:rPr>
                <a:t>}</a:t>
              </a:r>
              <a:endParaRPr lang="es-ES" baseline="-25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7" name="36 Flecha curvada hacia la derecha"/>
            <p:cNvSpPr/>
            <p:nvPr/>
          </p:nvSpPr>
          <p:spPr>
            <a:xfrm rot="10800000">
              <a:off x="1841705" y="4572682"/>
              <a:ext cx="269521" cy="1303700"/>
            </a:xfrm>
            <a:prstGeom prst="curvedRight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8" name="37 Rectángulo"/>
            <p:cNvSpPr/>
            <p:nvPr/>
          </p:nvSpPr>
          <p:spPr>
            <a:xfrm>
              <a:off x="2194879" y="5073479"/>
              <a:ext cx="11407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dirty="0" smtClean="0">
                  <a:solidFill>
                    <a:schemeClr val="bg1">
                      <a:lumMod val="50000"/>
                    </a:schemeClr>
                  </a:solidFill>
                </a:rPr>
                <a:t>AT - 15ºC </a:t>
              </a:r>
              <a:endParaRPr lang="es-ES" baseline="-25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9" name="38 Rectángulo"/>
            <p:cNvSpPr/>
            <p:nvPr/>
          </p:nvSpPr>
          <p:spPr>
            <a:xfrm>
              <a:off x="2160479" y="3675086"/>
              <a:ext cx="1193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dirty="0" smtClean="0">
                  <a:solidFill>
                    <a:schemeClr val="bg1">
                      <a:lumMod val="50000"/>
                    </a:schemeClr>
                  </a:solidFill>
                </a:rPr>
                <a:t>AT = 15ºC </a:t>
              </a:r>
              <a:endParaRPr lang="es-ES" baseline="-25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0" name="39 Rectángulo"/>
            <p:cNvSpPr/>
            <p:nvPr/>
          </p:nvSpPr>
          <p:spPr>
            <a:xfrm>
              <a:off x="2236160" y="4396837"/>
              <a:ext cx="14090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dirty="0" smtClean="0">
                  <a:solidFill>
                    <a:schemeClr val="bg1">
                      <a:lumMod val="50000"/>
                    </a:schemeClr>
                  </a:solidFill>
                </a:rPr>
                <a:t>{ Max </a:t>
              </a:r>
              <a:r>
                <a:rPr lang="es-ES" b="1" dirty="0" smtClean="0">
                  <a:solidFill>
                    <a:srgbClr val="00B0F0"/>
                  </a:solidFill>
                </a:rPr>
                <a:t>110ºC</a:t>
              </a:r>
              <a:r>
                <a:rPr lang="es-ES" dirty="0" smtClean="0">
                  <a:solidFill>
                    <a:schemeClr val="bg1">
                      <a:lumMod val="50000"/>
                    </a:schemeClr>
                  </a:solidFill>
                </a:rPr>
                <a:t>}</a:t>
              </a:r>
              <a:endParaRPr lang="es-ES" baseline="-25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1" name="40 Rectángulo"/>
            <p:cNvSpPr/>
            <p:nvPr/>
          </p:nvSpPr>
          <p:spPr>
            <a:xfrm>
              <a:off x="2249921" y="3096182"/>
              <a:ext cx="13024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dirty="0" smtClean="0">
                  <a:solidFill>
                    <a:srgbClr val="00B0F0"/>
                  </a:solidFill>
                </a:rPr>
                <a:t>{ Max </a:t>
              </a:r>
              <a:r>
                <a:rPr lang="es-ES" b="1" dirty="0" smtClean="0">
                  <a:solidFill>
                    <a:srgbClr val="00B0F0"/>
                  </a:solidFill>
                </a:rPr>
                <a:t>95ºC</a:t>
              </a:r>
              <a:r>
                <a:rPr lang="es-ES" dirty="0" smtClean="0">
                  <a:solidFill>
                    <a:schemeClr val="bg1">
                      <a:lumMod val="50000"/>
                    </a:schemeClr>
                  </a:solidFill>
                </a:rPr>
                <a:t>}</a:t>
              </a:r>
              <a:endParaRPr lang="es-ES" baseline="-25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2" name="41 Rectángulo"/>
            <p:cNvSpPr/>
            <p:nvPr/>
          </p:nvSpPr>
          <p:spPr>
            <a:xfrm>
              <a:off x="2071038" y="1690271"/>
              <a:ext cx="13024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dirty="0" smtClean="0">
                  <a:solidFill>
                    <a:schemeClr val="bg1">
                      <a:lumMod val="50000"/>
                    </a:schemeClr>
                  </a:solidFill>
                </a:rPr>
                <a:t>{ </a:t>
              </a:r>
              <a:r>
                <a:rPr lang="es-ES" dirty="0" smtClean="0">
                  <a:solidFill>
                    <a:srgbClr val="00B0F0"/>
                  </a:solidFill>
                </a:rPr>
                <a:t>Max </a:t>
              </a:r>
              <a:r>
                <a:rPr lang="es-ES" b="1" dirty="0" smtClean="0">
                  <a:solidFill>
                    <a:srgbClr val="00B0F0"/>
                  </a:solidFill>
                </a:rPr>
                <a:t>50ºC</a:t>
              </a:r>
              <a:r>
                <a:rPr lang="es-ES" dirty="0" smtClean="0">
                  <a:solidFill>
                    <a:schemeClr val="bg1">
                      <a:lumMod val="50000"/>
                    </a:schemeClr>
                  </a:solidFill>
                </a:rPr>
                <a:t>}</a:t>
              </a:r>
              <a:endParaRPr lang="es-ES" baseline="-25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3" name="42 Flecha curvada hacia la derecha"/>
            <p:cNvSpPr/>
            <p:nvPr/>
          </p:nvSpPr>
          <p:spPr>
            <a:xfrm rot="10800000">
              <a:off x="1855466" y="3211881"/>
              <a:ext cx="269521" cy="1303700"/>
            </a:xfrm>
            <a:prstGeom prst="curvedRight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4" name="43 Flecha curvada hacia la derecha"/>
            <p:cNvSpPr/>
            <p:nvPr/>
          </p:nvSpPr>
          <p:spPr>
            <a:xfrm rot="10800000">
              <a:off x="1903627" y="1866116"/>
              <a:ext cx="269521" cy="1303700"/>
            </a:xfrm>
            <a:prstGeom prst="curvedRight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3" name="62 Rectángulo redondeado"/>
            <p:cNvSpPr/>
            <p:nvPr/>
          </p:nvSpPr>
          <p:spPr>
            <a:xfrm>
              <a:off x="2229107" y="2261658"/>
              <a:ext cx="1294720" cy="442674"/>
            </a:xfrm>
            <a:prstGeom prst="roundRect">
              <a:avLst/>
            </a:prstGeom>
            <a:ln w="28575"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es-ES" sz="2000" b="1" dirty="0" smtClean="0">
                  <a:solidFill>
                    <a:schemeClr val="bg1">
                      <a:lumMod val="50000"/>
                    </a:schemeClr>
                  </a:solidFill>
                </a:rPr>
                <a:t>AT= 45ºC </a:t>
              </a:r>
              <a:endParaRPr lang="es-ES" sz="2000" b="1" baseline="-25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3" name="83 Grupo"/>
          <p:cNvGrpSpPr/>
          <p:nvPr/>
        </p:nvGrpSpPr>
        <p:grpSpPr>
          <a:xfrm>
            <a:off x="4181959" y="1635122"/>
            <a:ext cx="1511640" cy="4414703"/>
            <a:chOff x="3860270" y="1635121"/>
            <a:chExt cx="1395360" cy="4414703"/>
          </a:xfrm>
        </p:grpSpPr>
        <p:pic>
          <p:nvPicPr>
            <p:cNvPr id="51" name="Picture 9"/>
            <p:cNvPicPr>
              <a:picLocks noChangeAspect="1" noChangeArrowheads="1"/>
            </p:cNvPicPr>
            <p:nvPr/>
          </p:nvPicPr>
          <p:blipFill>
            <a:blip r:embed="rId3">
              <a:lum bright="-40000"/>
            </a:blip>
            <a:srcRect/>
            <a:stretch>
              <a:fillRect/>
            </a:stretch>
          </p:blipFill>
          <p:spPr bwMode="auto">
            <a:xfrm>
              <a:off x="4975075" y="1708354"/>
              <a:ext cx="280555" cy="1528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2" name="51 CuadroTexto"/>
            <p:cNvSpPr txBox="1"/>
            <p:nvPr/>
          </p:nvSpPr>
          <p:spPr>
            <a:xfrm>
              <a:off x="4326818" y="1635121"/>
              <a:ext cx="6520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solidFill>
                    <a:schemeClr val="bg1">
                      <a:lumMod val="50000"/>
                    </a:schemeClr>
                  </a:solidFill>
                </a:rPr>
                <a:t>T </a:t>
              </a:r>
              <a:r>
                <a:rPr lang="es-ES" baseline="-25000" dirty="0" err="1" smtClean="0">
                  <a:solidFill>
                    <a:schemeClr val="bg1">
                      <a:lumMod val="50000"/>
                    </a:schemeClr>
                  </a:solidFill>
                </a:rPr>
                <a:t>AMB</a:t>
              </a:r>
              <a:endParaRPr lang="es-ES" baseline="-25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54" name="Picture 9"/>
            <p:cNvPicPr>
              <a:picLocks noChangeAspect="1" noChangeArrowheads="1"/>
            </p:cNvPicPr>
            <p:nvPr/>
          </p:nvPicPr>
          <p:blipFill>
            <a:blip r:embed="rId3">
              <a:lum bright="-40000"/>
            </a:blip>
            <a:srcRect/>
            <a:stretch>
              <a:fillRect/>
            </a:stretch>
          </p:blipFill>
          <p:spPr bwMode="auto">
            <a:xfrm>
              <a:off x="4970996" y="3085027"/>
              <a:ext cx="280555" cy="1528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5" name="Picture 9"/>
            <p:cNvPicPr>
              <a:picLocks noChangeAspect="1" noChangeArrowheads="1"/>
            </p:cNvPicPr>
            <p:nvPr/>
          </p:nvPicPr>
          <p:blipFill>
            <a:blip r:embed="rId3">
              <a:lum bright="-40000"/>
            </a:blip>
            <a:srcRect/>
            <a:stretch>
              <a:fillRect/>
            </a:stretch>
          </p:blipFill>
          <p:spPr bwMode="auto">
            <a:xfrm>
              <a:off x="4970997" y="4475066"/>
              <a:ext cx="280555" cy="1528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6" name="55 CuadroTexto"/>
            <p:cNvSpPr txBox="1"/>
            <p:nvPr/>
          </p:nvSpPr>
          <p:spPr>
            <a:xfrm>
              <a:off x="4545732" y="5680492"/>
              <a:ext cx="4270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solidFill>
                    <a:schemeClr val="bg1">
                      <a:lumMod val="50000"/>
                    </a:schemeClr>
                  </a:solidFill>
                </a:rPr>
                <a:t>T </a:t>
              </a:r>
              <a:r>
                <a:rPr lang="es-ES" baseline="-25000" dirty="0" smtClean="0">
                  <a:solidFill>
                    <a:schemeClr val="bg1">
                      <a:lumMod val="50000"/>
                    </a:schemeClr>
                  </a:solidFill>
                </a:rPr>
                <a:t>J</a:t>
              </a:r>
              <a:endParaRPr lang="es-ES" baseline="-25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7" name="56 CuadroTexto"/>
            <p:cNvSpPr txBox="1"/>
            <p:nvPr/>
          </p:nvSpPr>
          <p:spPr>
            <a:xfrm>
              <a:off x="4302347" y="4397377"/>
              <a:ext cx="742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solidFill>
                    <a:schemeClr val="bg1">
                      <a:lumMod val="50000"/>
                    </a:schemeClr>
                  </a:solidFill>
                </a:rPr>
                <a:t>T </a:t>
              </a:r>
              <a:r>
                <a:rPr lang="es-ES" baseline="-25000" dirty="0" smtClean="0">
                  <a:solidFill>
                    <a:schemeClr val="bg1">
                      <a:lumMod val="50000"/>
                    </a:schemeClr>
                  </a:solidFill>
                </a:rPr>
                <a:t>CASE</a:t>
              </a:r>
              <a:endParaRPr lang="es-ES" baseline="-25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0" name="59 CuadroTexto"/>
            <p:cNvSpPr txBox="1"/>
            <p:nvPr/>
          </p:nvSpPr>
          <p:spPr>
            <a:xfrm>
              <a:off x="3860270" y="2993975"/>
              <a:ext cx="10931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solidFill>
                    <a:schemeClr val="bg1">
                      <a:lumMod val="50000"/>
                    </a:schemeClr>
                  </a:solidFill>
                </a:rPr>
                <a:t>T </a:t>
              </a:r>
              <a:r>
                <a:rPr lang="es-ES" baseline="-25000" dirty="0" err="1" smtClean="0">
                  <a:solidFill>
                    <a:schemeClr val="bg1">
                      <a:lumMod val="50000"/>
                    </a:schemeClr>
                  </a:solidFill>
                </a:rPr>
                <a:t>HEAT</a:t>
              </a:r>
              <a:r>
                <a:rPr lang="es-ES" baseline="-25000" dirty="0" smtClean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s-ES" baseline="-25000" dirty="0" err="1" smtClean="0">
                  <a:solidFill>
                    <a:schemeClr val="bg1">
                      <a:lumMod val="50000"/>
                    </a:schemeClr>
                  </a:solidFill>
                </a:rPr>
                <a:t>SINK</a:t>
              </a:r>
              <a:endParaRPr lang="es-ES" baseline="-25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1" name="60 CuadroTexto"/>
            <p:cNvSpPr txBox="1"/>
            <p:nvPr/>
          </p:nvSpPr>
          <p:spPr>
            <a:xfrm>
              <a:off x="4424526" y="2299622"/>
              <a:ext cx="5561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 err="1" smtClean="0">
                  <a:solidFill>
                    <a:schemeClr val="bg1">
                      <a:lumMod val="50000"/>
                    </a:schemeClr>
                  </a:solidFill>
                </a:rPr>
                <a:t>R</a:t>
              </a:r>
              <a:r>
                <a:rPr lang="es-ES" sz="1600" baseline="-25000" dirty="0" err="1" smtClean="0">
                  <a:solidFill>
                    <a:schemeClr val="bg1">
                      <a:lumMod val="50000"/>
                    </a:schemeClr>
                  </a:solidFill>
                </a:rPr>
                <a:t>THS</a:t>
              </a:r>
              <a:endParaRPr lang="es-ES" sz="1600" baseline="-25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4" name="63 CuadroTexto"/>
            <p:cNvSpPr txBox="1"/>
            <p:nvPr/>
          </p:nvSpPr>
          <p:spPr>
            <a:xfrm>
              <a:off x="4493979" y="3706816"/>
              <a:ext cx="4718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 err="1" smtClean="0">
                  <a:solidFill>
                    <a:schemeClr val="bg1">
                      <a:lumMod val="50000"/>
                    </a:schemeClr>
                  </a:solidFill>
                </a:rPr>
                <a:t>R</a:t>
              </a:r>
              <a:r>
                <a:rPr lang="es-ES" sz="1600" baseline="-25000" dirty="0" err="1" smtClean="0">
                  <a:solidFill>
                    <a:schemeClr val="bg1">
                      <a:lumMod val="50000"/>
                    </a:schemeClr>
                  </a:solidFill>
                </a:rPr>
                <a:t>TC</a:t>
              </a:r>
              <a:endParaRPr lang="es-ES" sz="1600" baseline="-25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5" name="64 CuadroTexto"/>
            <p:cNvSpPr txBox="1"/>
            <p:nvPr/>
          </p:nvSpPr>
          <p:spPr>
            <a:xfrm>
              <a:off x="4530673" y="5092399"/>
              <a:ext cx="443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 err="1" smtClean="0">
                  <a:solidFill>
                    <a:schemeClr val="bg1">
                      <a:lumMod val="50000"/>
                    </a:schemeClr>
                  </a:solidFill>
                </a:rPr>
                <a:t>R</a:t>
              </a:r>
              <a:r>
                <a:rPr lang="es-ES" sz="1600" baseline="-25000" dirty="0" err="1" smtClean="0">
                  <a:solidFill>
                    <a:schemeClr val="bg1">
                      <a:lumMod val="50000"/>
                    </a:schemeClr>
                  </a:solidFill>
                </a:rPr>
                <a:t>TJ</a:t>
              </a:r>
              <a:endParaRPr lang="es-ES" sz="1600" baseline="-25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66" name="65 Rectángulo"/>
          <p:cNvSpPr/>
          <p:nvPr/>
        </p:nvSpPr>
        <p:spPr>
          <a:xfrm>
            <a:off x="6137060" y="5672010"/>
            <a:ext cx="1475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solidFill>
                  <a:schemeClr val="bg1">
                    <a:lumMod val="50000"/>
                  </a:schemeClr>
                </a:solidFill>
              </a:rPr>
              <a:t>{ Max </a:t>
            </a:r>
            <a:r>
              <a:rPr lang="es-ES" b="1" dirty="0" smtClean="0">
                <a:solidFill>
                  <a:srgbClr val="00B0F0"/>
                </a:solidFill>
              </a:rPr>
              <a:t>95 </a:t>
            </a:r>
            <a:r>
              <a:rPr lang="es-ES" b="1" dirty="0" err="1" smtClean="0">
                <a:solidFill>
                  <a:srgbClr val="00B0F0"/>
                </a:solidFill>
              </a:rPr>
              <a:t>ºC</a:t>
            </a:r>
            <a:r>
              <a:rPr lang="es-ES" dirty="0" smtClean="0">
                <a:solidFill>
                  <a:schemeClr val="bg1">
                    <a:lumMod val="50000"/>
                  </a:schemeClr>
                </a:solidFill>
              </a:rPr>
              <a:t>}</a:t>
            </a:r>
            <a:endParaRPr lang="es-ES" baseline="-2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69 Rectángulo"/>
          <p:cNvSpPr/>
          <p:nvPr/>
        </p:nvSpPr>
        <p:spPr>
          <a:xfrm>
            <a:off x="6181780" y="4371355"/>
            <a:ext cx="1475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solidFill>
                  <a:schemeClr val="bg1">
                    <a:lumMod val="50000"/>
                  </a:schemeClr>
                </a:solidFill>
              </a:rPr>
              <a:t>{ Max </a:t>
            </a:r>
            <a:r>
              <a:rPr lang="es-ES" b="1" dirty="0" smtClean="0">
                <a:solidFill>
                  <a:srgbClr val="00B0F0"/>
                </a:solidFill>
              </a:rPr>
              <a:t>80 </a:t>
            </a:r>
            <a:r>
              <a:rPr lang="es-ES" b="1" dirty="0" err="1" smtClean="0">
                <a:solidFill>
                  <a:srgbClr val="00B0F0"/>
                </a:solidFill>
              </a:rPr>
              <a:t>ºC</a:t>
            </a:r>
            <a:r>
              <a:rPr lang="es-ES" dirty="0" smtClean="0">
                <a:solidFill>
                  <a:schemeClr val="bg1">
                    <a:lumMod val="50000"/>
                  </a:schemeClr>
                </a:solidFill>
              </a:rPr>
              <a:t>}</a:t>
            </a:r>
            <a:endParaRPr lang="es-ES" baseline="-2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70 Rectángulo"/>
          <p:cNvSpPr/>
          <p:nvPr/>
        </p:nvSpPr>
        <p:spPr>
          <a:xfrm>
            <a:off x="6196687" y="3070700"/>
            <a:ext cx="1410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solidFill>
                  <a:srgbClr val="00B0F0"/>
                </a:solidFill>
              </a:rPr>
              <a:t>{ Max </a:t>
            </a:r>
            <a:r>
              <a:rPr lang="es-ES" b="1" dirty="0" smtClean="0">
                <a:solidFill>
                  <a:srgbClr val="00B0F0"/>
                </a:solidFill>
              </a:rPr>
              <a:t>65ºC</a:t>
            </a:r>
            <a:r>
              <a:rPr lang="es-ES" dirty="0" smtClean="0">
                <a:solidFill>
                  <a:srgbClr val="00B0F0"/>
                </a:solidFill>
              </a:rPr>
              <a:t>}</a:t>
            </a:r>
            <a:endParaRPr lang="es-ES" baseline="-25000" dirty="0">
              <a:solidFill>
                <a:srgbClr val="00B0F0"/>
              </a:solidFill>
            </a:endParaRPr>
          </a:p>
        </p:txBody>
      </p:sp>
      <p:sp>
        <p:nvSpPr>
          <p:cNvPr id="72" name="71 Rectángulo"/>
          <p:cNvSpPr/>
          <p:nvPr/>
        </p:nvSpPr>
        <p:spPr>
          <a:xfrm>
            <a:off x="6002899" y="1664790"/>
            <a:ext cx="1410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solidFill>
                  <a:schemeClr val="bg1">
                    <a:lumMod val="50000"/>
                  </a:schemeClr>
                </a:solidFill>
              </a:rPr>
              <a:t>{ </a:t>
            </a:r>
            <a:r>
              <a:rPr lang="es-ES" dirty="0" smtClean="0">
                <a:solidFill>
                  <a:srgbClr val="00B0F0"/>
                </a:solidFill>
              </a:rPr>
              <a:t>Max </a:t>
            </a:r>
            <a:r>
              <a:rPr lang="es-ES" b="1" dirty="0" smtClean="0">
                <a:solidFill>
                  <a:srgbClr val="00B0F0"/>
                </a:solidFill>
              </a:rPr>
              <a:t>50ºC</a:t>
            </a:r>
            <a:r>
              <a:rPr lang="es-ES" dirty="0" smtClean="0">
                <a:solidFill>
                  <a:schemeClr val="bg1">
                    <a:lumMod val="50000"/>
                  </a:schemeClr>
                </a:solidFill>
              </a:rPr>
              <a:t>}</a:t>
            </a:r>
            <a:endParaRPr lang="es-ES" baseline="-25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" name="86 Grupo"/>
          <p:cNvGrpSpPr/>
          <p:nvPr/>
        </p:nvGrpSpPr>
        <p:grpSpPr>
          <a:xfrm>
            <a:off x="5766504" y="1848934"/>
            <a:ext cx="1810250" cy="1262566"/>
            <a:chOff x="5322926" y="1848934"/>
            <a:chExt cx="1671000" cy="1262566"/>
          </a:xfrm>
        </p:grpSpPr>
        <p:sp>
          <p:nvSpPr>
            <p:cNvPr id="74" name="73 Flecha curvada hacia la derecha"/>
            <p:cNvSpPr/>
            <p:nvPr/>
          </p:nvSpPr>
          <p:spPr>
            <a:xfrm rot="10800000" flipV="1">
              <a:off x="5322926" y="1848934"/>
              <a:ext cx="214274" cy="1262566"/>
            </a:xfrm>
            <a:prstGeom prst="curvedRight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75" name="74 Rectángulo redondeado"/>
            <p:cNvSpPr/>
            <p:nvPr/>
          </p:nvSpPr>
          <p:spPr>
            <a:xfrm>
              <a:off x="5699206" y="2236176"/>
              <a:ext cx="1294720" cy="442674"/>
            </a:xfrm>
            <a:prstGeom prst="roundRect">
              <a:avLst/>
            </a:prstGeom>
            <a:ln w="28575"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es-ES" sz="2000" b="1" dirty="0" smtClean="0">
                  <a:solidFill>
                    <a:schemeClr val="bg1">
                      <a:lumMod val="50000"/>
                    </a:schemeClr>
                  </a:solidFill>
                </a:rPr>
                <a:t>AT= 15ºC </a:t>
              </a:r>
              <a:endParaRPr lang="es-ES" sz="2000" b="1" baseline="-25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76" name="75 CuadroTexto"/>
          <p:cNvSpPr txBox="1"/>
          <p:nvPr/>
        </p:nvSpPr>
        <p:spPr>
          <a:xfrm>
            <a:off x="4742901" y="1019176"/>
            <a:ext cx="349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400" b="1" dirty="0" smtClean="0">
                <a:solidFill>
                  <a:srgbClr val="00B0F0"/>
                </a:solidFill>
              </a:rPr>
              <a:t>SD700 SERIES</a:t>
            </a:r>
            <a:endParaRPr lang="en-MY" sz="2400" b="1" dirty="0">
              <a:solidFill>
                <a:srgbClr val="00B0F0"/>
              </a:solidFill>
            </a:endParaRPr>
          </a:p>
        </p:txBody>
      </p:sp>
      <p:sp>
        <p:nvSpPr>
          <p:cNvPr id="77" name="76 Rectángulo redondeado"/>
          <p:cNvSpPr/>
          <p:nvPr/>
        </p:nvSpPr>
        <p:spPr>
          <a:xfrm>
            <a:off x="2414588" y="3076575"/>
            <a:ext cx="1578769" cy="457200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8" name="77 Rectángulo redondeado"/>
          <p:cNvSpPr/>
          <p:nvPr/>
        </p:nvSpPr>
        <p:spPr>
          <a:xfrm>
            <a:off x="6149975" y="3054350"/>
            <a:ext cx="1578769" cy="457200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5" name="92 Grupo"/>
          <p:cNvGrpSpPr/>
          <p:nvPr/>
        </p:nvGrpSpPr>
        <p:grpSpPr>
          <a:xfrm>
            <a:off x="7870455" y="908050"/>
            <a:ext cx="2035545" cy="2311398"/>
            <a:chOff x="7265035" y="908050"/>
            <a:chExt cx="1878965" cy="2311398"/>
          </a:xfrm>
        </p:grpSpPr>
        <p:sp>
          <p:nvSpPr>
            <p:cNvPr id="58" name="57 CuadroTexto"/>
            <p:cNvSpPr txBox="1"/>
            <p:nvPr/>
          </p:nvSpPr>
          <p:spPr>
            <a:xfrm>
              <a:off x="7302500" y="1920875"/>
              <a:ext cx="1841500" cy="81724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 smtClean="0">
                  <a:solidFill>
                    <a:srgbClr val="0A4D8C"/>
                  </a:solidFill>
                  <a:latin typeface="Arial Narrow" pitchFamily="34" charset="0"/>
                </a:rPr>
                <a:t>NO </a:t>
              </a:r>
              <a:r>
                <a:rPr lang="es-ES" sz="1400" b="1" dirty="0" err="1" smtClean="0">
                  <a:solidFill>
                    <a:srgbClr val="0A4D8C"/>
                  </a:solidFill>
                  <a:latin typeface="Arial Narrow" pitchFamily="34" charset="0"/>
                </a:rPr>
                <a:t>ELECTRONIC</a:t>
              </a:r>
              <a:r>
                <a:rPr lang="es-ES" sz="1400" b="1" dirty="0" smtClean="0">
                  <a:solidFill>
                    <a:srgbClr val="0A4D8C"/>
                  </a:solidFill>
                  <a:latin typeface="Arial Narrow" pitchFamily="34" charset="0"/>
                </a:rPr>
                <a:t> </a:t>
              </a:r>
              <a:r>
                <a:rPr lang="es-ES" sz="1400" b="1" dirty="0" err="1" smtClean="0">
                  <a:solidFill>
                    <a:srgbClr val="0A4D8C"/>
                  </a:solidFill>
                  <a:latin typeface="Arial Narrow" pitchFamily="34" charset="0"/>
                </a:rPr>
                <a:t>COOLING</a:t>
              </a:r>
              <a:r>
                <a:rPr lang="es-ES" sz="1400" b="1" dirty="0" smtClean="0">
                  <a:solidFill>
                    <a:srgbClr val="0A4D8C"/>
                  </a:solidFill>
                  <a:latin typeface="Arial Narrow" pitchFamily="34" charset="0"/>
                </a:rPr>
                <a:t> </a:t>
              </a:r>
              <a:r>
                <a:rPr lang="es-ES" sz="1400" b="1" dirty="0" err="1" smtClean="0">
                  <a:solidFill>
                    <a:srgbClr val="0A4D8C"/>
                  </a:solidFill>
                  <a:latin typeface="Arial Narrow" pitchFamily="34" charset="0"/>
                </a:rPr>
                <a:t>SYSTEM</a:t>
              </a:r>
              <a:r>
                <a:rPr lang="es-ES" sz="1400" b="1" dirty="0" smtClean="0">
                  <a:solidFill>
                    <a:srgbClr val="0A4D8C"/>
                  </a:solidFill>
                  <a:latin typeface="Arial Narrow" pitchFamily="34" charset="0"/>
                </a:rPr>
                <a:t> </a:t>
              </a:r>
              <a:r>
                <a:rPr lang="es-ES" sz="1400" b="1" dirty="0" err="1" smtClean="0">
                  <a:solidFill>
                    <a:srgbClr val="0A4D8C"/>
                  </a:solidFill>
                  <a:latin typeface="Arial Narrow" pitchFamily="34" charset="0"/>
                </a:rPr>
                <a:t>NEEDED</a:t>
              </a:r>
              <a:r>
                <a:rPr lang="es-ES" sz="1400" b="1" dirty="0" smtClean="0">
                  <a:solidFill>
                    <a:srgbClr val="0A4D8C"/>
                  </a:solidFill>
                  <a:latin typeface="Arial Narrow" pitchFamily="34" charset="0"/>
                </a:rPr>
                <a:t> </a:t>
              </a:r>
              <a:endParaRPr lang="es-ES" sz="1400" b="1" dirty="0">
                <a:solidFill>
                  <a:srgbClr val="0A4D8C"/>
                </a:solidFill>
                <a:latin typeface="Arial Narrow" pitchFamily="34" charset="0"/>
              </a:endParaRPr>
            </a:p>
          </p:txBody>
        </p:sp>
        <p:sp>
          <p:nvSpPr>
            <p:cNvPr id="79" name="78 Flecha doblada hacia arriba"/>
            <p:cNvSpPr/>
            <p:nvPr/>
          </p:nvSpPr>
          <p:spPr>
            <a:xfrm>
              <a:off x="7531249" y="2832100"/>
              <a:ext cx="723751" cy="387348"/>
            </a:xfrm>
            <a:prstGeom prst="bentUp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0" name="79 CuadroTexto"/>
            <p:cNvSpPr txBox="1"/>
            <p:nvPr/>
          </p:nvSpPr>
          <p:spPr>
            <a:xfrm>
              <a:off x="7265035" y="908050"/>
              <a:ext cx="1762125" cy="57888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AU" sz="1400" b="1" dirty="0" smtClean="0">
                  <a:solidFill>
                    <a:srgbClr val="0A4D8C"/>
                  </a:solidFill>
                  <a:latin typeface="Arial Narrow" pitchFamily="34" charset="0"/>
                </a:rPr>
                <a:t>TOTAL ENCLOSED ELECTRONIC  IP54 </a:t>
              </a:r>
              <a:endParaRPr lang="en-AU" sz="1400" b="1" dirty="0">
                <a:solidFill>
                  <a:srgbClr val="0A4D8C"/>
                </a:solidFill>
                <a:latin typeface="Arial Narrow" pitchFamily="34" charset="0"/>
              </a:endParaRPr>
            </a:p>
          </p:txBody>
        </p:sp>
        <p:sp>
          <p:nvSpPr>
            <p:cNvPr id="81" name="80 Flecha abajo"/>
            <p:cNvSpPr/>
            <p:nvPr/>
          </p:nvSpPr>
          <p:spPr>
            <a:xfrm flipH="1" flipV="1">
              <a:off x="8039098" y="1562099"/>
              <a:ext cx="177801" cy="292099"/>
            </a:xfrm>
            <a:prstGeom prst="down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" name="87 Grupo"/>
          <p:cNvGrpSpPr/>
          <p:nvPr/>
        </p:nvGrpSpPr>
        <p:grpSpPr>
          <a:xfrm>
            <a:off x="5780261" y="3182434"/>
            <a:ext cx="1613028" cy="1262566"/>
            <a:chOff x="5335626" y="3182434"/>
            <a:chExt cx="1488949" cy="1262566"/>
          </a:xfrm>
        </p:grpSpPr>
        <p:sp>
          <p:nvSpPr>
            <p:cNvPr id="69" name="68 Rectángulo"/>
            <p:cNvSpPr/>
            <p:nvPr/>
          </p:nvSpPr>
          <p:spPr>
            <a:xfrm>
              <a:off x="5630579" y="3649605"/>
              <a:ext cx="1193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dirty="0" smtClean="0">
                  <a:solidFill>
                    <a:schemeClr val="bg1">
                      <a:lumMod val="50000"/>
                    </a:schemeClr>
                  </a:solidFill>
                </a:rPr>
                <a:t>AT = 15ºC </a:t>
              </a:r>
              <a:endParaRPr lang="es-ES" baseline="-25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85" name="84 Flecha curvada hacia la derecha"/>
            <p:cNvSpPr/>
            <p:nvPr/>
          </p:nvSpPr>
          <p:spPr>
            <a:xfrm rot="10800000" flipV="1">
              <a:off x="5335626" y="3182434"/>
              <a:ext cx="214274" cy="1262566"/>
            </a:xfrm>
            <a:prstGeom prst="curvedRight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7" name="88 Grupo"/>
          <p:cNvGrpSpPr/>
          <p:nvPr/>
        </p:nvGrpSpPr>
        <p:grpSpPr>
          <a:xfrm>
            <a:off x="5849053" y="4617534"/>
            <a:ext cx="1581503" cy="1262566"/>
            <a:chOff x="5399126" y="4617534"/>
            <a:chExt cx="1459849" cy="1262566"/>
          </a:xfrm>
        </p:grpSpPr>
        <p:sp>
          <p:nvSpPr>
            <p:cNvPr id="68" name="67 Rectángulo"/>
            <p:cNvSpPr/>
            <p:nvPr/>
          </p:nvSpPr>
          <p:spPr>
            <a:xfrm>
              <a:off x="5664979" y="5047997"/>
              <a:ext cx="1193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dirty="0" smtClean="0">
                  <a:solidFill>
                    <a:schemeClr val="bg1">
                      <a:lumMod val="50000"/>
                    </a:schemeClr>
                  </a:solidFill>
                </a:rPr>
                <a:t>AT = 15ºC </a:t>
              </a:r>
              <a:endParaRPr lang="es-ES" baseline="-25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86" name="85 Flecha curvada hacia la derecha"/>
            <p:cNvSpPr/>
            <p:nvPr/>
          </p:nvSpPr>
          <p:spPr>
            <a:xfrm rot="10800000" flipV="1">
              <a:off x="5399126" y="4617534"/>
              <a:ext cx="214274" cy="1262566"/>
            </a:xfrm>
            <a:prstGeom prst="curvedRight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8" name="95 Grupo"/>
          <p:cNvGrpSpPr/>
          <p:nvPr/>
        </p:nvGrpSpPr>
        <p:grpSpPr>
          <a:xfrm>
            <a:off x="7897445" y="4524376"/>
            <a:ext cx="2008555" cy="1387473"/>
            <a:chOff x="7289949" y="4524375"/>
            <a:chExt cx="1854051" cy="1387473"/>
          </a:xfrm>
        </p:grpSpPr>
        <p:sp>
          <p:nvSpPr>
            <p:cNvPr id="90" name="89 Flecha doblada hacia arriba"/>
            <p:cNvSpPr/>
            <p:nvPr/>
          </p:nvSpPr>
          <p:spPr>
            <a:xfrm>
              <a:off x="7289949" y="5524500"/>
              <a:ext cx="1003151" cy="387348"/>
            </a:xfrm>
            <a:prstGeom prst="bentUp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1" name="90 CuadroTexto"/>
            <p:cNvSpPr txBox="1"/>
            <p:nvPr/>
          </p:nvSpPr>
          <p:spPr>
            <a:xfrm>
              <a:off x="7302500" y="4524375"/>
              <a:ext cx="1841500" cy="81724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 err="1" smtClean="0">
                  <a:solidFill>
                    <a:schemeClr val="bg1">
                      <a:lumMod val="50000"/>
                    </a:schemeClr>
                  </a:solidFill>
                  <a:latin typeface="Arial Narrow" pitchFamily="34" charset="0"/>
                </a:rPr>
                <a:t>SEMICONDUCTORS</a:t>
              </a:r>
              <a:r>
                <a:rPr lang="es-ES" sz="1400" b="1" dirty="0" smtClean="0">
                  <a:solidFill>
                    <a:schemeClr val="bg1">
                      <a:lumMod val="50000"/>
                    </a:schemeClr>
                  </a:solidFill>
                  <a:latin typeface="Arial Narrow" pitchFamily="34" charset="0"/>
                </a:rPr>
                <a:t> </a:t>
              </a:r>
              <a:r>
                <a:rPr lang="es-ES" sz="1400" b="1" dirty="0" err="1" smtClean="0">
                  <a:solidFill>
                    <a:schemeClr val="bg1">
                      <a:lumMod val="50000"/>
                    </a:schemeClr>
                  </a:solidFill>
                  <a:latin typeface="Arial Narrow" pitchFamily="34" charset="0"/>
                </a:rPr>
                <a:t>CARE</a:t>
              </a:r>
              <a:r>
                <a:rPr lang="es-ES" sz="1400" b="1" dirty="0" smtClean="0">
                  <a:solidFill>
                    <a:schemeClr val="bg1">
                      <a:lumMod val="50000"/>
                    </a:schemeClr>
                  </a:solidFill>
                  <a:latin typeface="Arial Narrow" pitchFamily="34" charset="0"/>
                </a:rPr>
                <a:t> </a:t>
              </a:r>
              <a:r>
                <a:rPr lang="es-ES" sz="1400" b="1" dirty="0" err="1" smtClean="0">
                  <a:solidFill>
                    <a:schemeClr val="bg1">
                      <a:lumMod val="50000"/>
                    </a:schemeClr>
                  </a:solidFill>
                  <a:latin typeface="Arial Narrow" pitchFamily="34" charset="0"/>
                </a:rPr>
                <a:t>WITH</a:t>
              </a:r>
              <a:r>
                <a:rPr lang="es-ES" sz="1400" b="1" dirty="0" smtClean="0">
                  <a:solidFill>
                    <a:schemeClr val="bg1">
                      <a:lumMod val="50000"/>
                    </a:schemeClr>
                  </a:solidFill>
                  <a:latin typeface="Arial Narrow" pitchFamily="34" charset="0"/>
                </a:rPr>
                <a:t> </a:t>
              </a:r>
            </a:p>
            <a:p>
              <a:pPr algn="ctr"/>
              <a:r>
                <a:rPr lang="es-ES" sz="1400" b="1" dirty="0" smtClean="0">
                  <a:solidFill>
                    <a:schemeClr val="bg1">
                      <a:lumMod val="50000"/>
                    </a:schemeClr>
                  </a:solidFill>
                  <a:latin typeface="Arial Narrow" pitchFamily="34" charset="0"/>
                </a:rPr>
                <a:t>EXTENDED </a:t>
              </a:r>
              <a:r>
                <a:rPr lang="es-ES" sz="1400" b="1" dirty="0" err="1" smtClean="0">
                  <a:solidFill>
                    <a:schemeClr val="bg1">
                      <a:lumMod val="50000"/>
                    </a:schemeClr>
                  </a:solidFill>
                  <a:latin typeface="Arial Narrow" pitchFamily="34" charset="0"/>
                </a:rPr>
                <a:t>LIFE</a:t>
              </a:r>
              <a:endParaRPr lang="es-ES" sz="140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endParaRPr>
            </a:p>
          </p:txBody>
        </p:sp>
      </p:grpSp>
      <p:grpSp>
        <p:nvGrpSpPr>
          <p:cNvPr id="9" name="94 Grupo"/>
          <p:cNvGrpSpPr/>
          <p:nvPr/>
        </p:nvGrpSpPr>
        <p:grpSpPr>
          <a:xfrm>
            <a:off x="2393951" y="5619750"/>
            <a:ext cx="5348552" cy="508000"/>
            <a:chOff x="2209800" y="5619750"/>
            <a:chExt cx="4937125" cy="508000"/>
          </a:xfrm>
        </p:grpSpPr>
        <p:sp>
          <p:nvSpPr>
            <p:cNvPr id="92" name="91 Rectángulo redondeado"/>
            <p:cNvSpPr/>
            <p:nvPr/>
          </p:nvSpPr>
          <p:spPr>
            <a:xfrm>
              <a:off x="5689600" y="5619750"/>
              <a:ext cx="1457325" cy="457200"/>
            </a:xfrm>
            <a:prstGeom prst="round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4" name="93 Rectángulo redondeado"/>
            <p:cNvSpPr/>
            <p:nvPr/>
          </p:nvSpPr>
          <p:spPr>
            <a:xfrm>
              <a:off x="2209800" y="5670550"/>
              <a:ext cx="1457325" cy="457200"/>
            </a:xfrm>
            <a:prstGeom prst="round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177153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03865" y="3462339"/>
            <a:ext cx="964804" cy="963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70" grpId="0"/>
      <p:bldP spid="71" grpId="0"/>
      <p:bldP spid="72" grpId="0"/>
      <p:bldP spid="76" grpId="0"/>
      <p:bldP spid="77" grpId="0" animBg="1"/>
      <p:bldP spid="7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30 Rectángulo"/>
          <p:cNvSpPr/>
          <p:nvPr/>
        </p:nvSpPr>
        <p:spPr>
          <a:xfrm>
            <a:off x="0" y="4391026"/>
            <a:ext cx="9906000" cy="191452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29 Rectángulo"/>
          <p:cNvSpPr/>
          <p:nvPr/>
        </p:nvSpPr>
        <p:spPr>
          <a:xfrm>
            <a:off x="0" y="1219200"/>
            <a:ext cx="9906000" cy="17716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28 Rectángulo"/>
          <p:cNvSpPr/>
          <p:nvPr/>
        </p:nvSpPr>
        <p:spPr>
          <a:xfrm>
            <a:off x="0" y="3438526"/>
            <a:ext cx="9906000" cy="4857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32424" y="1225551"/>
            <a:ext cx="9520767" cy="1763713"/>
            <a:chOff x="83" y="1165"/>
            <a:chExt cx="5536" cy="1111"/>
          </a:xfrm>
        </p:grpSpPr>
        <p:pic>
          <p:nvPicPr>
            <p:cNvPr id="358405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3" y="1165"/>
              <a:ext cx="5536" cy="1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58407" name="Rectangle 7"/>
            <p:cNvSpPr>
              <a:spLocks noChangeArrowheads="1"/>
            </p:cNvSpPr>
            <p:nvPr/>
          </p:nvSpPr>
          <p:spPr bwMode="auto">
            <a:xfrm>
              <a:off x="2258" y="1969"/>
              <a:ext cx="1736" cy="187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395553" y="3438525"/>
            <a:ext cx="8803614" cy="436563"/>
            <a:chOff x="236" y="2256"/>
            <a:chExt cx="5119" cy="275"/>
          </a:xfrm>
        </p:grpSpPr>
        <p:pic>
          <p:nvPicPr>
            <p:cNvPr id="358420" name="Picture 20"/>
            <p:cNvPicPr>
              <a:picLocks noChangeAspect="1" noChangeArrowheads="1"/>
            </p:cNvPicPr>
            <p:nvPr/>
          </p:nvPicPr>
          <p:blipFill>
            <a:blip r:embed="rId4"/>
            <a:srcRect r="58839"/>
            <a:stretch>
              <a:fillRect/>
            </a:stretch>
          </p:blipFill>
          <p:spPr bwMode="auto">
            <a:xfrm>
              <a:off x="236" y="2299"/>
              <a:ext cx="2170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58419" name="Picture 1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130" y="2256"/>
              <a:ext cx="3225" cy="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288925" y="4406900"/>
            <a:ext cx="9328150" cy="1898650"/>
            <a:chOff x="252" y="2788"/>
            <a:chExt cx="5424" cy="1196"/>
          </a:xfrm>
        </p:grpSpPr>
        <p:pic>
          <p:nvPicPr>
            <p:cNvPr id="358425" name="Picture 2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52" y="2788"/>
              <a:ext cx="5424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58426" name="Line 26"/>
            <p:cNvSpPr>
              <a:spLocks noChangeShapeType="1"/>
            </p:cNvSpPr>
            <p:nvPr/>
          </p:nvSpPr>
          <p:spPr bwMode="auto">
            <a:xfrm>
              <a:off x="5187" y="3065"/>
              <a:ext cx="432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358427" name="Line 27"/>
            <p:cNvSpPr>
              <a:spLocks noChangeShapeType="1"/>
            </p:cNvSpPr>
            <p:nvPr/>
          </p:nvSpPr>
          <p:spPr bwMode="auto">
            <a:xfrm>
              <a:off x="334" y="3211"/>
              <a:ext cx="2285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pic>
          <p:nvPicPr>
            <p:cNvPr id="358428" name="Picture 28"/>
            <p:cNvPicPr>
              <a:picLocks noChangeAspect="1" noChangeArrowheads="1"/>
            </p:cNvPicPr>
            <p:nvPr/>
          </p:nvPicPr>
          <p:blipFill>
            <a:blip r:embed="rId7"/>
            <a:srcRect b="28603"/>
            <a:stretch>
              <a:fillRect/>
            </a:stretch>
          </p:blipFill>
          <p:spPr bwMode="auto">
            <a:xfrm>
              <a:off x="284" y="3335"/>
              <a:ext cx="2217" cy="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58429" name="Rectangle 29"/>
            <p:cNvSpPr>
              <a:spLocks noChangeArrowheads="1"/>
            </p:cNvSpPr>
            <p:nvPr/>
          </p:nvSpPr>
          <p:spPr bwMode="auto">
            <a:xfrm>
              <a:off x="692" y="3852"/>
              <a:ext cx="1810" cy="1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357717" y="788988"/>
            <a:ext cx="87021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GB" b="1" dirty="0" smtClean="0">
                <a:solidFill>
                  <a:srgbClr val="00B0F0"/>
                </a:solidFill>
              </a:rPr>
              <a:t> </a:t>
            </a:r>
            <a:r>
              <a:rPr lang="en-US" b="1" dirty="0" smtClean="0">
                <a:solidFill>
                  <a:srgbClr val="00B0F0"/>
                </a:solidFill>
              </a:rPr>
              <a:t>IP54 in case of supplier A</a:t>
            </a:r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337079" y="2970213"/>
            <a:ext cx="87021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GB" b="1" dirty="0" smtClean="0">
                <a:solidFill>
                  <a:srgbClr val="00B0F0"/>
                </a:solidFill>
              </a:rPr>
              <a:t> </a:t>
            </a:r>
            <a:r>
              <a:rPr lang="en-US" b="1" dirty="0" smtClean="0">
                <a:solidFill>
                  <a:srgbClr val="00B0F0"/>
                </a:solidFill>
              </a:rPr>
              <a:t>IP54 in case of supplier B: Not Available</a:t>
            </a:r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314680" y="3967317"/>
            <a:ext cx="87021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GB" b="1" dirty="0" smtClean="0">
                <a:solidFill>
                  <a:srgbClr val="00B0F0"/>
                </a:solidFill>
              </a:rPr>
              <a:t> </a:t>
            </a:r>
            <a:r>
              <a:rPr lang="en-US" b="1" dirty="0" smtClean="0">
                <a:solidFill>
                  <a:srgbClr val="00B0F0"/>
                </a:solidFill>
              </a:rPr>
              <a:t>IP54 in case of supplier C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0" grpId="0" animBg="1"/>
      <p:bldP spid="29" grpId="0" animBg="1"/>
      <p:bldP spid="25" grpId="0"/>
      <p:bldP spid="26" grpId="0"/>
      <p:bldP spid="2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44 Rectángulo"/>
          <p:cNvSpPr/>
          <p:nvPr/>
        </p:nvSpPr>
        <p:spPr>
          <a:xfrm>
            <a:off x="0" y="1051235"/>
            <a:ext cx="990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chemeClr val="bg1"/>
              </a:buClr>
              <a:buFont typeface="Arial" charset="0"/>
              <a:buNone/>
            </a:pPr>
            <a:r>
              <a:rPr lang="en-US" sz="2000" b="1" dirty="0" smtClean="0">
                <a:solidFill>
                  <a:srgbClr val="00B0F0"/>
                </a:solidFill>
                <a:latin typeface="Arial Narrow" pitchFamily="34" charset="0"/>
              </a:rPr>
              <a:t>HEAT SINK - COOLING CAPACITY </a:t>
            </a:r>
            <a:endParaRPr lang="en-US" sz="2000" b="1" dirty="0">
              <a:solidFill>
                <a:srgbClr val="00B0F0"/>
              </a:solidFill>
              <a:latin typeface="Arial Narrow" pitchFamily="34" charset="0"/>
            </a:endParaRPr>
          </a:p>
        </p:txBody>
      </p:sp>
      <p:graphicFrame>
        <p:nvGraphicFramePr>
          <p:cNvPr id="400386" name="Object 2"/>
          <p:cNvGraphicFramePr>
            <a:graphicFrameLocks noChangeAspect="1"/>
          </p:cNvGraphicFramePr>
          <p:nvPr/>
        </p:nvGraphicFramePr>
        <p:xfrm>
          <a:off x="154782" y="1619250"/>
          <a:ext cx="5231606" cy="4025900"/>
        </p:xfrm>
        <a:graphic>
          <a:graphicData uri="http://schemas.openxmlformats.org/presentationml/2006/ole">
            <p:oleObj spid="_x0000_s10242" name="Worksheet" r:id="rId4" imgW="6105525" imgH="5076825" progId="Excel.Sheet.8">
              <p:embed/>
            </p:oleObj>
          </a:graphicData>
        </a:graphic>
      </p:graphicFrame>
      <p:cxnSp>
        <p:nvCxnSpPr>
          <p:cNvPr id="52" name="51 Conector recto de flecha"/>
          <p:cNvCxnSpPr/>
          <p:nvPr/>
        </p:nvCxnSpPr>
        <p:spPr>
          <a:xfrm rot="10800000">
            <a:off x="959646" y="3009901"/>
            <a:ext cx="820339" cy="1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55 CuadroTexto"/>
          <p:cNvSpPr txBox="1"/>
          <p:nvPr/>
        </p:nvSpPr>
        <p:spPr>
          <a:xfrm>
            <a:off x="5664994" y="1466850"/>
            <a:ext cx="2218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>
                <a:solidFill>
                  <a:srgbClr val="00B0F0"/>
                </a:solidFill>
              </a:rPr>
              <a:t>COMPETITORS</a:t>
            </a:r>
            <a:endParaRPr lang="es-ES" b="1" dirty="0">
              <a:solidFill>
                <a:srgbClr val="00B0F0"/>
              </a:solidFill>
            </a:endParaRPr>
          </a:p>
        </p:txBody>
      </p:sp>
      <p:cxnSp>
        <p:nvCxnSpPr>
          <p:cNvPr id="68" name="67 Conector recto de flecha"/>
          <p:cNvCxnSpPr/>
          <p:nvPr/>
        </p:nvCxnSpPr>
        <p:spPr>
          <a:xfrm rot="10800000">
            <a:off x="949329" y="3457576"/>
            <a:ext cx="2404267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0387" name="Picture 3"/>
          <p:cNvPicPr>
            <a:picLocks noChangeAspect="1" noChangeArrowheads="1"/>
          </p:cNvPicPr>
          <p:nvPr/>
        </p:nvPicPr>
        <p:blipFill>
          <a:blip r:embed="rId5">
            <a:lum bright="-100000" contrast="-100000"/>
          </a:blip>
          <a:srcRect l="35521" r="32878"/>
          <a:stretch>
            <a:fillRect/>
          </a:stretch>
        </p:blipFill>
        <p:spPr bwMode="auto">
          <a:xfrm>
            <a:off x="6861969" y="3281363"/>
            <a:ext cx="3105944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0388" name="Picture 4"/>
          <p:cNvPicPr>
            <a:picLocks noChangeAspect="1" noChangeArrowheads="1"/>
          </p:cNvPicPr>
          <p:nvPr/>
        </p:nvPicPr>
        <p:blipFill>
          <a:blip r:embed="rId6">
            <a:lum bright="-100000" contrast="-100000"/>
          </a:blip>
          <a:srcRect l="41820" r="42649"/>
          <a:stretch>
            <a:fillRect/>
          </a:stretch>
        </p:blipFill>
        <p:spPr bwMode="auto">
          <a:xfrm>
            <a:off x="5386388" y="1939926"/>
            <a:ext cx="1526509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21 Grupo"/>
          <p:cNvGrpSpPr/>
          <p:nvPr/>
        </p:nvGrpSpPr>
        <p:grpSpPr>
          <a:xfrm>
            <a:off x="5437982" y="2847975"/>
            <a:ext cx="2507456" cy="1201738"/>
            <a:chOff x="5019675" y="2847975"/>
            <a:chExt cx="2314575" cy="1201738"/>
          </a:xfrm>
        </p:grpSpPr>
        <p:sp>
          <p:nvSpPr>
            <p:cNvPr id="57" name="56 CuadroTexto"/>
            <p:cNvSpPr txBox="1"/>
            <p:nvPr/>
          </p:nvSpPr>
          <p:spPr>
            <a:xfrm>
              <a:off x="5286375" y="2847975"/>
              <a:ext cx="20478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rgbClr val="00B0F0"/>
                  </a:solidFill>
                </a:rPr>
                <a:t>SD700</a:t>
              </a:r>
              <a:endParaRPr lang="es-ES" b="1" dirty="0">
                <a:solidFill>
                  <a:srgbClr val="00B0F0"/>
                </a:solidFill>
              </a:endParaRPr>
            </a:p>
          </p:txBody>
        </p:sp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6">
              <a:lum bright="-100000" contrast="-100000"/>
            </a:blip>
            <a:srcRect l="41820" r="42649"/>
            <a:stretch>
              <a:fillRect/>
            </a:stretch>
          </p:blipFill>
          <p:spPr bwMode="auto">
            <a:xfrm>
              <a:off x="5019675" y="3302000"/>
              <a:ext cx="1409085" cy="747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" name="20 Grupo"/>
          <p:cNvGrpSpPr/>
          <p:nvPr/>
        </p:nvGrpSpPr>
        <p:grpSpPr>
          <a:xfrm>
            <a:off x="5728434" y="4176888"/>
            <a:ext cx="3847364" cy="1061148"/>
            <a:chOff x="5208763" y="4007555"/>
            <a:chExt cx="3551413" cy="1061148"/>
          </a:xfrm>
        </p:grpSpPr>
        <p:sp>
          <p:nvSpPr>
            <p:cNvPr id="17" name="16 Flecha abajo"/>
            <p:cNvSpPr/>
            <p:nvPr/>
          </p:nvSpPr>
          <p:spPr>
            <a:xfrm>
              <a:off x="6786033" y="4007555"/>
              <a:ext cx="371123" cy="276577"/>
            </a:xfrm>
            <a:prstGeom prst="down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18 CuadroTexto"/>
            <p:cNvSpPr txBox="1"/>
            <p:nvPr/>
          </p:nvSpPr>
          <p:spPr>
            <a:xfrm>
              <a:off x="5208763" y="4421717"/>
              <a:ext cx="3551413" cy="64698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AU" sz="1600" b="1" dirty="0" smtClean="0">
                  <a:solidFill>
                    <a:srgbClr val="0A4D8C"/>
                  </a:solidFill>
                </a:rPr>
                <a:t>SD700 DESIGN NEEDS 2-3 TIMES HEAT SINK SURFACE</a:t>
              </a:r>
              <a:endParaRPr lang="en-AU" sz="1400" b="1" dirty="0">
                <a:solidFill>
                  <a:srgbClr val="FEA720"/>
                </a:solidFill>
              </a:endParaRPr>
            </a:p>
          </p:txBody>
        </p:sp>
      </p:grpSp>
      <p:grpSp>
        <p:nvGrpSpPr>
          <p:cNvPr id="4" name="23 Grupo"/>
          <p:cNvGrpSpPr/>
          <p:nvPr/>
        </p:nvGrpSpPr>
        <p:grpSpPr>
          <a:xfrm>
            <a:off x="3150658" y="3457576"/>
            <a:ext cx="371475" cy="1635124"/>
            <a:chOff x="2908300" y="3457576"/>
            <a:chExt cx="342900" cy="1635124"/>
          </a:xfrm>
        </p:grpSpPr>
        <p:cxnSp>
          <p:nvCxnSpPr>
            <p:cNvPr id="50" name="49 Conector recto de flecha"/>
            <p:cNvCxnSpPr/>
            <p:nvPr/>
          </p:nvCxnSpPr>
          <p:spPr>
            <a:xfrm rot="5400000" flipH="1" flipV="1">
              <a:off x="2571926" y="3967516"/>
              <a:ext cx="1024114" cy="423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22 Elipse"/>
            <p:cNvSpPr/>
            <p:nvPr/>
          </p:nvSpPr>
          <p:spPr>
            <a:xfrm>
              <a:off x="2908300" y="4483100"/>
              <a:ext cx="342900" cy="609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" name="25 Grupo"/>
          <p:cNvGrpSpPr/>
          <p:nvPr/>
        </p:nvGrpSpPr>
        <p:grpSpPr>
          <a:xfrm>
            <a:off x="1585648" y="3028950"/>
            <a:ext cx="371475" cy="2070100"/>
            <a:chOff x="1473200" y="3009900"/>
            <a:chExt cx="342900" cy="2070100"/>
          </a:xfrm>
        </p:grpSpPr>
        <p:cxnSp>
          <p:nvCxnSpPr>
            <p:cNvPr id="61" name="60 Conector recto de flecha"/>
            <p:cNvCxnSpPr/>
            <p:nvPr/>
          </p:nvCxnSpPr>
          <p:spPr>
            <a:xfrm rot="16200000" flipV="1">
              <a:off x="919163" y="3738562"/>
              <a:ext cx="1466850" cy="9525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24 Elipse"/>
            <p:cNvSpPr/>
            <p:nvPr/>
          </p:nvSpPr>
          <p:spPr>
            <a:xfrm>
              <a:off x="1473200" y="4470400"/>
              <a:ext cx="342900" cy="6096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400393" name="Picture 9"/>
          <p:cNvPicPr>
            <a:picLocks noChangeAspect="1" noChangeArrowheads="1"/>
          </p:cNvPicPr>
          <p:nvPr/>
        </p:nvPicPr>
        <p:blipFill>
          <a:blip r:embed="rId7">
            <a:lum bright="-100000" contrast="-100000"/>
          </a:blip>
          <a:srcRect l="35409" r="33899"/>
          <a:stretch>
            <a:fillRect/>
          </a:stretch>
        </p:blipFill>
        <p:spPr bwMode="auto">
          <a:xfrm>
            <a:off x="6736080" y="1928495"/>
            <a:ext cx="302133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7" name="26 Grupo"/>
          <p:cNvGrpSpPr/>
          <p:nvPr/>
        </p:nvGrpSpPr>
        <p:grpSpPr>
          <a:xfrm>
            <a:off x="5635566" y="5288845"/>
            <a:ext cx="3847364" cy="988131"/>
            <a:chOff x="5202060" y="5288844"/>
            <a:chExt cx="3551413" cy="988131"/>
          </a:xfrm>
        </p:grpSpPr>
        <p:sp>
          <p:nvSpPr>
            <p:cNvPr id="31" name="30 Flecha abajo"/>
            <p:cNvSpPr/>
            <p:nvPr/>
          </p:nvSpPr>
          <p:spPr>
            <a:xfrm>
              <a:off x="6791677" y="5288844"/>
              <a:ext cx="371123" cy="276577"/>
            </a:xfrm>
            <a:prstGeom prst="down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" name="25 CuadroTexto"/>
            <p:cNvSpPr txBox="1"/>
            <p:nvPr/>
          </p:nvSpPr>
          <p:spPr>
            <a:xfrm>
              <a:off x="5202060" y="5629989"/>
              <a:ext cx="3551413" cy="64698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AU" sz="1600" b="1" dirty="0" smtClean="0">
                  <a:solidFill>
                    <a:srgbClr val="0A4D8C"/>
                  </a:solidFill>
                </a:rPr>
                <a:t>SD700 IS EQUIPPED WITH</a:t>
              </a:r>
              <a:r>
                <a:rPr lang="en-AU" sz="1600" dirty="0" smtClean="0">
                  <a:solidFill>
                    <a:srgbClr val="0A4D8C"/>
                  </a:solidFill>
                </a:rPr>
                <a:t> </a:t>
              </a:r>
            </a:p>
            <a:p>
              <a:pPr algn="ctr"/>
              <a:r>
                <a:rPr lang="en-AU" sz="1600" b="1" dirty="0" smtClean="0">
                  <a:solidFill>
                    <a:srgbClr val="00B0F0"/>
                  </a:solidFill>
                </a:rPr>
                <a:t>OVERSIZED HEAT SINKS </a:t>
              </a:r>
              <a:endParaRPr lang="es-ES" sz="1600" dirty="0">
                <a:solidFill>
                  <a:srgbClr val="00B0F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1340225" y="1242680"/>
            <a:ext cx="6968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F0"/>
                </a:solidFill>
              </a:rPr>
              <a:t>DRIVE SELECTION – POWER DERATING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825" y="2200275"/>
            <a:ext cx="961691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1320801" y="919951"/>
            <a:ext cx="6968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F0"/>
                </a:solidFill>
              </a:rPr>
              <a:t>OVERLOAD DEFINITION – LOAD TYPES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537" y="6362700"/>
            <a:ext cx="8667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Rectángulo"/>
          <p:cNvSpPr/>
          <p:nvPr/>
        </p:nvSpPr>
        <p:spPr>
          <a:xfrm>
            <a:off x="3514381" y="1475788"/>
            <a:ext cx="546133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AU" sz="1400" b="1" dirty="0" smtClean="0">
                <a:solidFill>
                  <a:srgbClr val="00B0F0"/>
                </a:solidFill>
              </a:rPr>
              <a:t>CONSTANT TORQUE</a:t>
            </a:r>
          </a:p>
          <a:p>
            <a:pPr marL="180975" indent="-180975" algn="just">
              <a:buClr>
                <a:srgbClr val="00B0F0"/>
              </a:buClr>
              <a:buFont typeface="Wingdings" pitchFamily="2" charset="2"/>
              <a:buChar char="§"/>
            </a:pPr>
            <a:r>
              <a:rPr lang="en-AU" sz="1400" dirty="0" smtClean="0">
                <a:solidFill>
                  <a:schemeClr val="bg1">
                    <a:lumMod val="50000"/>
                  </a:schemeClr>
                </a:solidFill>
              </a:rPr>
              <a:t>Typical when the system is constantly working with fixed volumes. </a:t>
            </a:r>
          </a:p>
          <a:p>
            <a:pPr marL="180975" indent="-180975" algn="just">
              <a:buClr>
                <a:srgbClr val="00B0F0"/>
              </a:buClr>
              <a:buFont typeface="Wingdings" pitchFamily="2" charset="2"/>
              <a:buChar char="§"/>
            </a:pPr>
            <a:r>
              <a:rPr lang="en-AU" sz="1400" dirty="0" smtClean="0">
                <a:solidFill>
                  <a:schemeClr val="bg1">
                    <a:lumMod val="50000"/>
                  </a:schemeClr>
                </a:solidFill>
              </a:rPr>
              <a:t>Screw compressors, feeders and conveyors.</a:t>
            </a:r>
          </a:p>
          <a:p>
            <a:pPr marL="180975" indent="-180975" algn="just">
              <a:buClr>
                <a:srgbClr val="00B0F0"/>
              </a:buClr>
              <a:buFont typeface="Wingdings" pitchFamily="2" charset="2"/>
              <a:buChar char="§"/>
            </a:pPr>
            <a:r>
              <a:rPr lang="en-AU" sz="1400" b="1" dirty="0" smtClean="0">
                <a:solidFill>
                  <a:schemeClr val="bg1">
                    <a:lumMod val="50000"/>
                  </a:schemeClr>
                </a:solidFill>
              </a:rPr>
              <a:t>T = constant ,  P α N</a:t>
            </a:r>
          </a:p>
        </p:txBody>
      </p:sp>
      <p:grpSp>
        <p:nvGrpSpPr>
          <p:cNvPr id="11" name="10 Grupo"/>
          <p:cNvGrpSpPr/>
          <p:nvPr/>
        </p:nvGrpSpPr>
        <p:grpSpPr>
          <a:xfrm>
            <a:off x="1194548" y="5084735"/>
            <a:ext cx="7738232" cy="1764300"/>
            <a:chOff x="1102659" y="5084735"/>
            <a:chExt cx="7142983" cy="1764300"/>
          </a:xfrm>
        </p:grpSpPr>
        <p:pic>
          <p:nvPicPr>
            <p:cNvPr id="102402" name="Picture 2"/>
            <p:cNvPicPr>
              <a:picLocks noChangeAspect="1" noChangeArrowheads="1"/>
            </p:cNvPicPr>
            <p:nvPr/>
          </p:nvPicPr>
          <p:blipFill>
            <a:blip r:embed="rId4"/>
            <a:srcRect l="2270" t="5504"/>
            <a:stretch>
              <a:fillRect/>
            </a:stretch>
          </p:blipFill>
          <p:spPr bwMode="auto">
            <a:xfrm>
              <a:off x="1102659" y="5084735"/>
              <a:ext cx="1592204" cy="176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5 Rectángulo"/>
            <p:cNvSpPr/>
            <p:nvPr/>
          </p:nvSpPr>
          <p:spPr>
            <a:xfrm>
              <a:off x="3324726" y="5108704"/>
              <a:ext cx="4920916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AU" sz="1400" b="1" dirty="0" smtClean="0">
                  <a:solidFill>
                    <a:srgbClr val="00B0F0"/>
                  </a:solidFill>
                </a:rPr>
                <a:t>QUADRATIC TORQUE</a:t>
              </a:r>
            </a:p>
            <a:p>
              <a:pPr marL="180975" indent="-180975" algn="just">
                <a:buClr>
                  <a:srgbClr val="00B0F0"/>
                </a:buClr>
                <a:buFont typeface="Wingdings" pitchFamily="2" charset="2"/>
                <a:buChar char="§"/>
              </a:pPr>
              <a:r>
                <a:rPr lang="en-AU" sz="1400" dirty="0" smtClean="0">
                  <a:solidFill>
                    <a:schemeClr val="bg1">
                      <a:lumMod val="50000"/>
                    </a:schemeClr>
                  </a:solidFill>
                </a:rPr>
                <a:t>Most common load type typical in air and water movement applications </a:t>
              </a:r>
            </a:p>
            <a:p>
              <a:pPr marL="180975" indent="-180975" algn="just">
                <a:buClr>
                  <a:srgbClr val="00B0F0"/>
                </a:buClr>
                <a:buFont typeface="Wingdings" pitchFamily="2" charset="2"/>
                <a:buChar char="§"/>
              </a:pPr>
              <a:r>
                <a:rPr lang="en-AU" sz="1400" dirty="0" smtClean="0">
                  <a:solidFill>
                    <a:schemeClr val="bg1">
                      <a:lumMod val="50000"/>
                    </a:schemeClr>
                  </a:solidFill>
                </a:rPr>
                <a:t>Fans, centrifugal pumps</a:t>
              </a:r>
            </a:p>
            <a:p>
              <a:pPr marL="180975" indent="-180975" algn="just">
                <a:buClr>
                  <a:srgbClr val="00B0F0"/>
                </a:buClr>
                <a:buFont typeface="Wingdings" pitchFamily="2" charset="2"/>
                <a:buChar char="§"/>
              </a:pPr>
              <a:r>
                <a:rPr lang="en-AU" sz="1400" dirty="0" smtClean="0">
                  <a:solidFill>
                    <a:schemeClr val="bg1">
                      <a:lumMod val="50000"/>
                    </a:schemeClr>
                  </a:solidFill>
                </a:rPr>
                <a:t>T α N2,  P α N3</a:t>
              </a:r>
            </a:p>
          </p:txBody>
        </p:sp>
      </p:grpSp>
      <p:pic>
        <p:nvPicPr>
          <p:cNvPr id="10240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2106" y="1506072"/>
            <a:ext cx="1731004" cy="1730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" name="9 Grupo"/>
          <p:cNvGrpSpPr/>
          <p:nvPr/>
        </p:nvGrpSpPr>
        <p:grpSpPr>
          <a:xfrm>
            <a:off x="1194547" y="3278655"/>
            <a:ext cx="7790367" cy="1732617"/>
            <a:chOff x="1102659" y="3278654"/>
            <a:chExt cx="7191108" cy="1732617"/>
          </a:xfrm>
        </p:grpSpPr>
        <p:sp>
          <p:nvSpPr>
            <p:cNvPr id="7" name="6 Rectángulo"/>
            <p:cNvSpPr/>
            <p:nvPr/>
          </p:nvSpPr>
          <p:spPr>
            <a:xfrm>
              <a:off x="3324726" y="3278654"/>
              <a:ext cx="4969041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AU" sz="1400" b="1" dirty="0" smtClean="0">
                  <a:solidFill>
                    <a:srgbClr val="00B0F0"/>
                  </a:solidFill>
                </a:rPr>
                <a:t>STARTING TORQUE DEMAND</a:t>
              </a:r>
            </a:p>
            <a:p>
              <a:pPr marL="180975" indent="-180975" algn="just">
                <a:buClr>
                  <a:srgbClr val="00B0F0"/>
                </a:buClr>
                <a:buFont typeface="Wingdings" pitchFamily="2" charset="2"/>
                <a:buChar char="§"/>
              </a:pPr>
              <a:r>
                <a:rPr lang="en-AU" sz="1400" dirty="0" smtClean="0">
                  <a:solidFill>
                    <a:schemeClr val="bg1">
                      <a:lumMod val="50000"/>
                    </a:schemeClr>
                  </a:solidFill>
                </a:rPr>
                <a:t>Same as below but with high torque at low speed. The Overload establish the drive selection  extruders and screw pumps.</a:t>
              </a:r>
            </a:p>
            <a:p>
              <a:pPr marL="180975" indent="-180975" algn="just">
                <a:buClr>
                  <a:srgbClr val="00B0F0"/>
                </a:buClr>
                <a:buFont typeface="Wingdings" pitchFamily="2" charset="2"/>
                <a:buChar char="§"/>
              </a:pPr>
              <a:r>
                <a:rPr lang="en-AU" sz="1400" dirty="0" smtClean="0">
                  <a:solidFill>
                    <a:schemeClr val="bg1">
                      <a:lumMod val="50000"/>
                    </a:schemeClr>
                  </a:solidFill>
                </a:rPr>
                <a:t> Extruders, screw pumps, Mills</a:t>
              </a:r>
            </a:p>
            <a:p>
              <a:pPr marL="180975" indent="-180975" algn="just">
                <a:buClr>
                  <a:srgbClr val="00B0F0"/>
                </a:buClr>
                <a:buFont typeface="Wingdings" pitchFamily="2" charset="2"/>
                <a:buChar char="§"/>
              </a:pPr>
              <a:r>
                <a:rPr lang="en-AU" sz="1400" b="1" dirty="0" smtClean="0">
                  <a:solidFill>
                    <a:schemeClr val="bg1">
                      <a:lumMod val="50000"/>
                    </a:schemeClr>
                  </a:solidFill>
                </a:rPr>
                <a:t>T = constant ,  P α N</a:t>
              </a:r>
              <a:endParaRPr lang="en-AU" sz="1400" dirty="0" smtClean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02405" name="Picture 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102659" y="3316942"/>
              <a:ext cx="1595717" cy="1694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75628" y="1654630"/>
            <a:ext cx="5330372" cy="416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34000" tIns="226800" rIns="162000" bIns="226800" anchor="ctr"/>
          <a:lstStyle/>
          <a:p>
            <a:pPr marL="190500" indent="-190500" algn="ctr" eaLnBrk="0" hangingPunct="0">
              <a:spcBef>
                <a:spcPct val="50000"/>
              </a:spcBef>
              <a:buClr>
                <a:srgbClr val="00B0F0"/>
              </a:buClr>
              <a:buSzPct val="200000"/>
              <a:buFont typeface="Wingdings" pitchFamily="2" charset="2"/>
              <a:buChar char="ü"/>
            </a:pPr>
            <a:r>
              <a:rPr lang="en-GB" sz="2400" b="1" dirty="0" smtClean="0">
                <a:solidFill>
                  <a:srgbClr val="00B0F0"/>
                </a:solidFill>
                <a:latin typeface="Arial Narrow" charset="0"/>
                <a:cs typeface="Arial" charset="0"/>
              </a:rPr>
              <a:t>MAINTENANCE REDUCTION AND LONG LIFE MOTORS</a:t>
            </a:r>
          </a:p>
          <a:p>
            <a:pPr marL="190500" indent="-190500" eaLnBrk="0" hangingPunct="0">
              <a:spcBef>
                <a:spcPct val="50000"/>
              </a:spcBef>
              <a:buClr>
                <a:srgbClr val="FEA720"/>
              </a:buClr>
              <a:buSzPct val="200000"/>
            </a:pPr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  <a:latin typeface="Arial Narrow" charset="0"/>
                <a:cs typeface="Arial" charset="0"/>
              </a:rPr>
              <a:t>  A high number of </a:t>
            </a:r>
            <a:r>
              <a:rPr lang="en-GB" sz="2400" b="1" dirty="0" smtClean="0">
                <a:solidFill>
                  <a:schemeClr val="bg1">
                    <a:lumMod val="50000"/>
                  </a:schemeClr>
                </a:solidFill>
                <a:latin typeface="Arial Narrow" charset="0"/>
                <a:cs typeface="Arial" charset="0"/>
              </a:rPr>
              <a:t>direct starts </a:t>
            </a:r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  <a:latin typeface="Arial Narrow" charset="0"/>
                <a:cs typeface="Arial" charset="0"/>
              </a:rPr>
              <a:t>produce </a:t>
            </a:r>
            <a:r>
              <a:rPr lang="en-GB" sz="2400" b="1" dirty="0" smtClean="0">
                <a:solidFill>
                  <a:schemeClr val="bg1">
                    <a:lumMod val="50000"/>
                  </a:schemeClr>
                </a:solidFill>
                <a:latin typeface="Arial Narrow" charset="0"/>
                <a:cs typeface="Arial" charset="0"/>
              </a:rPr>
              <a:t>mechanical and electric motor stress</a:t>
            </a:r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  <a:latin typeface="Arial Narrow" charset="0"/>
                <a:cs typeface="Arial" charset="0"/>
              </a:rPr>
              <a:t>. The instantaneous overcurrent peaks suffered by induction motors reduce its working lifetime and increases their maintenance costs.</a:t>
            </a:r>
            <a:endParaRPr lang="es-ES" sz="2400" dirty="0">
              <a:solidFill>
                <a:schemeClr val="bg1">
                  <a:lumMod val="50000"/>
                </a:schemeClr>
              </a:solidFill>
              <a:latin typeface="Arial Narrow" charset="0"/>
              <a:cs typeface="Arial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185609" y="1036066"/>
            <a:ext cx="10003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B0F0"/>
                </a:solidFill>
              </a:rPr>
              <a:t>OVERVIEW</a:t>
            </a:r>
            <a:endParaRPr lang="es-ES" sz="2400" b="1" dirty="0">
              <a:solidFill>
                <a:srgbClr val="00B0F0"/>
              </a:solidFill>
            </a:endParaRPr>
          </a:p>
        </p:txBody>
      </p:sp>
      <p:pic>
        <p:nvPicPr>
          <p:cNvPr id="2050" name="Picture 2" descr="F:\0000_ FOTOS tiff procesadas\0_OTRAS FOTOS\FORVASA FOTOS\0018-2_b.jpg"/>
          <p:cNvPicPr>
            <a:picLocks noChangeAspect="1" noChangeArrowheads="1"/>
          </p:cNvPicPr>
          <p:nvPr/>
        </p:nvPicPr>
        <p:blipFill>
          <a:blip r:embed="rId3" cstate="print">
            <a:lum bright="17000"/>
          </a:blip>
          <a:srcRect/>
          <a:stretch>
            <a:fillRect/>
          </a:stretch>
        </p:blipFill>
        <p:spPr bwMode="auto">
          <a:xfrm>
            <a:off x="-389800" y="847046"/>
            <a:ext cx="4845994" cy="6010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1320801" y="919951"/>
            <a:ext cx="6968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F0"/>
                </a:solidFill>
              </a:rPr>
              <a:t>OVERLOAD DEFINITION – LOAD TYPES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536" y="6362700"/>
            <a:ext cx="8667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Rectángulo"/>
          <p:cNvSpPr/>
          <p:nvPr/>
        </p:nvSpPr>
        <p:spPr>
          <a:xfrm>
            <a:off x="3514381" y="1475788"/>
            <a:ext cx="546133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b="1" dirty="0" smtClean="0">
                <a:solidFill>
                  <a:srgbClr val="00B0F0"/>
                </a:solidFill>
              </a:rPr>
              <a:t>CONSTANT  POWER</a:t>
            </a:r>
          </a:p>
          <a:p>
            <a:pPr marL="180975" indent="-180975" algn="just">
              <a:buClr>
                <a:srgbClr val="00B0F0"/>
              </a:buClr>
              <a:buFont typeface="Wingdings" pitchFamily="2" charset="2"/>
              <a:buChar char="§"/>
            </a:pPr>
            <a:r>
              <a:rPr lang="en-AU" sz="1400" dirty="0" smtClean="0">
                <a:solidFill>
                  <a:schemeClr val="bg1">
                    <a:lumMod val="50000"/>
                  </a:schemeClr>
                </a:solidFill>
              </a:rPr>
              <a:t>When material is being rolled and the diameter changes during rolling. </a:t>
            </a:r>
          </a:p>
          <a:p>
            <a:pPr marL="180975" indent="-180975" algn="just">
              <a:buClr>
                <a:srgbClr val="00B0F0"/>
              </a:buClr>
              <a:buFont typeface="Wingdings" pitchFamily="2" charset="2"/>
              <a:buChar char="§"/>
            </a:pPr>
            <a:r>
              <a:rPr lang="en-AU" sz="1400" dirty="0" smtClean="0">
                <a:solidFill>
                  <a:schemeClr val="bg1">
                    <a:lumMod val="50000"/>
                  </a:schemeClr>
                </a:solidFill>
              </a:rPr>
              <a:t>Paper reel, cable drum. </a:t>
            </a:r>
          </a:p>
          <a:p>
            <a:pPr marL="180975" indent="-180975" algn="just">
              <a:buClr>
                <a:srgbClr val="00B0F0"/>
              </a:buClr>
              <a:buFont typeface="Wingdings" pitchFamily="2" charset="2"/>
              <a:buChar char="§"/>
            </a:pPr>
            <a:r>
              <a:rPr lang="en-AU" sz="1400" dirty="0" smtClean="0">
                <a:solidFill>
                  <a:schemeClr val="bg1">
                    <a:lumMod val="50000"/>
                  </a:schemeClr>
                </a:solidFill>
              </a:rPr>
              <a:t>T α N1/2 ,  P = </a:t>
            </a:r>
            <a:r>
              <a:rPr lang="en-AU" sz="1400" dirty="0" err="1" smtClean="0">
                <a:solidFill>
                  <a:schemeClr val="bg1">
                    <a:lumMod val="50000"/>
                  </a:schemeClr>
                </a:solidFill>
              </a:rPr>
              <a:t>cte</a:t>
            </a:r>
            <a:endParaRPr lang="en-AU" sz="1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601787" y="5108705"/>
            <a:ext cx="53309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AU" sz="1400" b="1" dirty="0" smtClean="0">
                <a:solidFill>
                  <a:srgbClr val="00B0F0"/>
                </a:solidFill>
              </a:rPr>
              <a:t>OTHERS</a:t>
            </a:r>
          </a:p>
          <a:p>
            <a:pPr marL="180975" indent="-180975" algn="just">
              <a:buClr>
                <a:srgbClr val="00B0F0"/>
              </a:buClr>
              <a:buFont typeface="Wingdings" pitchFamily="2" charset="2"/>
              <a:buChar char="§"/>
            </a:pPr>
            <a:r>
              <a:rPr lang="en-AU" sz="1400" dirty="0" smtClean="0">
                <a:solidFill>
                  <a:schemeClr val="bg1">
                    <a:lumMod val="50000"/>
                  </a:schemeClr>
                </a:solidFill>
              </a:rPr>
              <a:t>Torque depending on load typical in cranes</a:t>
            </a:r>
          </a:p>
          <a:p>
            <a:pPr marL="180975" indent="-180975" algn="just">
              <a:buClr>
                <a:srgbClr val="00B0F0"/>
              </a:buClr>
              <a:buFont typeface="Wingdings" pitchFamily="2" charset="2"/>
              <a:buChar char="§"/>
            </a:pPr>
            <a:r>
              <a:rPr lang="en-AU" sz="1400" dirty="0" smtClean="0">
                <a:solidFill>
                  <a:schemeClr val="bg1">
                    <a:lumMod val="50000"/>
                  </a:schemeClr>
                </a:solidFill>
              </a:rPr>
              <a:t>Torque depending on motor angle.</a:t>
            </a:r>
          </a:p>
          <a:p>
            <a:pPr marL="180975" indent="-180975" algn="just">
              <a:buClr>
                <a:srgbClr val="00B0F0"/>
              </a:buClr>
              <a:buFont typeface="Wingdings" pitchFamily="2" charset="2"/>
              <a:buChar char="§"/>
            </a:pPr>
            <a:r>
              <a:rPr lang="en-AU" sz="1400" dirty="0" smtClean="0">
                <a:solidFill>
                  <a:schemeClr val="bg1">
                    <a:lumMod val="50000"/>
                  </a:schemeClr>
                </a:solidFill>
              </a:rPr>
              <a:t>Etc.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3601786" y="3278655"/>
            <a:ext cx="53831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b="1" dirty="0" smtClean="0">
                <a:solidFill>
                  <a:srgbClr val="00B0F0"/>
                </a:solidFill>
              </a:rPr>
              <a:t>CONSTANT TORQUE AND  CONSTANT POWER  COMBINATION</a:t>
            </a:r>
          </a:p>
          <a:p>
            <a:pPr marL="180975" indent="-180975" algn="just">
              <a:buClr>
                <a:srgbClr val="00B0F0"/>
              </a:buClr>
              <a:buFont typeface="Wingdings" pitchFamily="2" charset="2"/>
              <a:buChar char="§"/>
            </a:pPr>
            <a:r>
              <a:rPr lang="en-AU" sz="1400" dirty="0" smtClean="0">
                <a:solidFill>
                  <a:schemeClr val="bg1">
                    <a:lumMod val="50000"/>
                  </a:schemeClr>
                </a:solidFill>
              </a:rPr>
              <a:t>Special case that depends on the system dimensioning. </a:t>
            </a:r>
          </a:p>
          <a:p>
            <a:pPr marL="180975" indent="-180975" algn="just">
              <a:buClr>
                <a:srgbClr val="00B0F0"/>
              </a:buClr>
              <a:buFont typeface="Wingdings" pitchFamily="2" charset="2"/>
              <a:buChar char="§"/>
            </a:pPr>
            <a:r>
              <a:rPr lang="en-AU" sz="1400" dirty="0" smtClean="0">
                <a:solidFill>
                  <a:schemeClr val="bg1">
                    <a:lumMod val="50000"/>
                  </a:schemeClr>
                </a:solidFill>
              </a:rPr>
              <a:t>Paper reel and rolls, cable drum. </a:t>
            </a:r>
          </a:p>
          <a:p>
            <a:pPr marL="180975" indent="-180975" algn="just">
              <a:buClr>
                <a:srgbClr val="00B0F0"/>
              </a:buClr>
              <a:buFont typeface="Wingdings" pitchFamily="2" charset="2"/>
              <a:buChar char="§"/>
            </a:pPr>
            <a:r>
              <a:rPr lang="en-AU" sz="1400" dirty="0" smtClean="0">
                <a:solidFill>
                  <a:schemeClr val="bg1">
                    <a:lumMod val="50000"/>
                  </a:schemeClr>
                </a:solidFill>
              </a:rPr>
              <a:t>T = </a:t>
            </a:r>
            <a:r>
              <a:rPr lang="en-AU" sz="1400" dirty="0" err="1" smtClean="0">
                <a:solidFill>
                  <a:schemeClr val="bg1">
                    <a:lumMod val="50000"/>
                  </a:schemeClr>
                </a:solidFill>
              </a:rPr>
              <a:t>cte</a:t>
            </a:r>
            <a:r>
              <a:rPr lang="en-AU" sz="1400" dirty="0" smtClean="0">
                <a:solidFill>
                  <a:schemeClr val="bg1">
                    <a:lumMod val="50000"/>
                  </a:schemeClr>
                </a:solidFill>
              </a:rPr>
              <a:t>, P α N &amp; T α N1/2 ,  P = </a:t>
            </a:r>
            <a:r>
              <a:rPr lang="en-AU" sz="1400" dirty="0" err="1" smtClean="0">
                <a:solidFill>
                  <a:schemeClr val="bg1">
                    <a:lumMod val="50000"/>
                  </a:schemeClr>
                </a:solidFill>
              </a:rPr>
              <a:t>cte</a:t>
            </a:r>
            <a:endParaRPr lang="en-AU" sz="1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2901" y="3378654"/>
            <a:ext cx="1638000" cy="189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2901" y="1482272"/>
            <a:ext cx="1638000" cy="1680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912282"/>
            <a:ext cx="990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chemeClr val="bg1"/>
              </a:buClr>
              <a:buFont typeface="Arial" charset="0"/>
              <a:buNone/>
            </a:pPr>
            <a:r>
              <a:rPr lang="en-US" sz="2000" b="1" dirty="0" smtClean="0">
                <a:solidFill>
                  <a:srgbClr val="00B0F0"/>
                </a:solidFill>
                <a:latin typeface="Arial Narrow" pitchFamily="34" charset="0"/>
              </a:rPr>
              <a:t>SIZE COMPARISON</a:t>
            </a:r>
            <a:endParaRPr lang="en-US" sz="2000" b="1" dirty="0">
              <a:solidFill>
                <a:srgbClr val="00B0F0"/>
              </a:solidFill>
              <a:latin typeface="Arial Narrow" pitchFamily="34" charset="0"/>
            </a:endParaRPr>
          </a:p>
        </p:txBody>
      </p:sp>
      <p:grpSp>
        <p:nvGrpSpPr>
          <p:cNvPr id="14" name="13 Grupo"/>
          <p:cNvGrpSpPr/>
          <p:nvPr/>
        </p:nvGrpSpPr>
        <p:grpSpPr>
          <a:xfrm>
            <a:off x="1320800" y="1318838"/>
            <a:ext cx="6381115" cy="2222240"/>
            <a:chOff x="0" y="1214063"/>
            <a:chExt cx="5890260" cy="2222240"/>
          </a:xfrm>
        </p:grpSpPr>
        <p:pic>
          <p:nvPicPr>
            <p:cNvPr id="103426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6400" y="1500188"/>
              <a:ext cx="5400000" cy="948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3428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1214063"/>
              <a:ext cx="2355850" cy="273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3429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9566" y="2436494"/>
              <a:ext cx="5503547" cy="943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06547" name="Rectangle 19"/>
            <p:cNvSpPr>
              <a:spLocks noChangeArrowheads="1"/>
            </p:cNvSpPr>
            <p:nvPr/>
          </p:nvSpPr>
          <p:spPr bwMode="auto">
            <a:xfrm>
              <a:off x="267335" y="3177540"/>
              <a:ext cx="5622925" cy="258763"/>
            </a:xfrm>
            <a:prstGeom prst="rect">
              <a:avLst/>
            </a:prstGeom>
            <a:noFill/>
            <a:ln w="38100">
              <a:solidFill>
                <a:srgbClr val="00B0F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15" name="14 Grupo"/>
          <p:cNvGrpSpPr/>
          <p:nvPr/>
        </p:nvGrpSpPr>
        <p:grpSpPr>
          <a:xfrm>
            <a:off x="206375" y="3986214"/>
            <a:ext cx="9566089" cy="1919441"/>
            <a:chOff x="0" y="3643313"/>
            <a:chExt cx="8830236" cy="1919441"/>
          </a:xfrm>
        </p:grpSpPr>
        <p:pic>
          <p:nvPicPr>
            <p:cNvPr id="103430" name="Picture 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3643313"/>
              <a:ext cx="8820150" cy="191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06548" name="Rectangle 20"/>
            <p:cNvSpPr>
              <a:spLocks noChangeArrowheads="1"/>
            </p:cNvSpPr>
            <p:nvPr/>
          </p:nvSpPr>
          <p:spPr bwMode="auto">
            <a:xfrm>
              <a:off x="7924799" y="4796118"/>
              <a:ext cx="905437" cy="457200"/>
            </a:xfrm>
            <a:prstGeom prst="rect">
              <a:avLst/>
            </a:prstGeom>
            <a:noFill/>
            <a:ln w="38100">
              <a:solidFill>
                <a:srgbClr val="00B0F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12 Grupo"/>
          <p:cNvGrpSpPr/>
          <p:nvPr/>
        </p:nvGrpSpPr>
        <p:grpSpPr>
          <a:xfrm>
            <a:off x="763588" y="1285876"/>
            <a:ext cx="8140695" cy="4829174"/>
            <a:chOff x="685800" y="1362076"/>
            <a:chExt cx="7514488" cy="4829174"/>
          </a:xfrm>
        </p:grpSpPr>
        <p:pic>
          <p:nvPicPr>
            <p:cNvPr id="414729" name="Picture 9"/>
            <p:cNvPicPr>
              <a:picLocks noChangeAspect="1" noChangeArrowheads="1"/>
            </p:cNvPicPr>
            <p:nvPr/>
          </p:nvPicPr>
          <p:blipFill>
            <a:blip r:embed="rId3"/>
            <a:srcRect b="-767118"/>
            <a:stretch>
              <a:fillRect/>
            </a:stretch>
          </p:blipFill>
          <p:spPr bwMode="auto">
            <a:xfrm>
              <a:off x="693486" y="2686050"/>
              <a:ext cx="7506802" cy="33337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1" name="10 Grupo"/>
            <p:cNvGrpSpPr/>
            <p:nvPr/>
          </p:nvGrpSpPr>
          <p:grpSpPr>
            <a:xfrm>
              <a:off x="685800" y="1362076"/>
              <a:ext cx="7501268" cy="4829174"/>
              <a:chOff x="685800" y="1362076"/>
              <a:chExt cx="7501268" cy="4829174"/>
            </a:xfrm>
          </p:grpSpPr>
          <p:pic>
            <p:nvPicPr>
              <p:cNvPr id="414728" name="Picture 8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85800" y="1362076"/>
                <a:ext cx="7501268" cy="1293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14730" name="Line 10"/>
              <p:cNvSpPr>
                <a:spLocks noChangeShapeType="1"/>
              </p:cNvSpPr>
              <p:nvPr/>
            </p:nvSpPr>
            <p:spPr bwMode="auto">
              <a:xfrm>
                <a:off x="4121150" y="1462088"/>
                <a:ext cx="669925" cy="0"/>
              </a:xfrm>
              <a:prstGeom prst="line">
                <a:avLst/>
              </a:prstGeom>
              <a:noFill/>
              <a:ln w="1143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14732" name="Line 12"/>
              <p:cNvSpPr>
                <a:spLocks noChangeShapeType="1"/>
              </p:cNvSpPr>
              <p:nvPr/>
            </p:nvSpPr>
            <p:spPr bwMode="auto">
              <a:xfrm>
                <a:off x="6111875" y="2781300"/>
                <a:ext cx="1168400" cy="0"/>
              </a:xfrm>
              <a:prstGeom prst="line">
                <a:avLst/>
              </a:prstGeom>
              <a:noFill/>
              <a:ln w="1143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grpSp>
            <p:nvGrpSpPr>
              <p:cNvPr id="10" name="9 Grupo"/>
              <p:cNvGrpSpPr/>
              <p:nvPr/>
            </p:nvGrpSpPr>
            <p:grpSpPr>
              <a:xfrm>
                <a:off x="1517650" y="3151188"/>
                <a:ext cx="6070341" cy="3040062"/>
                <a:chOff x="1127125" y="2922588"/>
                <a:chExt cx="6070341" cy="3040062"/>
              </a:xfrm>
            </p:grpSpPr>
            <p:pic>
              <p:nvPicPr>
                <p:cNvPr id="414733" name="Picture 13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1127125" y="2922588"/>
                  <a:ext cx="6070341" cy="30400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414735" name="Line 15"/>
                <p:cNvSpPr>
                  <a:spLocks noChangeShapeType="1"/>
                </p:cNvSpPr>
                <p:nvPr/>
              </p:nvSpPr>
              <p:spPr bwMode="auto">
                <a:xfrm>
                  <a:off x="1131888" y="3362325"/>
                  <a:ext cx="833437" cy="0"/>
                </a:xfrm>
                <a:prstGeom prst="line">
                  <a:avLst/>
                </a:prstGeom>
                <a:noFill/>
                <a:ln w="1143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414736" name="Line 16"/>
                <p:cNvSpPr>
                  <a:spLocks noChangeShapeType="1"/>
                </p:cNvSpPr>
                <p:nvPr/>
              </p:nvSpPr>
              <p:spPr bwMode="auto">
                <a:xfrm>
                  <a:off x="4149725" y="3375025"/>
                  <a:ext cx="833438" cy="0"/>
                </a:xfrm>
                <a:prstGeom prst="line">
                  <a:avLst/>
                </a:prstGeom>
                <a:noFill/>
                <a:ln w="1143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</p:grpSp>
        </p:grpSp>
      </p:grp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8162131" y="2472018"/>
            <a:ext cx="887414" cy="490257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grpSp>
        <p:nvGrpSpPr>
          <p:cNvPr id="19" name="18 Grupo"/>
          <p:cNvGrpSpPr/>
          <p:nvPr/>
        </p:nvGrpSpPr>
        <p:grpSpPr>
          <a:xfrm>
            <a:off x="5427663" y="4483100"/>
            <a:ext cx="1086908" cy="1366044"/>
            <a:chOff x="5010150" y="4483100"/>
            <a:chExt cx="1003300" cy="1366044"/>
          </a:xfrm>
        </p:grpSpPr>
        <p:cxnSp>
          <p:nvCxnSpPr>
            <p:cNvPr id="16" name="15 Conector recto"/>
            <p:cNvCxnSpPr/>
            <p:nvPr/>
          </p:nvCxnSpPr>
          <p:spPr>
            <a:xfrm rot="5400000" flipH="1" flipV="1">
              <a:off x="5334000" y="5175250"/>
              <a:ext cx="134620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17 Conector recto"/>
            <p:cNvCxnSpPr/>
            <p:nvPr/>
          </p:nvCxnSpPr>
          <p:spPr>
            <a:xfrm rot="10800000">
              <a:off x="5010150" y="4483100"/>
              <a:ext cx="100330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19 Grupo"/>
          <p:cNvGrpSpPr/>
          <p:nvPr/>
        </p:nvGrpSpPr>
        <p:grpSpPr>
          <a:xfrm>
            <a:off x="2105025" y="4489450"/>
            <a:ext cx="1086908" cy="1366044"/>
            <a:chOff x="5010150" y="4483100"/>
            <a:chExt cx="1003300" cy="1366044"/>
          </a:xfrm>
        </p:grpSpPr>
        <p:cxnSp>
          <p:nvCxnSpPr>
            <p:cNvPr id="21" name="20 Conector recto"/>
            <p:cNvCxnSpPr/>
            <p:nvPr/>
          </p:nvCxnSpPr>
          <p:spPr>
            <a:xfrm rot="5400000" flipH="1" flipV="1">
              <a:off x="5334000" y="5175250"/>
              <a:ext cx="134620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21 Conector recto"/>
            <p:cNvCxnSpPr/>
            <p:nvPr/>
          </p:nvCxnSpPr>
          <p:spPr>
            <a:xfrm rot="10800000">
              <a:off x="5010150" y="4483100"/>
              <a:ext cx="100330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6321267" y="1289983"/>
            <a:ext cx="3374231" cy="4048124"/>
            <a:chOff x="3726" y="854"/>
            <a:chExt cx="1962" cy="2550"/>
          </a:xfrm>
          <a:noFill/>
        </p:grpSpPr>
        <p:pic>
          <p:nvPicPr>
            <p:cNvPr id="145414" name="Picture 6" descr="MOD0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26" y="1154"/>
              <a:ext cx="1962" cy="2250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145423" name="Text Box 15"/>
            <p:cNvSpPr txBox="1">
              <a:spLocks noChangeArrowheads="1"/>
            </p:cNvSpPr>
            <p:nvPr/>
          </p:nvSpPr>
          <p:spPr bwMode="auto">
            <a:xfrm>
              <a:off x="4407" y="854"/>
              <a:ext cx="665" cy="213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GB" sz="1600" b="1" dirty="0" smtClean="0">
                  <a:solidFill>
                    <a:schemeClr val="tx2">
                      <a:lumMod val="50000"/>
                    </a:schemeClr>
                  </a:solidFill>
                  <a:latin typeface="Arial Narrow" pitchFamily="34" charset="0"/>
                </a:rPr>
                <a:t>FRAME 8</a:t>
              </a:r>
              <a:endParaRPr lang="en-GB" sz="1600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endParaRPr>
            </a:p>
          </p:txBody>
        </p:sp>
      </p:grp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3616723" y="1250296"/>
            <a:ext cx="2693194" cy="4087812"/>
            <a:chOff x="2103" y="829"/>
            <a:chExt cx="1566" cy="2575"/>
          </a:xfrm>
          <a:noFill/>
        </p:grpSpPr>
        <p:pic>
          <p:nvPicPr>
            <p:cNvPr id="145417" name="Picture 9" descr="MOD0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03" y="1154"/>
              <a:ext cx="1566" cy="2250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145422" name="Text Box 14"/>
            <p:cNvSpPr txBox="1">
              <a:spLocks noChangeArrowheads="1"/>
            </p:cNvSpPr>
            <p:nvPr/>
          </p:nvSpPr>
          <p:spPr bwMode="auto">
            <a:xfrm>
              <a:off x="2559" y="829"/>
              <a:ext cx="639" cy="213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GB" sz="1600" b="1" dirty="0" smtClean="0">
                  <a:solidFill>
                    <a:schemeClr val="tx2">
                      <a:lumMod val="50000"/>
                    </a:schemeClr>
                  </a:solidFill>
                  <a:latin typeface="Arial Narrow" pitchFamily="34" charset="0"/>
                </a:rPr>
                <a:t>FRAME 7</a:t>
              </a:r>
              <a:endParaRPr lang="en-GB" sz="1600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endParaRP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1524769" y="1256646"/>
            <a:ext cx="2094706" cy="4081462"/>
            <a:chOff x="829" y="833"/>
            <a:chExt cx="1218" cy="2571"/>
          </a:xfrm>
          <a:noFill/>
        </p:grpSpPr>
        <p:pic>
          <p:nvPicPr>
            <p:cNvPr id="145416" name="Picture 8" descr="MOD0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29" y="1154"/>
              <a:ext cx="1218" cy="2250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145421" name="Text Box 13"/>
            <p:cNvSpPr txBox="1">
              <a:spLocks noChangeArrowheads="1"/>
            </p:cNvSpPr>
            <p:nvPr/>
          </p:nvSpPr>
          <p:spPr bwMode="auto">
            <a:xfrm>
              <a:off x="1141" y="833"/>
              <a:ext cx="631" cy="213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GB" sz="1600" b="1" dirty="0" smtClean="0">
                  <a:solidFill>
                    <a:schemeClr val="tx2">
                      <a:lumMod val="50000"/>
                    </a:schemeClr>
                  </a:solidFill>
                  <a:latin typeface="Arial Narrow" pitchFamily="34" charset="0"/>
                </a:rPr>
                <a:t>FRAME 6</a:t>
              </a:r>
              <a:endParaRPr lang="en-GB" sz="1600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endParaRPr>
            </a:p>
          </p:txBody>
        </p:sp>
      </p:grpSp>
      <p:sp>
        <p:nvSpPr>
          <p:cNvPr id="145424" name="Text Box 16"/>
          <p:cNvSpPr txBox="1">
            <a:spLocks noChangeArrowheads="1"/>
          </p:cNvSpPr>
          <p:nvPr/>
        </p:nvSpPr>
        <p:spPr bwMode="auto">
          <a:xfrm>
            <a:off x="12080" y="5251921"/>
            <a:ext cx="3675195" cy="6916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234000" tIns="226800" rIns="162000" bIns="226800" anchor="t"/>
          <a:lstStyle/>
          <a:p>
            <a:pPr marL="190500" indent="-190500" eaLnBrk="0" hangingPunct="0">
              <a:spcBef>
                <a:spcPct val="5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600" b="1" dirty="0">
                <a:solidFill>
                  <a:schemeClr val="bg1">
                    <a:lumMod val="50000"/>
                  </a:schemeClr>
                </a:solidFill>
              </a:rPr>
              <a:t>Same Power Board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en-GB" sz="16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for the whole series.</a:t>
            </a:r>
          </a:p>
        </p:txBody>
      </p:sp>
      <p:sp>
        <p:nvSpPr>
          <p:cNvPr id="145430" name="Text Box 22"/>
          <p:cNvSpPr txBox="1">
            <a:spLocks noChangeArrowheads="1"/>
          </p:cNvSpPr>
          <p:nvPr/>
        </p:nvSpPr>
        <p:spPr bwMode="auto">
          <a:xfrm>
            <a:off x="3312236" y="5251921"/>
            <a:ext cx="3250406" cy="6916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234000" tIns="226800" rIns="162000" bIns="226800" anchor="t"/>
          <a:lstStyle/>
          <a:p>
            <a:pPr marL="190500" indent="-190500" eaLnBrk="0" hangingPunct="0">
              <a:spcBef>
                <a:spcPct val="5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600" b="1" dirty="0">
                <a:solidFill>
                  <a:schemeClr val="bg1">
                    <a:lumMod val="50000"/>
                  </a:schemeClr>
                </a:solidFill>
              </a:rPr>
              <a:t>Same Control Board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en-GB" sz="16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for all frames.</a:t>
            </a:r>
          </a:p>
        </p:txBody>
      </p:sp>
      <p:sp>
        <p:nvSpPr>
          <p:cNvPr id="145431" name="Text Box 23"/>
          <p:cNvSpPr txBox="1">
            <a:spLocks noChangeArrowheads="1"/>
          </p:cNvSpPr>
          <p:nvPr/>
        </p:nvSpPr>
        <p:spPr bwMode="auto">
          <a:xfrm>
            <a:off x="6248004" y="5251921"/>
            <a:ext cx="3657996" cy="6916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234000" tIns="226800" rIns="162000" bIns="226800" anchor="t"/>
          <a:lstStyle/>
          <a:p>
            <a:pPr marL="190500" indent="-190500" eaLnBrk="0" hangingPunct="0">
              <a:spcBef>
                <a:spcPct val="5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600" b="1" dirty="0">
                <a:solidFill>
                  <a:schemeClr val="bg1">
                    <a:lumMod val="50000"/>
                  </a:schemeClr>
                </a:solidFill>
              </a:rPr>
              <a:t>Same Gate Drive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en-GB" sz="16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to cover the whole power range.</a:t>
            </a:r>
          </a:p>
        </p:txBody>
      </p: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337079" y="1234422"/>
            <a:ext cx="1186657" cy="4094163"/>
            <a:chOff x="83" y="819"/>
            <a:chExt cx="690" cy="2579"/>
          </a:xfrm>
          <a:noFill/>
        </p:grpSpPr>
        <p:pic>
          <p:nvPicPr>
            <p:cNvPr id="145415" name="Picture 7" descr="MOD0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83" y="1154"/>
              <a:ext cx="690" cy="2244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145420" name="Text Box 12"/>
            <p:cNvSpPr txBox="1">
              <a:spLocks noChangeArrowheads="1"/>
            </p:cNvSpPr>
            <p:nvPr/>
          </p:nvSpPr>
          <p:spPr bwMode="auto">
            <a:xfrm>
              <a:off x="119" y="819"/>
              <a:ext cx="608" cy="213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GB" sz="1600" b="1" dirty="0" smtClean="0">
                  <a:solidFill>
                    <a:schemeClr val="tx2">
                      <a:lumMod val="50000"/>
                    </a:schemeClr>
                  </a:solidFill>
                  <a:latin typeface="Arial Narrow" pitchFamily="34" charset="0"/>
                </a:rPr>
                <a:t>FRAME 5</a:t>
              </a:r>
              <a:endParaRPr lang="en-GB" sz="1600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endParaRPr>
            </a:p>
          </p:txBody>
        </p:sp>
      </p:grp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0" y="6036204"/>
            <a:ext cx="3675195" cy="552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234000" tIns="226800" rIns="162000" bIns="226800" anchor="ctr"/>
          <a:lstStyle/>
          <a:p>
            <a:pPr marL="190500" indent="-190500" eaLnBrk="0" hangingPunct="0">
              <a:spcBef>
                <a:spcPct val="5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600" b="1" dirty="0">
                <a:solidFill>
                  <a:schemeClr val="bg1">
                    <a:lumMod val="50000"/>
                  </a:schemeClr>
                </a:solidFill>
              </a:rPr>
              <a:t>Just 2 </a:t>
            </a:r>
            <a:r>
              <a:rPr lang="en-GB" sz="1600" b="1" dirty="0" err="1">
                <a:solidFill>
                  <a:schemeClr val="bg1">
                    <a:lumMod val="50000"/>
                  </a:schemeClr>
                </a:solidFill>
              </a:rPr>
              <a:t>IGBT</a:t>
            </a:r>
            <a:r>
              <a:rPr lang="en-GB" sz="1600" b="1" dirty="0">
                <a:solidFill>
                  <a:schemeClr val="bg1">
                    <a:lumMod val="50000"/>
                  </a:schemeClr>
                </a:solidFill>
              </a:rPr>
              <a:t> models 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GB" sz="16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for the whole series.</a:t>
            </a: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3327839" y="6036204"/>
            <a:ext cx="3728508" cy="552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234000" tIns="226800" rIns="162000" bIns="226800" anchor="ctr"/>
          <a:lstStyle/>
          <a:p>
            <a:pPr marL="190500" indent="-190500" eaLnBrk="0" hangingPunct="0">
              <a:spcBef>
                <a:spcPct val="5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600" b="1" dirty="0">
                <a:solidFill>
                  <a:schemeClr val="bg1">
                    <a:lumMod val="50000"/>
                  </a:schemeClr>
                </a:solidFill>
              </a:rPr>
              <a:t>Just 2 Choke models 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GB" sz="16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for the whole series.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0" y="864657"/>
            <a:ext cx="990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chemeClr val="bg1"/>
              </a:buClr>
              <a:buFont typeface="Arial" charset="0"/>
              <a:buNone/>
            </a:pPr>
            <a:r>
              <a:rPr lang="en-US" sz="2000" b="1" dirty="0" smtClean="0">
                <a:solidFill>
                  <a:srgbClr val="00B0F0"/>
                </a:solidFill>
                <a:latin typeface="Arial Narrow" pitchFamily="34" charset="0"/>
              </a:rPr>
              <a:t>MODULARITY – REDUCED SPARE PART STOCK &amp; RELIABILITY </a:t>
            </a:r>
            <a:endParaRPr lang="en-US" sz="2000" b="1" dirty="0">
              <a:solidFill>
                <a:srgbClr val="00B0F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5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5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5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24" grpId="0"/>
      <p:bldP spid="145430" grpId="0"/>
      <p:bldP spid="145431" grpId="0"/>
      <p:bldP spid="22" grpId="0"/>
      <p:bldP spid="2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76" name="Text Box 12"/>
          <p:cNvSpPr txBox="1">
            <a:spLocks noChangeArrowheads="1"/>
          </p:cNvSpPr>
          <p:nvPr/>
        </p:nvSpPr>
        <p:spPr bwMode="auto">
          <a:xfrm>
            <a:off x="1" y="5501656"/>
            <a:ext cx="5149056" cy="552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234000" tIns="226800" rIns="162000" bIns="226800" anchor="ctr"/>
          <a:lstStyle/>
          <a:p>
            <a:pPr marL="190500" indent="-190500" eaLnBrk="0" hangingPunct="0">
              <a:spcBef>
                <a:spcPct val="5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600" b="1" dirty="0">
                <a:solidFill>
                  <a:schemeClr val="bg1">
                    <a:lumMod val="50000"/>
                  </a:schemeClr>
                </a:solidFill>
              </a:rPr>
              <a:t>Same Fan Power Supply Board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en-GB" sz="16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for the whole series. For higher drive capacity, additional boards should be connected.</a:t>
            </a: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6321267" y="1223309"/>
            <a:ext cx="3374231" cy="4057649"/>
            <a:chOff x="3726" y="848"/>
            <a:chExt cx="1962" cy="2556"/>
          </a:xfrm>
          <a:noFill/>
        </p:grpSpPr>
        <p:pic>
          <p:nvPicPr>
            <p:cNvPr id="19" name="Picture 6" descr="MOD0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26" y="1154"/>
              <a:ext cx="1962" cy="2250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20" name="Text Box 15"/>
            <p:cNvSpPr txBox="1">
              <a:spLocks noChangeArrowheads="1"/>
            </p:cNvSpPr>
            <p:nvPr/>
          </p:nvSpPr>
          <p:spPr bwMode="auto">
            <a:xfrm>
              <a:off x="4455" y="848"/>
              <a:ext cx="533" cy="213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GB" sz="1600" b="1" dirty="0">
                  <a:solidFill>
                    <a:schemeClr val="tx2">
                      <a:lumMod val="50000"/>
                    </a:schemeClr>
                  </a:solidFill>
                  <a:latin typeface="Arial Narrow" pitchFamily="34" charset="0"/>
                </a:rPr>
                <a:t>Frame 8</a:t>
              </a:r>
            </a:p>
          </p:txBody>
        </p:sp>
      </p:grp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3616723" y="1212196"/>
            <a:ext cx="2693194" cy="4068762"/>
            <a:chOff x="2103" y="841"/>
            <a:chExt cx="1566" cy="2563"/>
          </a:xfrm>
          <a:noFill/>
        </p:grpSpPr>
        <p:pic>
          <p:nvPicPr>
            <p:cNvPr id="22" name="Picture 9" descr="MOD0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03" y="1154"/>
              <a:ext cx="1566" cy="2250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23" name="Text Box 14"/>
            <p:cNvSpPr txBox="1">
              <a:spLocks noChangeArrowheads="1"/>
            </p:cNvSpPr>
            <p:nvPr/>
          </p:nvSpPr>
          <p:spPr bwMode="auto">
            <a:xfrm>
              <a:off x="2619" y="841"/>
              <a:ext cx="533" cy="213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GB" sz="1600" b="1" dirty="0">
                  <a:solidFill>
                    <a:schemeClr val="tx2">
                      <a:lumMod val="50000"/>
                    </a:schemeClr>
                  </a:solidFill>
                  <a:latin typeface="Arial Narrow" pitchFamily="34" charset="0"/>
                </a:rPr>
                <a:t>Frame 7</a:t>
              </a: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1524769" y="1189972"/>
            <a:ext cx="2094706" cy="4090987"/>
            <a:chOff x="829" y="827"/>
            <a:chExt cx="1218" cy="2577"/>
          </a:xfrm>
          <a:noFill/>
        </p:grpSpPr>
        <p:pic>
          <p:nvPicPr>
            <p:cNvPr id="25" name="Picture 8" descr="MOD0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29" y="1154"/>
              <a:ext cx="1218" cy="2250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26" name="Text Box 13"/>
            <p:cNvSpPr txBox="1">
              <a:spLocks noChangeArrowheads="1"/>
            </p:cNvSpPr>
            <p:nvPr/>
          </p:nvSpPr>
          <p:spPr bwMode="auto">
            <a:xfrm>
              <a:off x="1171" y="827"/>
              <a:ext cx="533" cy="213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GB" sz="1600" b="1" dirty="0">
                  <a:solidFill>
                    <a:schemeClr val="tx2">
                      <a:lumMod val="50000"/>
                    </a:schemeClr>
                  </a:solidFill>
                  <a:latin typeface="Arial Narrow" pitchFamily="34" charset="0"/>
                </a:rPr>
                <a:t>Frame 6</a:t>
              </a:r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337079" y="1234422"/>
            <a:ext cx="1186657" cy="4037013"/>
            <a:chOff x="83" y="855"/>
            <a:chExt cx="690" cy="2543"/>
          </a:xfrm>
          <a:noFill/>
        </p:grpSpPr>
        <p:pic>
          <p:nvPicPr>
            <p:cNvPr id="28" name="Picture 7" descr="MOD0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83" y="1154"/>
              <a:ext cx="690" cy="2244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29" name="Text Box 12"/>
            <p:cNvSpPr txBox="1">
              <a:spLocks noChangeArrowheads="1"/>
            </p:cNvSpPr>
            <p:nvPr/>
          </p:nvSpPr>
          <p:spPr bwMode="auto">
            <a:xfrm>
              <a:off x="161" y="855"/>
              <a:ext cx="533" cy="213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GB" sz="1600" b="1" dirty="0">
                  <a:solidFill>
                    <a:schemeClr val="tx2">
                      <a:lumMod val="50000"/>
                    </a:schemeClr>
                  </a:solidFill>
                  <a:latin typeface="Arial Narrow" pitchFamily="34" charset="0"/>
                </a:rPr>
                <a:t>Frame 5</a:t>
              </a:r>
            </a:p>
          </p:txBody>
        </p:sp>
      </p:grpSp>
      <p:sp>
        <p:nvSpPr>
          <p:cNvPr id="31" name="Text Box 12"/>
          <p:cNvSpPr txBox="1">
            <a:spLocks noChangeArrowheads="1"/>
          </p:cNvSpPr>
          <p:nvPr/>
        </p:nvSpPr>
        <p:spPr bwMode="auto">
          <a:xfrm>
            <a:off x="-175418" y="6145558"/>
            <a:ext cx="6273800" cy="71244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234000" tIns="226800" rIns="162000" bIns="226800" anchor="ctr"/>
          <a:lstStyle/>
          <a:p>
            <a:pPr marL="342900" indent="-342900" eaLnBrk="0" hangingPunct="0">
              <a:spcBef>
                <a:spcPct val="5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600" b="1" dirty="0">
                <a:solidFill>
                  <a:schemeClr val="bg1">
                    <a:lumMod val="50000"/>
                  </a:schemeClr>
                </a:solidFill>
              </a:rPr>
              <a:t>Only 2 models of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 Soft-charge, Protections and Triggering </a:t>
            </a:r>
            <a:r>
              <a:rPr lang="en-GB" sz="1600" b="1" dirty="0">
                <a:solidFill>
                  <a:schemeClr val="bg1">
                    <a:lumMod val="50000"/>
                  </a:schemeClr>
                </a:solidFill>
              </a:rPr>
              <a:t>Board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 to cover the whole series.</a:t>
            </a:r>
          </a:p>
        </p:txBody>
      </p:sp>
      <p:sp>
        <p:nvSpPr>
          <p:cNvPr id="32" name="Text Box 21"/>
          <p:cNvSpPr txBox="1">
            <a:spLocks noChangeArrowheads="1"/>
          </p:cNvSpPr>
          <p:nvPr/>
        </p:nvSpPr>
        <p:spPr bwMode="auto">
          <a:xfrm>
            <a:off x="5478753" y="5426852"/>
            <a:ext cx="3853676" cy="554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234000" tIns="226800" rIns="162000" bIns="226800" anchor="ctr"/>
          <a:lstStyle/>
          <a:p>
            <a:pPr marL="190500" indent="-190500" eaLnBrk="0" hangingPunct="0">
              <a:buClr>
                <a:schemeClr val="hlink"/>
              </a:buClr>
              <a:buFont typeface="Wingdings" pitchFamily="2" charset="2"/>
              <a:buNone/>
            </a:pPr>
            <a:r>
              <a:rPr lang="en-GB" sz="1600" b="1" dirty="0">
                <a:solidFill>
                  <a:schemeClr val="bg1">
                    <a:lumMod val="50000"/>
                  </a:schemeClr>
                </a:solidFill>
              </a:rPr>
              <a:t>Model 1: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  90kW – 170kW.</a:t>
            </a:r>
          </a:p>
          <a:p>
            <a:pPr marL="190500" indent="-190500" eaLnBrk="0" hangingPunct="0">
              <a:buClr>
                <a:schemeClr val="hlink"/>
              </a:buClr>
              <a:buFont typeface="Wingdings" pitchFamily="2" charset="2"/>
              <a:buNone/>
            </a:pPr>
            <a:r>
              <a:rPr lang="en-GB" sz="1600" b="1" dirty="0">
                <a:solidFill>
                  <a:schemeClr val="bg1">
                    <a:lumMod val="50000"/>
                  </a:schemeClr>
                </a:solidFill>
              </a:rPr>
              <a:t>Model 2: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  210kW – 900kW.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0" y="864657"/>
            <a:ext cx="990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chemeClr val="bg1"/>
              </a:buClr>
              <a:buFont typeface="Arial" charset="0"/>
              <a:buNone/>
            </a:pPr>
            <a:r>
              <a:rPr lang="en-US" sz="2000" b="1" dirty="0" smtClean="0">
                <a:solidFill>
                  <a:srgbClr val="00B0F0"/>
                </a:solidFill>
                <a:latin typeface="Arial Narrow" pitchFamily="34" charset="0"/>
              </a:rPr>
              <a:t>MODULARITY – REDUCED SPARE PART STOCK &amp; RELIABILITY </a:t>
            </a:r>
            <a:endParaRPr lang="en-US" sz="2000" b="1" dirty="0">
              <a:solidFill>
                <a:srgbClr val="00B0F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0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76" grpId="0"/>
      <p:bldP spid="31" grpId="0"/>
      <p:bldP spid="3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Text Box 2"/>
          <p:cNvSpPr txBox="1">
            <a:spLocks noChangeArrowheads="1"/>
          </p:cNvSpPr>
          <p:nvPr/>
        </p:nvSpPr>
        <p:spPr bwMode="auto">
          <a:xfrm>
            <a:off x="368035" y="1071563"/>
            <a:ext cx="92077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FEA720"/>
              </a:buClr>
            </a:pPr>
            <a:r>
              <a:rPr lang="en-GB" sz="2000" b="1" dirty="0" smtClean="0">
                <a:solidFill>
                  <a:srgbClr val="00B0F0"/>
                </a:solidFill>
              </a:rPr>
              <a:t>CONFORMAL COATING -  MILITAR AND AEROSPACE TECHNOLOGY</a:t>
            </a:r>
            <a:endParaRPr lang="en-GB" sz="2000" b="1" dirty="0">
              <a:solidFill>
                <a:srgbClr val="00B0F0"/>
              </a:solidFill>
            </a:endParaRPr>
          </a:p>
        </p:txBody>
      </p:sp>
      <p:sp>
        <p:nvSpPr>
          <p:cNvPr id="338947" name="Text Box 3"/>
          <p:cNvSpPr txBox="1">
            <a:spLocks noChangeArrowheads="1"/>
          </p:cNvSpPr>
          <p:nvPr/>
        </p:nvSpPr>
        <p:spPr bwMode="auto">
          <a:xfrm>
            <a:off x="307499" y="1615440"/>
            <a:ext cx="9598501" cy="2006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234000" tIns="226800" rIns="162000" bIns="226800" anchor="ctr"/>
          <a:lstStyle/>
          <a:p>
            <a:pPr marL="190500" indent="-190500" eaLnBrk="0" hangingPunct="0">
              <a:spcBef>
                <a:spcPct val="5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C3 pollution degree</a:t>
            </a:r>
          </a:p>
          <a:p>
            <a:pPr marL="190500" indent="-190500" eaLnBrk="0" hangingPunct="0">
              <a:spcBef>
                <a:spcPct val="5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H</a:t>
            </a:r>
            <a:r>
              <a:rPr lang="en-US" b="1" baseline="30000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S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gas, hydrocarbons, </a:t>
            </a:r>
            <a:r>
              <a:rPr lang="en-US" b="1" dirty="0" err="1" smtClean="0">
                <a:solidFill>
                  <a:schemeClr val="bg1">
                    <a:lumMod val="50000"/>
                  </a:schemeClr>
                </a:solidFill>
              </a:rPr>
              <a:t>chlorobenzen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and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moisture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resistance.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Militar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and Aerospace technology applied to SMT and PCB’s. (IEC61086-1:2004,-3-1)</a:t>
            </a:r>
          </a:p>
          <a:p>
            <a:pPr marL="190500" indent="-190500" eaLnBrk="0" hangingPunct="0">
              <a:spcBef>
                <a:spcPct val="5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Applied with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automatic spray system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, reducing coating defects. </a:t>
            </a:r>
          </a:p>
          <a:p>
            <a:pPr marL="190500" indent="-190500" eaLnBrk="0" hangingPunct="0">
              <a:spcBef>
                <a:spcPct val="5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Individual PCB inspection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under Ultraviolet lamp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" name="Agrupar 10"/>
          <p:cNvGrpSpPr>
            <a:grpSpLocks/>
          </p:cNvGrpSpPr>
          <p:nvPr/>
        </p:nvGrpSpPr>
        <p:grpSpPr bwMode="auto">
          <a:xfrm>
            <a:off x="1116833" y="3754438"/>
            <a:ext cx="2736188" cy="2525712"/>
            <a:chOff x="4849312" y="2374994"/>
            <a:chExt cx="2762683" cy="2762684"/>
          </a:xfrm>
        </p:grpSpPr>
        <p:pic>
          <p:nvPicPr>
            <p:cNvPr id="7" name="Imagen 8" descr="fabricacion-1.psd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51034" y="2374994"/>
              <a:ext cx="2743843" cy="2737839"/>
            </a:xfrm>
            <a:prstGeom prst="rect">
              <a:avLst/>
            </a:prstGeom>
            <a:noFill/>
            <a:ln w="19050">
              <a:noFill/>
              <a:round/>
              <a:headEnd/>
              <a:tailEnd/>
            </a:ln>
          </p:spPr>
        </p:pic>
        <p:sp>
          <p:nvSpPr>
            <p:cNvPr id="8" name="Elipse 9"/>
            <p:cNvSpPr>
              <a:spLocks noChangeArrowheads="1"/>
            </p:cNvSpPr>
            <p:nvPr/>
          </p:nvSpPr>
          <p:spPr bwMode="auto">
            <a:xfrm>
              <a:off x="4849312" y="2374994"/>
              <a:ext cx="2762683" cy="2762684"/>
            </a:xfrm>
            <a:prstGeom prst="ellips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s-ES_tradnl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11" name="Picture 2" descr="BARNIZAD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4038" y="3783330"/>
            <a:ext cx="2614698" cy="24574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38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94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339" name="Picture 3"/>
          <p:cNvPicPr>
            <a:picLocks noChangeAspect="1" noChangeArrowheads="1"/>
          </p:cNvPicPr>
          <p:nvPr/>
        </p:nvPicPr>
        <p:blipFill>
          <a:blip r:embed="rId3">
            <a:lum bright="16000"/>
          </a:blip>
          <a:srcRect t="826" b="11487"/>
          <a:stretch>
            <a:fillRect/>
          </a:stretch>
        </p:blipFill>
        <p:spPr bwMode="auto">
          <a:xfrm>
            <a:off x="0" y="809626"/>
            <a:ext cx="9906000" cy="5686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0" descr="Y:\Marketing y Ventas\01 VARIADORES\01 SERIE SDRIVE\SD700\07 Ilustraciones (SD70ILU)\iconos_PNG\SOFTWARE_TOOL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860" y="5295200"/>
            <a:ext cx="1100041" cy="109463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290762" y="761391"/>
            <a:ext cx="6407944" cy="6731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defRPr/>
            </a:pPr>
            <a:r>
              <a:rPr lang="en-US" b="1" kern="0" dirty="0" smtClean="0">
                <a:solidFill>
                  <a:srgbClr val="00B0F0"/>
                </a:solidFill>
                <a:latin typeface="Arial Narrow" pitchFamily="34" charset="0"/>
                <a:cs typeface="ＭＳ Ｐゴシック" charset="-128"/>
              </a:rPr>
              <a:t>DEDICATED SOFTWARE TOOLS | POWERCOMS</a:t>
            </a:r>
          </a:p>
          <a:p>
            <a:pPr lvl="0" eaLnBrk="0" hangingPunct="0">
              <a:defRPr/>
            </a:pPr>
            <a:endParaRPr lang="en-US" b="1" kern="0" dirty="0" smtClean="0">
              <a:solidFill>
                <a:srgbClr val="00B0F0"/>
              </a:solidFill>
              <a:latin typeface="Arial Narrow" pitchFamily="34" charset="0"/>
              <a:cs typeface="ＭＳ Ｐゴシック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26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655" y="1304926"/>
            <a:ext cx="3107343" cy="353536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8386" name="Picture 2" descr="\\Srv-files\Share\21_DOCUMENTACION\A_JAVIER_PEREZ\003 PRESENTACIONES\GENERAL\VF_Lalo_turquia\Doc Base\Imagenes POWERCOM\Parm view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41" y="1182687"/>
            <a:ext cx="5867359" cy="3240000"/>
          </a:xfrm>
          <a:prstGeom prst="rect">
            <a:avLst/>
          </a:prstGeom>
          <a:noFill/>
        </p:spPr>
      </p:pic>
      <p:pic>
        <p:nvPicPr>
          <p:cNvPr id="528387" name="Picture 3" descr="\\Srv-files\Share\21_DOCUMENTACION\A_JAVIER_PEREZ\003 PRESENTACIONES\GENERAL\VF_Lalo_turquia\Doc Base\Imagenes POWERCOM\Data logger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0608" y="1390332"/>
            <a:ext cx="5852037" cy="3240000"/>
          </a:xfrm>
          <a:prstGeom prst="rect">
            <a:avLst/>
          </a:prstGeom>
          <a:noFill/>
        </p:spPr>
      </p:pic>
      <p:pic>
        <p:nvPicPr>
          <p:cNvPr id="528388" name="Picture 4" descr="\\Srv-files\Share\21_DOCUMENTACION\A_JAVIER_PEREZ\003 PRESENTACIONES\GENERAL\VF_Lalo_turquia\Doc Base\Imagenes POWERCOM\Graph view.bm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38047" y="1676082"/>
            <a:ext cx="5865786" cy="3240000"/>
          </a:xfrm>
          <a:prstGeom prst="rect">
            <a:avLst/>
          </a:prstGeom>
          <a:noFill/>
        </p:spPr>
      </p:pic>
      <p:pic>
        <p:nvPicPr>
          <p:cNvPr id="526340" name="Picture 4" descr="\\Srv-files\Share\21_DOCUMENTACION\A_JAVIER_PEREZ\003 PRESENTACIONES\GENERAL\VF_Lalo_turquia\Doc Base\Imagenes POWERCOM\Graph  configuration.bm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03727" y="1973580"/>
            <a:ext cx="6006973" cy="3240000"/>
          </a:xfrm>
          <a:prstGeom prst="rect">
            <a:avLst/>
          </a:prstGeom>
          <a:noFill/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97180" y="5103495"/>
            <a:ext cx="5213033" cy="6400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234000" tIns="226800" rIns="162000" bIns="226800" anchor="ctr"/>
          <a:lstStyle/>
          <a:p>
            <a:pPr marL="342900" indent="-342900" eaLnBrk="0" hangingPunct="0">
              <a:spcBef>
                <a:spcPct val="5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Easy friendly remote configuration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371475" y="5747385"/>
            <a:ext cx="5349240" cy="6400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234000" tIns="226800" rIns="162000" bIns="226800" anchor="ctr"/>
          <a:lstStyle/>
          <a:p>
            <a:pPr marL="342900" indent="-342900" eaLnBrk="0" hangingPunct="0">
              <a:spcBef>
                <a:spcPct val="5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Electrical Values register - </a:t>
            </a:r>
            <a:r>
              <a:rPr lang="en-GB" sz="1600" dirty="0" err="1" smtClean="0">
                <a:solidFill>
                  <a:schemeClr val="bg1">
                    <a:lumMod val="50000"/>
                  </a:schemeClr>
                </a:solidFill>
              </a:rPr>
              <a:t>Datalogger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076825" y="5130165"/>
            <a:ext cx="5213033" cy="6400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234000" tIns="226800" rIns="162000" bIns="226800" anchor="ctr"/>
          <a:lstStyle/>
          <a:p>
            <a:pPr marL="342900" indent="-342900" eaLnBrk="0" hangingPunct="0">
              <a:spcBef>
                <a:spcPct val="5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Selectable </a:t>
            </a:r>
            <a:r>
              <a:rPr lang="en-GB" sz="1600" b="1" dirty="0" smtClean="0">
                <a:solidFill>
                  <a:schemeClr val="bg1">
                    <a:lumMod val="50000"/>
                  </a:schemeClr>
                </a:solidFill>
              </a:rPr>
              <a:t>Graphic representation</a:t>
            </a:r>
            <a:endParaRPr lang="en-GB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151120" y="5774055"/>
            <a:ext cx="4754880" cy="6400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234000" tIns="226800" rIns="162000" bIns="226800" anchor="ctr"/>
          <a:lstStyle/>
          <a:p>
            <a:pPr marL="342900" indent="-342900" eaLnBrk="0" hangingPunct="0">
              <a:spcBef>
                <a:spcPct val="5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Analytical Process performance  Studies &amp; Data exportation 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icture 10" descr="Y:\Marketing y Ventas\01 VARIADORES\01 SERIE SDRIVE\SD700\07 Ilustraciones (SD70ILU)\iconos_PNG\SOFTWARE_TOOLS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8210" y="3971225"/>
            <a:ext cx="1100041" cy="109463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3 Grupo"/>
          <p:cNvGrpSpPr/>
          <p:nvPr/>
        </p:nvGrpSpPr>
        <p:grpSpPr>
          <a:xfrm>
            <a:off x="0" y="830264"/>
            <a:ext cx="9906000" cy="5680075"/>
            <a:chOff x="0" y="763588"/>
            <a:chExt cx="9144000" cy="5680075"/>
          </a:xfrm>
        </p:grpSpPr>
        <p:pic>
          <p:nvPicPr>
            <p:cNvPr id="9" name="Imagen 6" descr="display-manos.jpg"/>
            <p:cNvPicPr>
              <a:picLocks noChangeAspect="1"/>
            </p:cNvPicPr>
            <p:nvPr/>
          </p:nvPicPr>
          <p:blipFill>
            <a:blip r:embed="rId3">
              <a:lum bright="20000" contrast="2000"/>
            </a:blip>
            <a:srcRect/>
            <a:stretch>
              <a:fillRect/>
            </a:stretch>
          </p:blipFill>
          <p:spPr bwMode="auto">
            <a:xfrm>
              <a:off x="0" y="763588"/>
              <a:ext cx="9144000" cy="568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20" descr="\\Srv-files\Share\21_DOCUMENTACION\A_JAVIER_PEREZ\003 PRESENTACIONES\GENERAL\VF_Lalo_turquia\Doc Base\sd700 serigrafia copia.pn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20000" contrast="2000"/>
            </a:blip>
            <a:srcRect/>
            <a:stretch>
              <a:fillRect/>
            </a:stretch>
          </p:blipFill>
          <p:spPr bwMode="auto">
            <a:xfrm rot="346324">
              <a:off x="2349250" y="2319477"/>
              <a:ext cx="799110" cy="414185"/>
            </a:xfrm>
            <a:prstGeom prst="rect">
              <a:avLst/>
            </a:prstGeom>
            <a:noFill/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52099" y="517112"/>
            <a:ext cx="4845976" cy="2554288"/>
            <a:chOff x="2651" y="610"/>
            <a:chExt cx="3109" cy="1609"/>
          </a:xfrm>
        </p:grpSpPr>
        <p:sp>
          <p:nvSpPr>
            <p:cNvPr id="159753" name="Text Box 9"/>
            <p:cNvSpPr txBox="1">
              <a:spLocks noChangeArrowheads="1"/>
            </p:cNvSpPr>
            <p:nvPr/>
          </p:nvSpPr>
          <p:spPr bwMode="auto">
            <a:xfrm>
              <a:off x="3033" y="971"/>
              <a:ext cx="2290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08000">
              <a:spAutoFit/>
            </a:bodyPr>
            <a:lstStyle/>
            <a:p>
              <a:pPr>
                <a:spcBef>
                  <a:spcPct val="50000"/>
                </a:spcBef>
                <a:buClr>
                  <a:schemeClr val="bg1"/>
                </a:buClr>
                <a:buFont typeface="Arial" charset="0"/>
                <a:buNone/>
              </a:pPr>
              <a:r>
                <a:rPr lang="en-GB" sz="2000" dirty="0">
                  <a:solidFill>
                    <a:schemeClr val="bg1"/>
                  </a:solidFill>
                  <a:latin typeface="Arial Narrow" pitchFamily="34" charset="0"/>
                </a:rPr>
                <a:t>First variable speed drive incorporating a Graphic Display with </a:t>
              </a:r>
              <a:r>
                <a:rPr lang="en-GB" sz="2000" dirty="0" err="1">
                  <a:solidFill>
                    <a:schemeClr val="bg1"/>
                  </a:solidFill>
                  <a:latin typeface="Arial Narrow" pitchFamily="34" charset="0"/>
                </a:rPr>
                <a:t>TFT</a:t>
              </a:r>
              <a:r>
                <a:rPr lang="en-GB" sz="2000" dirty="0">
                  <a:solidFill>
                    <a:schemeClr val="bg1"/>
                  </a:solidFill>
                  <a:latin typeface="Arial Narrow" pitchFamily="34" charset="0"/>
                </a:rPr>
                <a:t> 3,5” touch screen.</a:t>
              </a:r>
            </a:p>
          </p:txBody>
        </p:sp>
        <p:sp>
          <p:nvSpPr>
            <p:cNvPr id="159754" name="Text Box 10"/>
            <p:cNvSpPr txBox="1">
              <a:spLocks noChangeArrowheads="1"/>
            </p:cNvSpPr>
            <p:nvPr/>
          </p:nvSpPr>
          <p:spPr bwMode="auto">
            <a:xfrm>
              <a:off x="2651" y="610"/>
              <a:ext cx="363" cy="1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08000">
              <a:spAutoFit/>
            </a:bodyPr>
            <a:lstStyle/>
            <a:p>
              <a:pPr>
                <a:spcBef>
                  <a:spcPct val="50000"/>
                </a:spcBef>
                <a:buClr>
                  <a:schemeClr val="bg1"/>
                </a:buClr>
                <a:buFont typeface="Arial" charset="0"/>
                <a:buNone/>
              </a:pPr>
              <a:r>
                <a:rPr lang="en-GB" sz="10400" dirty="0">
                  <a:solidFill>
                    <a:srgbClr val="00B0F0"/>
                  </a:solidFill>
                  <a:latin typeface="Arial Narrow" pitchFamily="34" charset="0"/>
                </a:rPr>
                <a:t>“</a:t>
              </a:r>
            </a:p>
          </p:txBody>
        </p:sp>
        <p:sp>
          <p:nvSpPr>
            <p:cNvPr id="159755" name="Text Box 11"/>
            <p:cNvSpPr txBox="1">
              <a:spLocks noChangeArrowheads="1"/>
            </p:cNvSpPr>
            <p:nvPr/>
          </p:nvSpPr>
          <p:spPr bwMode="auto">
            <a:xfrm>
              <a:off x="5148" y="1259"/>
              <a:ext cx="612" cy="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  <a:buClr>
                  <a:schemeClr val="bg1"/>
                </a:buClr>
                <a:buFont typeface="Arial" charset="0"/>
                <a:buNone/>
              </a:pPr>
              <a:r>
                <a:rPr lang="en-GB" sz="10000" dirty="0">
                  <a:solidFill>
                    <a:srgbClr val="00B0F0"/>
                  </a:solidFill>
                  <a:latin typeface="Arial Narrow" pitchFamily="34" charset="0"/>
                </a:rPr>
                <a:t>”</a:t>
              </a:r>
            </a:p>
          </p:txBody>
        </p:sp>
      </p:grpSp>
      <p:sp>
        <p:nvSpPr>
          <p:cNvPr id="159764" name="Text Box 20"/>
          <p:cNvSpPr txBox="1">
            <a:spLocks noChangeArrowheads="1"/>
          </p:cNvSpPr>
          <p:nvPr/>
        </p:nvSpPr>
        <p:spPr bwMode="auto">
          <a:xfrm>
            <a:off x="5972314" y="1378227"/>
            <a:ext cx="3703983" cy="42937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marL="190500" indent="-190500" eaLnBrk="0" hangingPunct="0">
              <a:spcBef>
                <a:spcPct val="3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Arial Narrow" pitchFamily="34" charset="0"/>
              </a:rPr>
              <a:t>3,5 " Touch Screen (240x320 pixels) with pen</a:t>
            </a:r>
          </a:p>
          <a:p>
            <a:pPr marL="190500" indent="-190500" eaLnBrk="0" hangingPunct="0">
              <a:spcBef>
                <a:spcPct val="3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Arial Narrow" pitchFamily="34" charset="0"/>
              </a:rPr>
              <a:t>Built-in Help System</a:t>
            </a:r>
          </a:p>
          <a:p>
            <a:pPr marL="190500" indent="-190500" eaLnBrk="0" hangingPunct="0">
              <a:spcBef>
                <a:spcPct val="3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Arial Narrow" pitchFamily="34" charset="0"/>
              </a:rPr>
              <a:t>4Gb </a:t>
            </a:r>
            <a:r>
              <a:rPr lang="en-US" dirty="0" err="1" smtClean="0">
                <a:solidFill>
                  <a:schemeClr val="bg1"/>
                </a:solidFill>
                <a:latin typeface="Arial Narrow" pitchFamily="34" charset="0"/>
              </a:rPr>
              <a:t>MicroSD</a:t>
            </a:r>
            <a:r>
              <a:rPr lang="en-US" dirty="0" smtClean="0">
                <a:solidFill>
                  <a:schemeClr val="bg1"/>
                </a:solidFill>
                <a:latin typeface="Arial Narrow" pitchFamily="34" charset="0"/>
              </a:rPr>
              <a:t> card | Faults and events log and notification.</a:t>
            </a:r>
          </a:p>
          <a:p>
            <a:pPr marL="190500" indent="-190500" eaLnBrk="0" hangingPunct="0">
              <a:spcBef>
                <a:spcPct val="3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Arial Narrow" pitchFamily="34" charset="0"/>
              </a:rPr>
              <a:t>Save and Copy the parameter configuration for fast commissioning</a:t>
            </a:r>
          </a:p>
          <a:p>
            <a:pPr marL="190500" indent="-190500" eaLnBrk="0" hangingPunct="0">
              <a:spcBef>
                <a:spcPct val="3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Arial Narrow" pitchFamily="34" charset="0"/>
              </a:rPr>
              <a:t>Quad Band GSM modem integrated to remote start, stop and notification by SMS</a:t>
            </a:r>
          </a:p>
          <a:p>
            <a:pPr marL="190500" indent="-190500" eaLnBrk="0" hangingPunct="0">
              <a:spcBef>
                <a:spcPct val="3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Arial Narrow" pitchFamily="34" charset="0"/>
              </a:rPr>
              <a:t>Ethernet switch with double connection RJ45</a:t>
            </a:r>
          </a:p>
          <a:p>
            <a:pPr marL="190500" indent="-190500" eaLnBrk="0" hangingPunct="0">
              <a:spcBef>
                <a:spcPct val="3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Arial Narrow" pitchFamily="34" charset="0"/>
              </a:rPr>
              <a:t>Optional 5Vdc external power supply or batteries</a:t>
            </a:r>
            <a:endParaRPr lang="en-GB" dirty="0">
              <a:solidFill>
                <a:srgbClr val="FEA720"/>
              </a:solidFill>
              <a:latin typeface="Arial Narrow" pitchFamily="34" charset="0"/>
            </a:endParaRPr>
          </a:p>
        </p:txBody>
      </p:sp>
      <p:pic>
        <p:nvPicPr>
          <p:cNvPr id="12" name="Picture 11" descr="Y:\Marketing y Ventas\01 VARIADORES\01 SERIE SDRIVE\SD700\07 Ilustraciones (SD70ILU)\iconos_PNG\touchscree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405" y="5202041"/>
            <a:ext cx="1230964" cy="122794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9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6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4 Grupo"/>
          <p:cNvGrpSpPr/>
          <p:nvPr/>
        </p:nvGrpSpPr>
        <p:grpSpPr>
          <a:xfrm>
            <a:off x="0" y="820739"/>
            <a:ext cx="9906000" cy="5680075"/>
            <a:chOff x="0" y="763588"/>
            <a:chExt cx="9144000" cy="5680075"/>
          </a:xfrm>
        </p:grpSpPr>
        <p:pic>
          <p:nvPicPr>
            <p:cNvPr id="9" name="Imagen 6" descr="display-manos.jpg"/>
            <p:cNvPicPr>
              <a:picLocks noChangeAspect="1"/>
            </p:cNvPicPr>
            <p:nvPr/>
          </p:nvPicPr>
          <p:blipFill>
            <a:blip r:embed="rId3">
              <a:lum bright="20000" contrast="2000"/>
            </a:blip>
            <a:srcRect/>
            <a:stretch>
              <a:fillRect/>
            </a:stretch>
          </p:blipFill>
          <p:spPr bwMode="auto">
            <a:xfrm>
              <a:off x="0" y="763588"/>
              <a:ext cx="9144000" cy="568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0" descr="\\Srv-files\Share\21_DOCUMENTACION\A_JAVIER_PEREZ\003 PRESENTACIONES\GENERAL\VF_Lalo_turquia\Doc Base\sd700 serigrafia copia.pn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20000" contrast="2000"/>
            </a:blip>
            <a:srcRect/>
            <a:stretch>
              <a:fillRect/>
            </a:stretch>
          </p:blipFill>
          <p:spPr bwMode="auto">
            <a:xfrm rot="346324">
              <a:off x="2349250" y="2319477"/>
              <a:ext cx="799110" cy="414185"/>
            </a:xfrm>
            <a:prstGeom prst="rect">
              <a:avLst/>
            </a:prstGeom>
            <a:noFill/>
          </p:spPr>
        </p:pic>
      </p:grpSp>
      <p:pic>
        <p:nvPicPr>
          <p:cNvPr id="52736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9975" y="992188"/>
            <a:ext cx="3274483" cy="404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736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7491" y="1009650"/>
            <a:ext cx="3240088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7364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7492" y="1009650"/>
            <a:ext cx="326072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7365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77491" y="1009650"/>
            <a:ext cx="3240088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7366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63733" y="1009650"/>
            <a:ext cx="3281363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1" descr="Y:\Marketing y Ventas\01 VARIADORES\01 SERIE SDRIVE\SD700\07 Ilustraciones (SD70ILU)\iconos_PNG\touchscreen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1405" y="5202041"/>
            <a:ext cx="1230964" cy="122794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MEDIOAMBIENTE"/>
          <p:cNvPicPr>
            <a:picLocks noChangeAspect="1" noChangeArrowheads="1"/>
          </p:cNvPicPr>
          <p:nvPr/>
        </p:nvPicPr>
        <p:blipFill>
          <a:blip r:embed="rId3">
            <a:lum bright="25000"/>
          </a:blip>
          <a:srcRect/>
          <a:stretch>
            <a:fillRect/>
          </a:stretch>
        </p:blipFill>
        <p:spPr bwMode="auto">
          <a:xfrm>
            <a:off x="0" y="833438"/>
            <a:ext cx="990600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099539" y="1886858"/>
            <a:ext cx="5806461" cy="2859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34000" tIns="226800" rIns="162000" bIns="226800" anchor="ctr"/>
          <a:lstStyle/>
          <a:p>
            <a:pPr marL="457200" indent="-457200" algn="ctr" eaLnBrk="0" hangingPunct="0">
              <a:spcBef>
                <a:spcPct val="50000"/>
              </a:spcBef>
              <a:buClr>
                <a:srgbClr val="00B0F0"/>
              </a:buClr>
              <a:buSzPct val="200000"/>
              <a:buFont typeface="Wingdings" pitchFamily="2" charset="2"/>
              <a:buChar char="ü"/>
            </a:pPr>
            <a:r>
              <a:rPr lang="en-AU" sz="2400" b="1" dirty="0" smtClean="0">
                <a:solidFill>
                  <a:srgbClr val="00B0F0"/>
                </a:solidFill>
                <a:latin typeface="Arial Narrow" charset="0"/>
              </a:rPr>
              <a:t>CORPORATIVE IMAGE IMPROVEMENT</a:t>
            </a:r>
            <a:endParaRPr lang="en-AU" sz="2400" dirty="0" smtClean="0">
              <a:solidFill>
                <a:srgbClr val="00B0F0"/>
              </a:solidFill>
              <a:latin typeface="Arial Narrow" charset="0"/>
            </a:endParaRPr>
          </a:p>
          <a:p>
            <a:pPr marL="457200" indent="-457200" algn="ctr" eaLnBrk="0" hangingPunct="0">
              <a:spcBef>
                <a:spcPct val="50000"/>
              </a:spcBef>
              <a:buClr>
                <a:srgbClr val="FEA720"/>
              </a:buClr>
              <a:buSzPct val="200000"/>
            </a:pPr>
            <a:r>
              <a:rPr lang="en-A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</a:rPr>
              <a:t>	The reduction of the electricity, natural gas, or diesel consumption decrease the company’s greenhouse gases emission.</a:t>
            </a:r>
            <a:endParaRPr lang="en-AU" sz="2400" dirty="0">
              <a:solidFill>
                <a:schemeClr val="tx1">
                  <a:lumMod val="65000"/>
                  <a:lumOff val="35000"/>
                </a:schemeClr>
              </a:solidFill>
              <a:latin typeface="Arial Narrow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0" y="905438"/>
            <a:ext cx="10003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B0F0"/>
                </a:solidFill>
              </a:rPr>
              <a:t>OVERVIEW</a:t>
            </a:r>
            <a:endParaRPr lang="es-ES" sz="2400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uadroTexto 4"/>
          <p:cNvSpPr txBox="1">
            <a:spLocks noChangeArrowheads="1"/>
          </p:cNvSpPr>
          <p:nvPr/>
        </p:nvSpPr>
        <p:spPr bwMode="auto">
          <a:xfrm>
            <a:off x="5737225" y="2196353"/>
            <a:ext cx="378354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000" b="1" u="none" dirty="0" smtClean="0">
                <a:solidFill>
                  <a:schemeClr val="bg1">
                    <a:lumMod val="50000"/>
                  </a:schemeClr>
                </a:solidFill>
              </a:rPr>
              <a:t>POWER ELECTRONICS</a:t>
            </a:r>
          </a:p>
          <a:p>
            <a:pPr algn="r"/>
            <a:r>
              <a:rPr lang="en-US" sz="2000" u="none" dirty="0" smtClean="0">
                <a:solidFill>
                  <a:schemeClr val="bg1">
                    <a:lumMod val="50000"/>
                  </a:schemeClr>
                </a:solidFill>
              </a:rPr>
              <a:t>appreciate your attention</a:t>
            </a:r>
            <a:endParaRPr lang="en-US" sz="2000" u="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ángulo redondeado 35"/>
          <p:cNvSpPr>
            <a:spLocks noChangeArrowheads="1"/>
          </p:cNvSpPr>
          <p:nvPr/>
        </p:nvSpPr>
        <p:spPr bwMode="auto">
          <a:xfrm>
            <a:off x="5611681" y="3355975"/>
            <a:ext cx="3909086" cy="1296987"/>
          </a:xfrm>
          <a:prstGeom prst="roundRect">
            <a:avLst>
              <a:gd name="adj" fmla="val 6500"/>
            </a:avLst>
          </a:prstGeom>
          <a:noFill/>
          <a:ln w="9525">
            <a:noFill/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rIns="0" anchor="ctr"/>
          <a:lstStyle/>
          <a:p>
            <a:pPr algn="ctr">
              <a:spcAft>
                <a:spcPts val="900"/>
              </a:spcAft>
              <a:defRPr/>
            </a:pPr>
            <a:r>
              <a:rPr lang="en-US" b="0" u="none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More info</a:t>
            </a:r>
            <a:r>
              <a:rPr lang="en-US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:</a:t>
            </a:r>
            <a:endParaRPr lang="en-US" b="0" u="none" smtClean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  <a:p>
            <a:pPr algn="ctr">
              <a:spcAft>
                <a:spcPts val="900"/>
              </a:spcAft>
              <a:defRPr/>
            </a:pPr>
            <a:r>
              <a:rPr lang="en-US" b="0" u="none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www.power-electronics.com</a:t>
            </a:r>
            <a:endParaRPr lang="en-US" b="0" u="none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Flecha a la derecha con bandas"/>
          <p:cNvSpPr/>
          <p:nvPr/>
        </p:nvSpPr>
        <p:spPr>
          <a:xfrm>
            <a:off x="361156" y="5621430"/>
            <a:ext cx="8853488" cy="571500"/>
          </a:xfrm>
          <a:prstGeom prst="stripedRightArrow">
            <a:avLst/>
          </a:prstGeom>
          <a:gradFill flip="none" rotWithShape="1">
            <a:gsLst>
              <a:gs pos="0">
                <a:srgbClr val="00B0F0"/>
              </a:gs>
              <a:gs pos="50000">
                <a:schemeClr val="bg1"/>
              </a:gs>
            </a:gsLst>
            <a:lin ang="10800000" scaled="1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26 Elipse"/>
          <p:cNvSpPr/>
          <p:nvPr/>
        </p:nvSpPr>
        <p:spPr>
          <a:xfrm>
            <a:off x="577850" y="5840506"/>
            <a:ext cx="165100" cy="142875"/>
          </a:xfrm>
          <a:prstGeom prst="ellipse">
            <a:avLst/>
          </a:prstGeom>
          <a:solidFill>
            <a:srgbClr val="0A4D8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1454944" y="5840506"/>
            <a:ext cx="165100" cy="142875"/>
          </a:xfrm>
          <a:prstGeom prst="ellipse">
            <a:avLst/>
          </a:prstGeom>
          <a:solidFill>
            <a:srgbClr val="0A4D8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2373313" y="5840506"/>
            <a:ext cx="165100" cy="142875"/>
          </a:xfrm>
          <a:prstGeom prst="ellipse">
            <a:avLst/>
          </a:prstGeom>
          <a:solidFill>
            <a:srgbClr val="0A4D8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29 Elipse"/>
          <p:cNvSpPr/>
          <p:nvPr/>
        </p:nvSpPr>
        <p:spPr>
          <a:xfrm>
            <a:off x="3322638" y="5830981"/>
            <a:ext cx="165100" cy="142875"/>
          </a:xfrm>
          <a:prstGeom prst="ellipse">
            <a:avLst/>
          </a:prstGeom>
          <a:solidFill>
            <a:srgbClr val="0A4D8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30 Elipse"/>
          <p:cNvSpPr/>
          <p:nvPr/>
        </p:nvSpPr>
        <p:spPr>
          <a:xfrm>
            <a:off x="4344194" y="5840506"/>
            <a:ext cx="165100" cy="142875"/>
          </a:xfrm>
          <a:prstGeom prst="ellipse">
            <a:avLst/>
          </a:prstGeom>
          <a:solidFill>
            <a:srgbClr val="0A4D8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31 Elipse"/>
          <p:cNvSpPr/>
          <p:nvPr/>
        </p:nvSpPr>
        <p:spPr>
          <a:xfrm>
            <a:off x="5376069" y="5850031"/>
            <a:ext cx="165100" cy="142875"/>
          </a:xfrm>
          <a:prstGeom prst="ellipse">
            <a:avLst/>
          </a:prstGeom>
          <a:solidFill>
            <a:srgbClr val="0A4D8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361157" y="6050057"/>
            <a:ext cx="918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2010</a:t>
            </a:r>
            <a:endParaRPr lang="es-ES" sz="14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1227932" y="6059582"/>
            <a:ext cx="629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2011</a:t>
            </a:r>
            <a:endParaRPr lang="es-ES" sz="14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2166938" y="6059582"/>
            <a:ext cx="629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2012</a:t>
            </a:r>
            <a:endParaRPr lang="es-ES" sz="14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3074988" y="6059582"/>
            <a:ext cx="629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2013</a:t>
            </a:r>
            <a:endParaRPr lang="es-ES" sz="14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7" name="36 CuadroTexto"/>
          <p:cNvSpPr txBox="1"/>
          <p:nvPr/>
        </p:nvSpPr>
        <p:spPr>
          <a:xfrm>
            <a:off x="4106863" y="6059582"/>
            <a:ext cx="629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2014</a:t>
            </a:r>
            <a:endParaRPr lang="es-ES" sz="14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5138738" y="6050057"/>
            <a:ext cx="629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2015</a:t>
            </a:r>
            <a:endParaRPr lang="es-ES" sz="14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9" name="38 Elipse"/>
          <p:cNvSpPr/>
          <p:nvPr/>
        </p:nvSpPr>
        <p:spPr>
          <a:xfrm>
            <a:off x="6315075" y="5840506"/>
            <a:ext cx="165100" cy="142875"/>
          </a:xfrm>
          <a:prstGeom prst="ellipse">
            <a:avLst/>
          </a:prstGeom>
          <a:solidFill>
            <a:srgbClr val="0A4D8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39 Elipse"/>
          <p:cNvSpPr/>
          <p:nvPr/>
        </p:nvSpPr>
        <p:spPr>
          <a:xfrm>
            <a:off x="7223125" y="5830981"/>
            <a:ext cx="165100" cy="142875"/>
          </a:xfrm>
          <a:prstGeom prst="ellipse">
            <a:avLst/>
          </a:prstGeom>
          <a:solidFill>
            <a:srgbClr val="0A4D8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40 Elipse"/>
          <p:cNvSpPr/>
          <p:nvPr/>
        </p:nvSpPr>
        <p:spPr>
          <a:xfrm>
            <a:off x="8120856" y="5821456"/>
            <a:ext cx="165100" cy="142875"/>
          </a:xfrm>
          <a:prstGeom prst="ellipse">
            <a:avLst/>
          </a:prstGeom>
          <a:solidFill>
            <a:srgbClr val="0A4D8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41 CuadroTexto"/>
          <p:cNvSpPr txBox="1"/>
          <p:nvPr/>
        </p:nvSpPr>
        <p:spPr>
          <a:xfrm>
            <a:off x="6129338" y="6040532"/>
            <a:ext cx="629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2016</a:t>
            </a:r>
            <a:endParaRPr lang="es-ES" sz="14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3" name="42 CuadroTexto"/>
          <p:cNvSpPr txBox="1"/>
          <p:nvPr/>
        </p:nvSpPr>
        <p:spPr>
          <a:xfrm>
            <a:off x="6985794" y="6059582"/>
            <a:ext cx="629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2017</a:t>
            </a:r>
            <a:endParaRPr lang="es-ES" sz="14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7893844" y="6059582"/>
            <a:ext cx="629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2018</a:t>
            </a:r>
            <a:endParaRPr lang="es-ES" sz="140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cxnSp>
        <p:nvCxnSpPr>
          <p:cNvPr id="46" name="45 Conector recto de flecha"/>
          <p:cNvCxnSpPr/>
          <p:nvPr/>
        </p:nvCxnSpPr>
        <p:spPr>
          <a:xfrm rot="5400000" flipH="1" flipV="1">
            <a:off x="252355" y="4189226"/>
            <a:ext cx="3396749" cy="2667"/>
          </a:xfrm>
          <a:prstGeom prst="straightConnector1">
            <a:avLst/>
          </a:prstGeom>
          <a:ln w="41275">
            <a:solidFill>
              <a:srgbClr val="00B0F0"/>
            </a:solidFill>
            <a:headEnd type="oval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52 Conector recto de flecha"/>
          <p:cNvCxnSpPr/>
          <p:nvPr/>
        </p:nvCxnSpPr>
        <p:spPr>
          <a:xfrm rot="5400000" flipH="1" flipV="1">
            <a:off x="-1426944" y="3975651"/>
            <a:ext cx="3883084" cy="19673"/>
          </a:xfrm>
          <a:prstGeom prst="straightConnector1">
            <a:avLst/>
          </a:prstGeom>
          <a:ln w="41275">
            <a:solidFill>
              <a:srgbClr val="00B0F0"/>
            </a:solidFill>
            <a:headEnd type="oval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54 Conector recto de flecha"/>
          <p:cNvCxnSpPr/>
          <p:nvPr/>
        </p:nvCxnSpPr>
        <p:spPr>
          <a:xfrm rot="5400000" flipH="1" flipV="1">
            <a:off x="4189818" y="4629702"/>
            <a:ext cx="2565275" cy="29387"/>
          </a:xfrm>
          <a:prstGeom prst="straightConnector1">
            <a:avLst/>
          </a:prstGeom>
          <a:ln w="41275">
            <a:solidFill>
              <a:srgbClr val="00B0F0"/>
            </a:solidFill>
            <a:headEnd type="oval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 de flecha"/>
          <p:cNvCxnSpPr/>
          <p:nvPr/>
        </p:nvCxnSpPr>
        <p:spPr>
          <a:xfrm rot="5400000" flipH="1" flipV="1">
            <a:off x="6636413" y="5231434"/>
            <a:ext cx="1344952" cy="8140"/>
          </a:xfrm>
          <a:prstGeom prst="straightConnector1">
            <a:avLst/>
          </a:prstGeom>
          <a:ln w="41275">
            <a:solidFill>
              <a:srgbClr val="00B0F0"/>
            </a:solidFill>
            <a:headEnd type="oval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 Box 9"/>
          <p:cNvSpPr txBox="1">
            <a:spLocks noChangeArrowheads="1"/>
          </p:cNvSpPr>
          <p:nvPr/>
        </p:nvSpPr>
        <p:spPr bwMode="auto">
          <a:xfrm>
            <a:off x="299245" y="1412239"/>
            <a:ext cx="942101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000">
            <a:spAutoFit/>
          </a:bodyPr>
          <a:lstStyle/>
          <a:p>
            <a:r>
              <a:rPr lang="es-ES" sz="1600" dirty="0" err="1" smtClean="0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es-ES" sz="1600" dirty="0" smtClean="0">
                <a:solidFill>
                  <a:srgbClr val="00B0F0"/>
                </a:solidFill>
              </a:rPr>
              <a:t> </a:t>
            </a:r>
            <a:r>
              <a:rPr lang="es-ES" sz="1600" dirty="0" err="1" smtClean="0">
                <a:solidFill>
                  <a:srgbClr val="00B0F0"/>
                </a:solidFill>
              </a:rPr>
              <a:t>European</a:t>
            </a:r>
            <a:r>
              <a:rPr lang="es-ES" sz="1600" dirty="0" smtClean="0">
                <a:solidFill>
                  <a:srgbClr val="00B0F0"/>
                </a:solidFill>
              </a:rPr>
              <a:t> </a:t>
            </a:r>
            <a:r>
              <a:rPr lang="es-ES" sz="1600" dirty="0" err="1" smtClean="0">
                <a:solidFill>
                  <a:srgbClr val="00B0F0"/>
                </a:solidFill>
              </a:rPr>
              <a:t>Commission</a:t>
            </a:r>
            <a:r>
              <a:rPr lang="es-ES" sz="1600" dirty="0" smtClean="0">
                <a:solidFill>
                  <a:srgbClr val="00B0F0"/>
                </a:solidFill>
              </a:rPr>
              <a:t>  </a:t>
            </a: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decides </a:t>
            </a:r>
            <a:r>
              <a:rPr lang="es-ES" sz="1600" dirty="0" err="1" smtClean="0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600" dirty="0" err="1" smtClean="0">
                <a:solidFill>
                  <a:schemeClr val="bg1">
                    <a:lumMod val="50000"/>
                  </a:schemeClr>
                </a:solidFill>
              </a:rPr>
              <a:t>apply</a:t>
            </a: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600" dirty="0" err="1" smtClean="0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600" dirty="0" err="1" smtClean="0">
                <a:solidFill>
                  <a:schemeClr val="bg1">
                    <a:lumMod val="50000"/>
                  </a:schemeClr>
                </a:solidFill>
              </a:rPr>
              <a:t>requirements</a:t>
            </a: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600" dirty="0" smtClean="0">
                <a:solidFill>
                  <a:srgbClr val="00B0F0"/>
                </a:solidFill>
              </a:rPr>
              <a:t>ECO DESIGN </a:t>
            </a:r>
            <a:r>
              <a:rPr lang="es-ES" sz="1600" dirty="0" err="1" smtClean="0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 3 PHASE </a:t>
            </a:r>
            <a:r>
              <a:rPr lang="es-ES" sz="1600" dirty="0" smtClean="0">
                <a:solidFill>
                  <a:srgbClr val="00B0F0"/>
                </a:solidFill>
              </a:rPr>
              <a:t>MOTORS </a:t>
            </a: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of 2-, 4- and 6-poles, </a:t>
            </a:r>
            <a:r>
              <a:rPr lang="es-ES" sz="1600" dirty="0" err="1" smtClean="0">
                <a:solidFill>
                  <a:schemeClr val="bg1">
                    <a:lumMod val="50000"/>
                  </a:schemeClr>
                </a:solidFill>
              </a:rPr>
              <a:t>from</a:t>
            </a: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600" dirty="0" smtClean="0">
                <a:solidFill>
                  <a:srgbClr val="00B0F0"/>
                </a:solidFill>
              </a:rPr>
              <a:t>0.75 </a:t>
            </a:r>
            <a:r>
              <a:rPr lang="es-ES" sz="1600" dirty="0" err="1" smtClean="0">
                <a:solidFill>
                  <a:srgbClr val="00B0F0"/>
                </a:solidFill>
              </a:rPr>
              <a:t>to</a:t>
            </a:r>
            <a:r>
              <a:rPr lang="es-ES" sz="1600" dirty="0" smtClean="0">
                <a:solidFill>
                  <a:srgbClr val="00B0F0"/>
                </a:solidFill>
              </a:rPr>
              <a:t> 375 </a:t>
            </a:r>
            <a:r>
              <a:rPr lang="es-ES" sz="1600" dirty="0" err="1" smtClean="0">
                <a:solidFill>
                  <a:srgbClr val="00B0F0"/>
                </a:solidFill>
              </a:rPr>
              <a:t>kW</a:t>
            </a:r>
            <a:endParaRPr lang="es-ES" sz="1600" dirty="0" smtClean="0">
              <a:solidFill>
                <a:srgbClr val="00B0F0"/>
              </a:solidFill>
            </a:endParaRPr>
          </a:p>
          <a:p>
            <a:endParaRPr lang="es-ES" sz="16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Text Box 9"/>
          <p:cNvSpPr txBox="1">
            <a:spLocks noChangeArrowheads="1"/>
          </p:cNvSpPr>
          <p:nvPr/>
        </p:nvSpPr>
        <p:spPr bwMode="auto">
          <a:xfrm>
            <a:off x="846139" y="2098039"/>
            <a:ext cx="87856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000">
            <a:spAutoFit/>
          </a:bodyPr>
          <a:lstStyle/>
          <a:p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PHASE 1: </a:t>
            </a:r>
            <a:r>
              <a:rPr lang="es-ES" sz="1600" dirty="0" err="1" smtClean="0">
                <a:solidFill>
                  <a:schemeClr val="bg1">
                    <a:lumMod val="50000"/>
                  </a:schemeClr>
                </a:solidFill>
              </a:rPr>
              <a:t>All</a:t>
            </a: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600" dirty="0" err="1" smtClean="0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600" dirty="0" smtClean="0">
                <a:solidFill>
                  <a:srgbClr val="00B0F0"/>
                </a:solidFill>
              </a:rPr>
              <a:t>MOTORS</a:t>
            </a: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600" dirty="0" err="1" smtClean="0">
                <a:solidFill>
                  <a:schemeClr val="bg1">
                    <a:lumMod val="50000"/>
                  </a:schemeClr>
                </a:solidFill>
              </a:rPr>
              <a:t>sold</a:t>
            </a: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600" dirty="0" err="1" smtClean="0">
                <a:solidFill>
                  <a:schemeClr val="bg1">
                    <a:lumMod val="50000"/>
                  </a:schemeClr>
                </a:solidFill>
              </a:rPr>
              <a:t>must</a:t>
            </a: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600" dirty="0" err="1" smtClean="0">
                <a:solidFill>
                  <a:schemeClr val="bg1">
                    <a:lumMod val="50000"/>
                  </a:schemeClr>
                </a:solidFill>
              </a:rPr>
              <a:t>present</a:t>
            </a: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600" dirty="0" err="1" smtClean="0">
                <a:solidFill>
                  <a:schemeClr val="bg1">
                    <a:lumMod val="50000"/>
                  </a:schemeClr>
                </a:solidFill>
              </a:rPr>
              <a:t>an</a:t>
            </a: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600" dirty="0" err="1" smtClean="0">
                <a:solidFill>
                  <a:schemeClr val="bg1">
                    <a:lumMod val="50000"/>
                  </a:schemeClr>
                </a:solidFill>
              </a:rPr>
              <a:t>efficiency</a:t>
            </a: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600" dirty="0" err="1" smtClean="0">
                <a:solidFill>
                  <a:schemeClr val="bg1">
                    <a:lumMod val="50000"/>
                  </a:schemeClr>
                </a:solidFill>
              </a:rPr>
              <a:t>level</a:t>
            </a: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600" dirty="0" smtClean="0">
                <a:solidFill>
                  <a:srgbClr val="00B0F0"/>
                </a:solidFill>
              </a:rPr>
              <a:t>IE2</a:t>
            </a:r>
          </a:p>
          <a:p>
            <a:endParaRPr lang="es-ES" sz="16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Text Box 9"/>
          <p:cNvSpPr txBox="1">
            <a:spLocks noChangeArrowheads="1"/>
          </p:cNvSpPr>
          <p:nvPr/>
        </p:nvSpPr>
        <p:spPr bwMode="auto">
          <a:xfrm>
            <a:off x="2383852" y="2610768"/>
            <a:ext cx="69339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000">
            <a:spAutoFit/>
          </a:bodyPr>
          <a:lstStyle/>
          <a:p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PHASE 2: </a:t>
            </a:r>
            <a:r>
              <a:rPr lang="es-ES" sz="1600" dirty="0" smtClean="0">
                <a:solidFill>
                  <a:srgbClr val="00B0F0"/>
                </a:solidFill>
              </a:rPr>
              <a:t>MOTORS 7.5kW - 375kW </a:t>
            </a:r>
            <a:r>
              <a:rPr lang="es-ES" sz="1600" dirty="0" err="1" smtClean="0">
                <a:solidFill>
                  <a:schemeClr val="bg1">
                    <a:lumMod val="50000"/>
                  </a:schemeClr>
                </a:solidFill>
              </a:rPr>
              <a:t>sold</a:t>
            </a: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600" dirty="0" err="1" smtClean="0">
                <a:solidFill>
                  <a:schemeClr val="bg1">
                    <a:lumMod val="50000"/>
                  </a:schemeClr>
                </a:solidFill>
              </a:rPr>
              <a:t>must</a:t>
            </a: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600" dirty="0" err="1" smtClean="0">
                <a:solidFill>
                  <a:schemeClr val="bg1">
                    <a:lumMod val="50000"/>
                  </a:schemeClr>
                </a:solidFill>
              </a:rPr>
              <a:t>present</a:t>
            </a: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600" dirty="0" err="1" smtClean="0">
                <a:solidFill>
                  <a:schemeClr val="bg1">
                    <a:lumMod val="50000"/>
                  </a:schemeClr>
                </a:solidFill>
              </a:rPr>
              <a:t>an</a:t>
            </a: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600" dirty="0" err="1" smtClean="0">
                <a:solidFill>
                  <a:schemeClr val="bg1">
                    <a:lumMod val="50000"/>
                  </a:schemeClr>
                </a:solidFill>
              </a:rPr>
              <a:t>efficiency</a:t>
            </a: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600" dirty="0" err="1" smtClean="0">
                <a:solidFill>
                  <a:schemeClr val="bg1">
                    <a:lumMod val="50000"/>
                  </a:schemeClr>
                </a:solidFill>
              </a:rPr>
              <a:t>level</a:t>
            </a:r>
            <a:r>
              <a:rPr lang="es-ES" sz="1600" dirty="0" smtClean="0">
                <a:solidFill>
                  <a:srgbClr val="00B0F0"/>
                </a:solidFill>
              </a:rPr>
              <a:t> IE3 </a:t>
            </a:r>
            <a:r>
              <a:rPr lang="es-ES" sz="1600" dirty="0" err="1" smtClean="0">
                <a:solidFill>
                  <a:schemeClr val="bg1">
                    <a:lumMod val="50000"/>
                  </a:schemeClr>
                </a:solidFill>
              </a:rPr>
              <a:t>or</a:t>
            </a:r>
            <a:r>
              <a:rPr lang="es-ES" sz="1600" dirty="0" smtClean="0">
                <a:solidFill>
                  <a:srgbClr val="0A4D8C"/>
                </a:solidFill>
              </a:rPr>
              <a:t> </a:t>
            </a:r>
            <a:r>
              <a:rPr lang="es-ES" sz="1600" dirty="0" smtClean="0">
                <a:solidFill>
                  <a:srgbClr val="00B0F0"/>
                </a:solidFill>
              </a:rPr>
              <a:t>IE2</a:t>
            </a:r>
            <a:r>
              <a:rPr lang="es-ES" sz="1600" dirty="0" smtClean="0">
                <a:solidFill>
                  <a:srgbClr val="0A4D8C"/>
                </a:solidFill>
              </a:rPr>
              <a:t> </a:t>
            </a:r>
            <a:r>
              <a:rPr lang="es-ES" sz="1600" dirty="0" err="1" smtClean="0">
                <a:solidFill>
                  <a:schemeClr val="bg1">
                    <a:lumMod val="50000"/>
                  </a:schemeClr>
                </a:solidFill>
              </a:rPr>
              <a:t>with</a:t>
            </a: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600" dirty="0" smtClean="0">
                <a:solidFill>
                  <a:srgbClr val="00B0F0"/>
                </a:solidFill>
              </a:rPr>
              <a:t>VARIABLE SPEED DRIVE</a:t>
            </a:r>
          </a:p>
          <a:p>
            <a:endParaRPr lang="es-ES" sz="16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Text Box 9"/>
          <p:cNvSpPr txBox="1">
            <a:spLocks noChangeArrowheads="1"/>
          </p:cNvSpPr>
          <p:nvPr/>
        </p:nvSpPr>
        <p:spPr bwMode="auto">
          <a:xfrm>
            <a:off x="5685630" y="3410664"/>
            <a:ext cx="422037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000">
            <a:spAutoFit/>
          </a:bodyPr>
          <a:lstStyle/>
          <a:p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PHASE 3: </a:t>
            </a:r>
          </a:p>
          <a:p>
            <a:r>
              <a:rPr lang="es-ES" sz="1600" dirty="0" smtClean="0">
                <a:solidFill>
                  <a:srgbClr val="00B0F0"/>
                </a:solidFill>
              </a:rPr>
              <a:t>MOTORS 0.75kW - 375kW </a:t>
            </a:r>
            <a:r>
              <a:rPr lang="es-ES" sz="1600" dirty="0" err="1" smtClean="0">
                <a:solidFill>
                  <a:schemeClr val="bg1">
                    <a:lumMod val="50000"/>
                  </a:schemeClr>
                </a:solidFill>
              </a:rPr>
              <a:t>sold</a:t>
            </a: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600" dirty="0" err="1" smtClean="0">
                <a:solidFill>
                  <a:schemeClr val="bg1">
                    <a:lumMod val="50000"/>
                  </a:schemeClr>
                </a:solidFill>
              </a:rPr>
              <a:t>must</a:t>
            </a: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600" dirty="0" err="1" smtClean="0">
                <a:solidFill>
                  <a:schemeClr val="bg1">
                    <a:lumMod val="50000"/>
                  </a:schemeClr>
                </a:solidFill>
              </a:rPr>
              <a:t>present</a:t>
            </a: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600" dirty="0" err="1" smtClean="0">
                <a:solidFill>
                  <a:schemeClr val="bg1">
                    <a:lumMod val="50000"/>
                  </a:schemeClr>
                </a:solidFill>
              </a:rPr>
              <a:t>an</a:t>
            </a: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600" dirty="0" err="1" smtClean="0">
                <a:solidFill>
                  <a:schemeClr val="bg1">
                    <a:lumMod val="50000"/>
                  </a:schemeClr>
                </a:solidFill>
              </a:rPr>
              <a:t>efficiency</a:t>
            </a: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600" dirty="0" err="1" smtClean="0">
                <a:solidFill>
                  <a:schemeClr val="bg1">
                    <a:lumMod val="50000"/>
                  </a:schemeClr>
                </a:solidFill>
              </a:rPr>
              <a:t>level</a:t>
            </a: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600" dirty="0" smtClean="0">
                <a:solidFill>
                  <a:srgbClr val="00B0F0"/>
                </a:solidFill>
              </a:rPr>
              <a:t>IE3 </a:t>
            </a:r>
            <a:r>
              <a:rPr lang="es-ES" sz="1600" dirty="0" err="1" smtClean="0">
                <a:solidFill>
                  <a:srgbClr val="00B0F0"/>
                </a:solidFill>
              </a:rPr>
              <a:t>or</a:t>
            </a:r>
            <a:r>
              <a:rPr lang="es-ES" sz="1600" dirty="0" smtClean="0">
                <a:solidFill>
                  <a:srgbClr val="00B0F0"/>
                </a:solidFill>
              </a:rPr>
              <a:t> IE2 </a:t>
            </a:r>
            <a:r>
              <a:rPr lang="es-ES" sz="1600" dirty="0" err="1" smtClean="0">
                <a:solidFill>
                  <a:schemeClr val="bg1">
                    <a:lumMod val="50000"/>
                  </a:schemeClr>
                </a:solidFill>
              </a:rPr>
              <a:t>with</a:t>
            </a: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es-ES" sz="1600" dirty="0" smtClean="0">
                <a:solidFill>
                  <a:srgbClr val="00B0F0"/>
                </a:solidFill>
              </a:rPr>
              <a:t>VARIABLE SPEED DRIVE</a:t>
            </a:r>
          </a:p>
          <a:p>
            <a:endParaRPr lang="es-ES" sz="16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50 CuadroTexto"/>
          <p:cNvSpPr txBox="1"/>
          <p:nvPr/>
        </p:nvSpPr>
        <p:spPr>
          <a:xfrm>
            <a:off x="0" y="905437"/>
            <a:ext cx="10003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00B0F0"/>
                </a:solidFill>
              </a:rPr>
              <a:t>EU MEPS DIRECTIVE</a:t>
            </a:r>
            <a:endParaRPr lang="es-ES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5" grpId="0"/>
      <p:bldP spid="69" grpId="0"/>
      <p:bldP spid="7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1072" y="1404657"/>
            <a:ext cx="8093927" cy="49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8106008" y="6183250"/>
            <a:ext cx="60785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00" i="1" dirty="0" smtClean="0">
                <a:latin typeface="Arial Narrow" pitchFamily="34" charset="0"/>
              </a:rPr>
              <a:t>Fuente: ABB</a:t>
            </a:r>
            <a:endParaRPr lang="es-ES" sz="700" i="1" dirty="0">
              <a:latin typeface="Arial Narrow" pitchFamily="34" charset="0"/>
            </a:endParaRPr>
          </a:p>
        </p:txBody>
      </p:sp>
      <p:cxnSp>
        <p:nvCxnSpPr>
          <p:cNvPr id="7" name="6 Conector recto de flecha"/>
          <p:cNvCxnSpPr/>
          <p:nvPr/>
        </p:nvCxnSpPr>
        <p:spPr>
          <a:xfrm rot="5400000" flipH="1" flipV="1">
            <a:off x="3406328" y="4108625"/>
            <a:ext cx="2911263" cy="1294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Cerrar llave"/>
          <p:cNvSpPr/>
          <p:nvPr/>
        </p:nvSpPr>
        <p:spPr>
          <a:xfrm flipH="1">
            <a:off x="4687220" y="2458742"/>
            <a:ext cx="205369" cy="223025"/>
          </a:xfrm>
          <a:prstGeom prst="rightBrac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9 CuadroTexto"/>
          <p:cNvSpPr txBox="1"/>
          <p:nvPr/>
        </p:nvSpPr>
        <p:spPr>
          <a:xfrm>
            <a:off x="2150316" y="2380682"/>
            <a:ext cx="2548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B0F0"/>
                </a:solidFill>
              </a:rPr>
              <a:t>▲ 2 % Performance</a:t>
            </a:r>
            <a:endParaRPr lang="es-ES" b="1" dirty="0">
              <a:solidFill>
                <a:srgbClr val="00B0F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0" y="905437"/>
            <a:ext cx="10003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00B0F0"/>
                </a:solidFill>
              </a:rPr>
              <a:t>MOTOR EFFICIENCY </a:t>
            </a:r>
            <a:endParaRPr lang="es-ES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4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4" presetClass="entr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3" name="Picture 10" descr="08"/>
          <p:cNvPicPr>
            <a:picLocks noChangeAspect="1" noChangeArrowheads="1"/>
          </p:cNvPicPr>
          <p:nvPr/>
        </p:nvPicPr>
        <p:blipFill>
          <a:blip r:embed="rId3">
            <a:lum bright="2000"/>
          </a:blip>
          <a:srcRect/>
          <a:stretch>
            <a:fillRect/>
          </a:stretch>
        </p:blipFill>
        <p:spPr bwMode="auto">
          <a:xfrm>
            <a:off x="0" y="771525"/>
            <a:ext cx="9906000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9" name="Picture 15" descr="APLI_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4337" y="874714"/>
            <a:ext cx="1496219" cy="138112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8560" name="Picture 16" descr="APLI_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21198" y="874714"/>
            <a:ext cx="1496219" cy="138112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8561" name="Picture 17" descr="APLI_0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29204" y="874714"/>
            <a:ext cx="1496219" cy="138112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8562" name="Picture 18" descr="APLI_0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06908" y="874714"/>
            <a:ext cx="1496219" cy="138112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8564" name="Picture 20" descr="APLI_0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00623" y="874714"/>
            <a:ext cx="1496219" cy="138112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8567" name="Picture 23" descr="APLI_0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14913" y="874714"/>
            <a:ext cx="1496219" cy="138112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194337" y="2817813"/>
            <a:ext cx="557384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000" dirty="0" smtClean="0">
                <a:solidFill>
                  <a:schemeClr val="bg1"/>
                </a:solidFill>
              </a:rPr>
              <a:t>Water • Oil &amp; Gas •</a:t>
            </a:r>
            <a:r>
              <a:rPr lang="en-AU" sz="2000" dirty="0" smtClean="0"/>
              <a:t> </a:t>
            </a:r>
            <a:r>
              <a:rPr lang="en-AU" sz="2000" dirty="0" smtClean="0">
                <a:solidFill>
                  <a:schemeClr val="bg1"/>
                </a:solidFill>
              </a:rPr>
              <a:t>Industry </a:t>
            </a:r>
            <a:r>
              <a:rPr lang="en-AU" sz="2000" b="1" dirty="0" smtClean="0">
                <a:solidFill>
                  <a:schemeClr val="bg1"/>
                </a:solidFill>
              </a:rPr>
              <a:t>·</a:t>
            </a:r>
            <a:r>
              <a:rPr lang="en-AU" sz="2000" dirty="0" smtClean="0">
                <a:solidFill>
                  <a:schemeClr val="bg1"/>
                </a:solidFill>
              </a:rPr>
              <a:t> Mining • Food &amp; Beverages • Electronics •  etc..</a:t>
            </a:r>
            <a:endParaRPr lang="en-A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8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8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8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8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8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8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8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8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8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8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8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8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8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8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8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8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7295</TotalTime>
  <Words>1907</Words>
  <Application>Microsoft Office PowerPoint</Application>
  <PresentationFormat>Papier A4 (210x297 mm)</PresentationFormat>
  <Paragraphs>504</Paragraphs>
  <Slides>60</Slides>
  <Notes>60</Notes>
  <HiddenSlides>0</HiddenSlides>
  <MMClips>0</MMClips>
  <ScaleCrop>false</ScaleCrop>
  <HeadingPairs>
    <vt:vector size="6" baseType="variant">
      <vt:variant>
        <vt:lpstr>Motyw</vt:lpstr>
      </vt:variant>
      <vt:variant>
        <vt:i4>2</vt:i4>
      </vt:variant>
      <vt:variant>
        <vt:lpstr>Osadzone serwery OLE</vt:lpstr>
      </vt:variant>
      <vt:variant>
        <vt:i4>3</vt:i4>
      </vt:variant>
      <vt:variant>
        <vt:lpstr>Tytuły slajdów</vt:lpstr>
      </vt:variant>
      <vt:variant>
        <vt:i4>60</vt:i4>
      </vt:variant>
    </vt:vector>
  </HeadingPairs>
  <TitlesOfParts>
    <vt:vector size="65" baseType="lpstr">
      <vt:lpstr>Tema de Office</vt:lpstr>
      <vt:lpstr>1_Tema de Office</vt:lpstr>
      <vt:lpstr>Documento</vt:lpstr>
      <vt:lpstr>Visio</vt:lpstr>
      <vt:lpstr>Worksheet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Slajd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Corporativa</dc:title>
  <dc:creator>GRAFITAL</dc:creator>
  <cp:lastModifiedBy>Paula</cp:lastModifiedBy>
  <cp:revision>854</cp:revision>
  <dcterms:created xsi:type="dcterms:W3CDTF">2011-07-29T10:19:45Z</dcterms:created>
  <dcterms:modified xsi:type="dcterms:W3CDTF">2014-03-01T21:50:22Z</dcterms:modified>
</cp:coreProperties>
</file>