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 id="2147483662" r:id="rId2"/>
  </p:sldMasterIdLst>
  <p:notesMasterIdLst>
    <p:notesMasterId r:id="rId44"/>
  </p:notesMasterIdLst>
  <p:sldIdLst>
    <p:sldId id="460" r:id="rId3"/>
    <p:sldId id="425" r:id="rId4"/>
    <p:sldId id="440" r:id="rId5"/>
    <p:sldId id="441" r:id="rId6"/>
    <p:sldId id="442" r:id="rId7"/>
    <p:sldId id="443" r:id="rId8"/>
    <p:sldId id="410" r:id="rId9"/>
    <p:sldId id="444" r:id="rId10"/>
    <p:sldId id="416" r:id="rId11"/>
    <p:sldId id="476" r:id="rId12"/>
    <p:sldId id="480" r:id="rId13"/>
    <p:sldId id="481" r:id="rId14"/>
    <p:sldId id="412" r:id="rId15"/>
    <p:sldId id="435" r:id="rId16"/>
    <p:sldId id="437" r:id="rId17"/>
    <p:sldId id="446" r:id="rId18"/>
    <p:sldId id="445" r:id="rId19"/>
    <p:sldId id="447" r:id="rId20"/>
    <p:sldId id="449" r:id="rId21"/>
    <p:sldId id="448" r:id="rId22"/>
    <p:sldId id="450" r:id="rId23"/>
    <p:sldId id="451" r:id="rId24"/>
    <p:sldId id="452" r:id="rId25"/>
    <p:sldId id="453" r:id="rId26"/>
    <p:sldId id="482" r:id="rId27"/>
    <p:sldId id="454" r:id="rId28"/>
    <p:sldId id="461" r:id="rId29"/>
    <p:sldId id="468" r:id="rId30"/>
    <p:sldId id="462" r:id="rId31"/>
    <p:sldId id="467" r:id="rId32"/>
    <p:sldId id="465" r:id="rId33"/>
    <p:sldId id="478" r:id="rId34"/>
    <p:sldId id="470" r:id="rId35"/>
    <p:sldId id="471" r:id="rId36"/>
    <p:sldId id="472" r:id="rId37"/>
    <p:sldId id="473" r:id="rId38"/>
    <p:sldId id="474" r:id="rId39"/>
    <p:sldId id="475" r:id="rId40"/>
    <p:sldId id="483" r:id="rId41"/>
    <p:sldId id="484" r:id="rId42"/>
    <p:sldId id="479" r:id="rId43"/>
  </p:sldIdLst>
  <p:sldSz cx="9906000" cy="6858000" type="A4"/>
  <p:notesSz cx="9144000" cy="6858000"/>
  <p:defaultTextStyle>
    <a:defPPr>
      <a:defRPr lang="es-E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D8C"/>
    <a:srgbClr val="F8F8F8"/>
    <a:srgbClr val="FEA720"/>
    <a:srgbClr val="B7FFD8"/>
    <a:srgbClr val="4D7620"/>
    <a:srgbClr val="B9D6F1"/>
    <a:srgbClr val="549CDD"/>
    <a:srgbClr val="919DB2"/>
    <a:srgbClr val="3C558F"/>
    <a:srgbClr val="05387B"/>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Énfasi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71" autoAdjust="0"/>
    <p:restoredTop sz="94253" autoAdjust="0"/>
  </p:normalViewPr>
  <p:slideViewPr>
    <p:cSldViewPr snapToGrid="0">
      <p:cViewPr>
        <p:scale>
          <a:sx n="75" d="100"/>
          <a:sy n="75" d="100"/>
        </p:scale>
        <p:origin x="-787" y="-173"/>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113" d="100"/>
          <a:sy n="113" d="100"/>
        </p:scale>
        <p:origin x="-2388" y="-114"/>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4099"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24580" name="Rectangle 4"/>
          <p:cNvSpPr>
            <a:spLocks noGrp="1" noRot="1" noChangeAspect="1" noChangeArrowheads="1" noTextEdit="1"/>
          </p:cNvSpPr>
          <p:nvPr>
            <p:ph type="sldImg" idx="2"/>
          </p:nvPr>
        </p:nvSpPr>
        <p:spPr bwMode="auto">
          <a:xfrm>
            <a:off x="493200" y="852488"/>
            <a:ext cx="5670533" cy="3960812"/>
          </a:xfrm>
          <a:prstGeom prst="rect">
            <a:avLst/>
          </a:prstGeom>
          <a:noFill/>
          <a:ln w="9525">
            <a:solidFill>
              <a:srgbClr val="000000"/>
            </a:solidFill>
            <a:miter lim="800000"/>
            <a:headEnd/>
            <a:tailEnd/>
          </a:ln>
        </p:spPr>
      </p:sp>
      <p:sp>
        <p:nvSpPr>
          <p:cNvPr id="4102"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4103"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AE0412-18B3-4A31-A85E-6D20B4B107C4}" type="slidenum">
              <a:rPr lang="es-ES"/>
              <a:pPr>
                <a:defRPr/>
              </a:pPr>
              <a:t>‹#›</a:t>
            </a:fld>
            <a:endParaRPr lang="es-ES"/>
          </a:p>
        </p:txBody>
      </p:sp>
      <p:grpSp>
        <p:nvGrpSpPr>
          <p:cNvPr id="8" name="Group 64"/>
          <p:cNvGrpSpPr>
            <a:grpSpLocks/>
          </p:cNvGrpSpPr>
          <p:nvPr/>
        </p:nvGrpSpPr>
        <p:grpSpPr bwMode="auto">
          <a:xfrm>
            <a:off x="497410" y="4978400"/>
            <a:ext cx="8307923" cy="1526916"/>
            <a:chOff x="407" y="3222"/>
            <a:chExt cx="5353" cy="826"/>
          </a:xfrm>
        </p:grpSpPr>
        <p:sp>
          <p:nvSpPr>
            <p:cNvPr id="9" name="Rectangle 9"/>
            <p:cNvSpPr>
              <a:spLocks noChangeArrowheads="1"/>
            </p:cNvSpPr>
            <p:nvPr/>
          </p:nvSpPr>
          <p:spPr bwMode="auto">
            <a:xfrm>
              <a:off x="407" y="3222"/>
              <a:ext cx="5353" cy="703"/>
            </a:xfrm>
            <a:prstGeom prst="rect">
              <a:avLst/>
            </a:prstGeom>
            <a:noFill/>
            <a:ln w="9525">
              <a:solidFill>
                <a:schemeClr val="tx1"/>
              </a:solidFill>
              <a:miter lim="800000"/>
              <a:headEnd/>
              <a:tailEnd/>
            </a:ln>
            <a:effectLst/>
          </p:spPr>
          <p:txBody>
            <a:bodyPr wrap="none" anchor="ctr"/>
            <a:lstStyle/>
            <a:p>
              <a:endParaRPr lang="es-ES"/>
            </a:p>
          </p:txBody>
        </p:sp>
        <p:sp>
          <p:nvSpPr>
            <p:cNvPr id="10" name="Text Box 10"/>
            <p:cNvSpPr txBox="1">
              <a:spLocks noChangeArrowheads="1"/>
            </p:cNvSpPr>
            <p:nvPr/>
          </p:nvSpPr>
          <p:spPr bwMode="auto">
            <a:xfrm>
              <a:off x="428" y="3919"/>
              <a:ext cx="509" cy="129"/>
            </a:xfrm>
            <a:prstGeom prst="rect">
              <a:avLst/>
            </a:prstGeom>
            <a:noFill/>
            <a:ln w="9525">
              <a:noFill/>
              <a:miter lim="800000"/>
              <a:headEnd/>
              <a:tailEnd/>
            </a:ln>
            <a:effectLst/>
          </p:spPr>
          <p:txBody>
            <a:bodyPr wrap="none" lIns="99048" tIns="49524" rIns="99048" bIns="49524">
              <a:spAutoFit/>
            </a:bodyPr>
            <a:lstStyle/>
            <a:p>
              <a:pPr defTabSz="990600"/>
              <a:r>
                <a:rPr lang="es-ES" sz="900" b="0" u="none" dirty="0" smtClean="0">
                  <a:latin typeface="Verdana" pitchFamily="34" charset="0"/>
                </a:rPr>
                <a:t>GSPA10AI</a:t>
              </a:r>
              <a:endParaRPr lang="es-ES" sz="900" b="0" u="none" dirty="0">
                <a:latin typeface="Verdana" pitchFamily="34" charset="0"/>
              </a:endParaRPr>
            </a:p>
          </p:txBody>
        </p:sp>
        <p:sp>
          <p:nvSpPr>
            <p:cNvPr id="11" name="Text Box 11"/>
            <p:cNvSpPr txBox="1">
              <a:spLocks noChangeArrowheads="1"/>
            </p:cNvSpPr>
            <p:nvPr/>
          </p:nvSpPr>
          <p:spPr bwMode="auto">
            <a:xfrm>
              <a:off x="407" y="3222"/>
              <a:ext cx="498" cy="146"/>
            </a:xfrm>
            <a:prstGeom prst="rect">
              <a:avLst/>
            </a:prstGeom>
            <a:noFill/>
            <a:ln w="9525">
              <a:noFill/>
              <a:miter lim="800000"/>
              <a:headEnd/>
              <a:tailEnd/>
            </a:ln>
            <a:effectLst/>
          </p:spPr>
          <p:txBody>
            <a:bodyPr lIns="99048" tIns="49524" rIns="99048" bIns="49524">
              <a:spAutoFit/>
            </a:bodyPr>
            <a:lstStyle/>
            <a:p>
              <a:pPr defTabSz="990600">
                <a:spcBef>
                  <a:spcPct val="50000"/>
                </a:spcBef>
              </a:pPr>
              <a:r>
                <a:rPr lang="es-ES" sz="1100" u="none" dirty="0" smtClean="0"/>
                <a:t>NOTES</a:t>
              </a:r>
              <a:endParaRPr lang="es-ES" sz="1100" u="none" dirty="0"/>
            </a:p>
          </p:txBody>
        </p:sp>
      </p:grpSp>
      <p:pic>
        <p:nvPicPr>
          <p:cNvPr id="12" name="Picture 43" descr="logo_power"/>
          <p:cNvPicPr>
            <a:picLocks noChangeAspect="1" noChangeArrowheads="1"/>
          </p:cNvPicPr>
          <p:nvPr/>
        </p:nvPicPr>
        <p:blipFill>
          <a:blip r:embed="rId2"/>
          <a:srcRect/>
          <a:stretch>
            <a:fillRect/>
          </a:stretch>
        </p:blipFill>
        <p:spPr bwMode="auto">
          <a:xfrm>
            <a:off x="501650" y="336511"/>
            <a:ext cx="1476375" cy="365125"/>
          </a:xfrm>
          <a:prstGeom prst="rect">
            <a:avLst/>
          </a:prstGeom>
          <a:noFill/>
        </p:spPr>
      </p:pic>
      <p:sp>
        <p:nvSpPr>
          <p:cNvPr id="13" name="Line 44"/>
          <p:cNvSpPr>
            <a:spLocks noChangeShapeType="1"/>
          </p:cNvSpPr>
          <p:nvPr/>
        </p:nvSpPr>
        <p:spPr bwMode="auto">
          <a:xfrm>
            <a:off x="2260606" y="665124"/>
            <a:ext cx="6480000" cy="0"/>
          </a:xfrm>
          <a:prstGeom prst="line">
            <a:avLst/>
          </a:prstGeom>
          <a:noFill/>
          <a:ln w="9525">
            <a:solidFill>
              <a:schemeClr val="tx1"/>
            </a:solidFill>
            <a:round/>
            <a:headEnd/>
            <a:tailEnd/>
          </a:ln>
          <a:effectLst/>
        </p:spPr>
        <p:txBody>
          <a:bodyPr/>
          <a:lstStyle/>
          <a:p>
            <a:endParaRPr lang="es-ES"/>
          </a:p>
        </p:txBody>
      </p:sp>
      <p:sp>
        <p:nvSpPr>
          <p:cNvPr id="14" name="Text Box 45"/>
          <p:cNvSpPr txBox="1">
            <a:spLocks noChangeArrowheads="1"/>
          </p:cNvSpPr>
          <p:nvPr/>
        </p:nvSpPr>
        <p:spPr bwMode="auto">
          <a:xfrm>
            <a:off x="4052883" y="398423"/>
            <a:ext cx="4795837" cy="266700"/>
          </a:xfrm>
          <a:prstGeom prst="rect">
            <a:avLst/>
          </a:prstGeom>
          <a:noFill/>
          <a:ln w="9525">
            <a:noFill/>
            <a:miter lim="800000"/>
            <a:headEnd/>
            <a:tailEnd/>
          </a:ln>
          <a:effectLst/>
        </p:spPr>
        <p:txBody>
          <a:bodyPr lIns="99048" tIns="49524" rIns="99048" bIns="49524">
            <a:spAutoFit/>
          </a:bodyPr>
          <a:lstStyle/>
          <a:p>
            <a:pPr algn="r" defTabSz="990600">
              <a:spcBef>
                <a:spcPct val="50000"/>
              </a:spcBef>
            </a:pPr>
            <a:r>
              <a:rPr lang="es-ES" sz="1100" u="none" dirty="0" smtClean="0"/>
              <a:t>DRIVE THE WATER CYCLE</a:t>
            </a:r>
            <a:endParaRPr lang="es-ES" sz="1100" u="none" dirty="0"/>
          </a:p>
        </p:txBody>
      </p:sp>
      <p:grpSp>
        <p:nvGrpSpPr>
          <p:cNvPr id="15" name="Group 63"/>
          <p:cNvGrpSpPr>
            <a:grpSpLocks/>
          </p:cNvGrpSpPr>
          <p:nvPr/>
        </p:nvGrpSpPr>
        <p:grpSpPr bwMode="auto">
          <a:xfrm>
            <a:off x="6273800" y="831850"/>
            <a:ext cx="2506133" cy="3994150"/>
            <a:chOff x="3537" y="599"/>
            <a:chExt cx="2087" cy="2446"/>
          </a:xfrm>
        </p:grpSpPr>
        <p:sp>
          <p:nvSpPr>
            <p:cNvPr id="16" name="Rectangle 8"/>
            <p:cNvSpPr>
              <a:spLocks noChangeArrowheads="1"/>
            </p:cNvSpPr>
            <p:nvPr/>
          </p:nvSpPr>
          <p:spPr bwMode="auto">
            <a:xfrm>
              <a:off x="3537" y="599"/>
              <a:ext cx="2087" cy="2446"/>
            </a:xfrm>
            <a:prstGeom prst="rect">
              <a:avLst/>
            </a:prstGeom>
            <a:noFill/>
            <a:ln w="9525">
              <a:solidFill>
                <a:schemeClr val="tx1"/>
              </a:solidFill>
              <a:miter lim="800000"/>
              <a:headEnd/>
              <a:tailEnd/>
            </a:ln>
            <a:effectLst/>
          </p:spPr>
          <p:txBody>
            <a:bodyPr wrap="none" lIns="99048" tIns="49524" rIns="99048" bIns="49524" anchor="ctr"/>
            <a:lstStyle/>
            <a:p>
              <a:pPr algn="ctr" defTabSz="990600"/>
              <a:endParaRPr lang="es-ES" sz="1900" b="0" u="none"/>
            </a:p>
          </p:txBody>
        </p:sp>
        <p:sp>
          <p:nvSpPr>
            <p:cNvPr id="17" name="Text Box 12"/>
            <p:cNvSpPr txBox="1">
              <a:spLocks noChangeArrowheads="1"/>
            </p:cNvSpPr>
            <p:nvPr/>
          </p:nvSpPr>
          <p:spPr bwMode="auto">
            <a:xfrm>
              <a:off x="3537" y="599"/>
              <a:ext cx="751" cy="165"/>
            </a:xfrm>
            <a:prstGeom prst="rect">
              <a:avLst/>
            </a:prstGeom>
            <a:noFill/>
            <a:ln w="9525">
              <a:noFill/>
              <a:miter lim="800000"/>
              <a:headEnd/>
              <a:tailEnd/>
            </a:ln>
            <a:effectLst/>
          </p:spPr>
          <p:txBody>
            <a:bodyPr wrap="square" lIns="99048" tIns="49524" rIns="99048" bIns="49524">
              <a:spAutoFit/>
            </a:bodyPr>
            <a:lstStyle/>
            <a:p>
              <a:pPr defTabSz="990600">
                <a:spcBef>
                  <a:spcPct val="50000"/>
                </a:spcBef>
              </a:pPr>
              <a:r>
                <a:rPr lang="es-ES" sz="1100" u="none" dirty="0" smtClean="0"/>
                <a:t>NOTES</a:t>
              </a:r>
              <a:endParaRPr lang="es-ES" sz="1100" u="none" dirty="0"/>
            </a:p>
          </p:txBody>
        </p:sp>
        <p:sp>
          <p:nvSpPr>
            <p:cNvPr id="18" name="Line 13"/>
            <p:cNvSpPr>
              <a:spLocks noChangeShapeType="1"/>
            </p:cNvSpPr>
            <p:nvPr/>
          </p:nvSpPr>
          <p:spPr bwMode="auto">
            <a:xfrm>
              <a:off x="3582" y="849"/>
              <a:ext cx="1974" cy="0"/>
            </a:xfrm>
            <a:prstGeom prst="line">
              <a:avLst/>
            </a:prstGeom>
            <a:noFill/>
            <a:ln w="6350" cap="rnd">
              <a:solidFill>
                <a:schemeClr val="tx1"/>
              </a:solidFill>
              <a:prstDash val="sysDot"/>
              <a:round/>
              <a:headEnd/>
              <a:tailEnd/>
            </a:ln>
            <a:effectLst/>
          </p:spPr>
          <p:txBody>
            <a:bodyPr/>
            <a:lstStyle/>
            <a:p>
              <a:endParaRPr lang="es-ES"/>
            </a:p>
          </p:txBody>
        </p:sp>
        <p:sp>
          <p:nvSpPr>
            <p:cNvPr id="19" name="Line 46"/>
            <p:cNvSpPr>
              <a:spLocks noChangeShapeType="1"/>
            </p:cNvSpPr>
            <p:nvPr/>
          </p:nvSpPr>
          <p:spPr bwMode="auto">
            <a:xfrm>
              <a:off x="3582" y="1008"/>
              <a:ext cx="1974" cy="0"/>
            </a:xfrm>
            <a:prstGeom prst="line">
              <a:avLst/>
            </a:prstGeom>
            <a:noFill/>
            <a:ln w="6350" cap="rnd">
              <a:solidFill>
                <a:schemeClr val="tx1"/>
              </a:solidFill>
              <a:prstDash val="sysDot"/>
              <a:round/>
              <a:headEnd/>
              <a:tailEnd/>
            </a:ln>
            <a:effectLst/>
          </p:spPr>
          <p:txBody>
            <a:bodyPr/>
            <a:lstStyle/>
            <a:p>
              <a:endParaRPr lang="es-ES"/>
            </a:p>
          </p:txBody>
        </p:sp>
        <p:sp>
          <p:nvSpPr>
            <p:cNvPr id="20" name="Line 47"/>
            <p:cNvSpPr>
              <a:spLocks noChangeShapeType="1"/>
            </p:cNvSpPr>
            <p:nvPr/>
          </p:nvSpPr>
          <p:spPr bwMode="auto">
            <a:xfrm>
              <a:off x="3582" y="1168"/>
              <a:ext cx="1974" cy="0"/>
            </a:xfrm>
            <a:prstGeom prst="line">
              <a:avLst/>
            </a:prstGeom>
            <a:noFill/>
            <a:ln w="6350" cap="rnd">
              <a:solidFill>
                <a:schemeClr val="tx1"/>
              </a:solidFill>
              <a:prstDash val="sysDot"/>
              <a:round/>
              <a:headEnd/>
              <a:tailEnd/>
            </a:ln>
            <a:effectLst/>
          </p:spPr>
          <p:txBody>
            <a:bodyPr/>
            <a:lstStyle/>
            <a:p>
              <a:endParaRPr lang="es-ES"/>
            </a:p>
          </p:txBody>
        </p:sp>
        <p:sp>
          <p:nvSpPr>
            <p:cNvPr id="21" name="Line 48"/>
            <p:cNvSpPr>
              <a:spLocks noChangeShapeType="1"/>
            </p:cNvSpPr>
            <p:nvPr/>
          </p:nvSpPr>
          <p:spPr bwMode="auto">
            <a:xfrm>
              <a:off x="3582" y="1327"/>
              <a:ext cx="1974" cy="0"/>
            </a:xfrm>
            <a:prstGeom prst="line">
              <a:avLst/>
            </a:prstGeom>
            <a:noFill/>
            <a:ln w="6350" cap="rnd">
              <a:solidFill>
                <a:schemeClr val="tx1"/>
              </a:solidFill>
              <a:prstDash val="sysDot"/>
              <a:round/>
              <a:headEnd/>
              <a:tailEnd/>
            </a:ln>
            <a:effectLst/>
          </p:spPr>
          <p:txBody>
            <a:bodyPr/>
            <a:lstStyle/>
            <a:p>
              <a:endParaRPr lang="es-ES"/>
            </a:p>
          </p:txBody>
        </p:sp>
        <p:sp>
          <p:nvSpPr>
            <p:cNvPr id="22" name="Line 49"/>
            <p:cNvSpPr>
              <a:spLocks noChangeShapeType="1"/>
            </p:cNvSpPr>
            <p:nvPr/>
          </p:nvSpPr>
          <p:spPr bwMode="auto">
            <a:xfrm>
              <a:off x="3582" y="1487"/>
              <a:ext cx="1974" cy="0"/>
            </a:xfrm>
            <a:prstGeom prst="line">
              <a:avLst/>
            </a:prstGeom>
            <a:noFill/>
            <a:ln w="6350" cap="rnd">
              <a:solidFill>
                <a:schemeClr val="tx1"/>
              </a:solidFill>
              <a:prstDash val="sysDot"/>
              <a:round/>
              <a:headEnd/>
              <a:tailEnd/>
            </a:ln>
            <a:effectLst/>
          </p:spPr>
          <p:txBody>
            <a:bodyPr/>
            <a:lstStyle/>
            <a:p>
              <a:endParaRPr lang="es-ES"/>
            </a:p>
          </p:txBody>
        </p:sp>
        <p:sp>
          <p:nvSpPr>
            <p:cNvPr id="23" name="Line 50"/>
            <p:cNvSpPr>
              <a:spLocks noChangeShapeType="1"/>
            </p:cNvSpPr>
            <p:nvPr/>
          </p:nvSpPr>
          <p:spPr bwMode="auto">
            <a:xfrm>
              <a:off x="3582" y="1646"/>
              <a:ext cx="1974" cy="0"/>
            </a:xfrm>
            <a:prstGeom prst="line">
              <a:avLst/>
            </a:prstGeom>
            <a:noFill/>
            <a:ln w="6350" cap="rnd">
              <a:solidFill>
                <a:schemeClr val="tx1"/>
              </a:solidFill>
              <a:prstDash val="sysDot"/>
              <a:round/>
              <a:headEnd/>
              <a:tailEnd/>
            </a:ln>
            <a:effectLst/>
          </p:spPr>
          <p:txBody>
            <a:bodyPr/>
            <a:lstStyle/>
            <a:p>
              <a:endParaRPr lang="es-ES"/>
            </a:p>
          </p:txBody>
        </p:sp>
        <p:sp>
          <p:nvSpPr>
            <p:cNvPr id="24" name="Line 51"/>
            <p:cNvSpPr>
              <a:spLocks noChangeShapeType="1"/>
            </p:cNvSpPr>
            <p:nvPr/>
          </p:nvSpPr>
          <p:spPr bwMode="auto">
            <a:xfrm>
              <a:off x="3582" y="1806"/>
              <a:ext cx="1974" cy="0"/>
            </a:xfrm>
            <a:prstGeom prst="line">
              <a:avLst/>
            </a:prstGeom>
            <a:noFill/>
            <a:ln w="6350" cap="rnd">
              <a:solidFill>
                <a:schemeClr val="tx1"/>
              </a:solidFill>
              <a:prstDash val="sysDot"/>
              <a:round/>
              <a:headEnd/>
              <a:tailEnd/>
            </a:ln>
            <a:effectLst/>
          </p:spPr>
          <p:txBody>
            <a:bodyPr/>
            <a:lstStyle/>
            <a:p>
              <a:endParaRPr lang="es-ES"/>
            </a:p>
          </p:txBody>
        </p:sp>
        <p:sp>
          <p:nvSpPr>
            <p:cNvPr id="25" name="Line 52"/>
            <p:cNvSpPr>
              <a:spLocks noChangeShapeType="1"/>
            </p:cNvSpPr>
            <p:nvPr/>
          </p:nvSpPr>
          <p:spPr bwMode="auto">
            <a:xfrm>
              <a:off x="3582" y="1965"/>
              <a:ext cx="1974" cy="0"/>
            </a:xfrm>
            <a:prstGeom prst="line">
              <a:avLst/>
            </a:prstGeom>
            <a:noFill/>
            <a:ln w="6350" cap="rnd">
              <a:solidFill>
                <a:schemeClr val="tx1"/>
              </a:solidFill>
              <a:prstDash val="sysDot"/>
              <a:round/>
              <a:headEnd/>
              <a:tailEnd/>
            </a:ln>
            <a:effectLst/>
          </p:spPr>
          <p:txBody>
            <a:bodyPr/>
            <a:lstStyle/>
            <a:p>
              <a:endParaRPr lang="es-ES"/>
            </a:p>
          </p:txBody>
        </p:sp>
        <p:sp>
          <p:nvSpPr>
            <p:cNvPr id="26" name="Line 53"/>
            <p:cNvSpPr>
              <a:spLocks noChangeShapeType="1"/>
            </p:cNvSpPr>
            <p:nvPr/>
          </p:nvSpPr>
          <p:spPr bwMode="auto">
            <a:xfrm>
              <a:off x="3582" y="2125"/>
              <a:ext cx="1974" cy="0"/>
            </a:xfrm>
            <a:prstGeom prst="line">
              <a:avLst/>
            </a:prstGeom>
            <a:noFill/>
            <a:ln w="6350" cap="rnd">
              <a:solidFill>
                <a:schemeClr val="tx1"/>
              </a:solidFill>
              <a:prstDash val="sysDot"/>
              <a:round/>
              <a:headEnd/>
              <a:tailEnd/>
            </a:ln>
            <a:effectLst/>
          </p:spPr>
          <p:txBody>
            <a:bodyPr/>
            <a:lstStyle/>
            <a:p>
              <a:endParaRPr lang="es-ES"/>
            </a:p>
          </p:txBody>
        </p:sp>
        <p:sp>
          <p:nvSpPr>
            <p:cNvPr id="27" name="Line 54"/>
            <p:cNvSpPr>
              <a:spLocks noChangeShapeType="1"/>
            </p:cNvSpPr>
            <p:nvPr/>
          </p:nvSpPr>
          <p:spPr bwMode="auto">
            <a:xfrm>
              <a:off x="3582" y="2284"/>
              <a:ext cx="1974" cy="0"/>
            </a:xfrm>
            <a:prstGeom prst="line">
              <a:avLst/>
            </a:prstGeom>
            <a:noFill/>
            <a:ln w="6350" cap="rnd">
              <a:solidFill>
                <a:schemeClr val="tx1"/>
              </a:solidFill>
              <a:prstDash val="sysDot"/>
              <a:round/>
              <a:headEnd/>
              <a:tailEnd/>
            </a:ln>
            <a:effectLst/>
          </p:spPr>
          <p:txBody>
            <a:bodyPr/>
            <a:lstStyle/>
            <a:p>
              <a:endParaRPr lang="es-ES"/>
            </a:p>
          </p:txBody>
        </p:sp>
        <p:sp>
          <p:nvSpPr>
            <p:cNvPr id="28" name="Line 55"/>
            <p:cNvSpPr>
              <a:spLocks noChangeShapeType="1"/>
            </p:cNvSpPr>
            <p:nvPr/>
          </p:nvSpPr>
          <p:spPr bwMode="auto">
            <a:xfrm>
              <a:off x="3582" y="2444"/>
              <a:ext cx="1974" cy="0"/>
            </a:xfrm>
            <a:prstGeom prst="line">
              <a:avLst/>
            </a:prstGeom>
            <a:noFill/>
            <a:ln w="6350" cap="rnd">
              <a:solidFill>
                <a:schemeClr val="tx1"/>
              </a:solidFill>
              <a:prstDash val="sysDot"/>
              <a:round/>
              <a:headEnd/>
              <a:tailEnd/>
            </a:ln>
            <a:effectLst/>
          </p:spPr>
          <p:txBody>
            <a:bodyPr/>
            <a:lstStyle/>
            <a:p>
              <a:endParaRPr lang="es-ES"/>
            </a:p>
          </p:txBody>
        </p:sp>
        <p:sp>
          <p:nvSpPr>
            <p:cNvPr id="29" name="Line 56"/>
            <p:cNvSpPr>
              <a:spLocks noChangeShapeType="1"/>
            </p:cNvSpPr>
            <p:nvPr/>
          </p:nvSpPr>
          <p:spPr bwMode="auto">
            <a:xfrm>
              <a:off x="3582" y="2603"/>
              <a:ext cx="1974" cy="0"/>
            </a:xfrm>
            <a:prstGeom prst="line">
              <a:avLst/>
            </a:prstGeom>
            <a:noFill/>
            <a:ln w="6350" cap="rnd">
              <a:solidFill>
                <a:schemeClr val="tx1"/>
              </a:solidFill>
              <a:prstDash val="sysDot"/>
              <a:round/>
              <a:headEnd/>
              <a:tailEnd/>
            </a:ln>
            <a:effectLst/>
          </p:spPr>
          <p:txBody>
            <a:bodyPr/>
            <a:lstStyle/>
            <a:p>
              <a:endParaRPr lang="es-ES"/>
            </a:p>
          </p:txBody>
        </p:sp>
        <p:sp>
          <p:nvSpPr>
            <p:cNvPr id="30" name="Line 57"/>
            <p:cNvSpPr>
              <a:spLocks noChangeShapeType="1"/>
            </p:cNvSpPr>
            <p:nvPr/>
          </p:nvSpPr>
          <p:spPr bwMode="auto">
            <a:xfrm>
              <a:off x="3582" y="2763"/>
              <a:ext cx="1974" cy="0"/>
            </a:xfrm>
            <a:prstGeom prst="line">
              <a:avLst/>
            </a:prstGeom>
            <a:noFill/>
            <a:ln w="6350" cap="rnd">
              <a:solidFill>
                <a:schemeClr val="tx1"/>
              </a:solidFill>
              <a:prstDash val="sysDot"/>
              <a:round/>
              <a:headEnd/>
              <a:tailEnd/>
            </a:ln>
            <a:effectLst/>
          </p:spPr>
          <p:txBody>
            <a:bodyPr/>
            <a:lstStyle/>
            <a:p>
              <a:endParaRPr lang="es-ES"/>
            </a:p>
          </p:txBody>
        </p:sp>
        <p:sp>
          <p:nvSpPr>
            <p:cNvPr id="31" name="Line 58"/>
            <p:cNvSpPr>
              <a:spLocks noChangeShapeType="1"/>
            </p:cNvSpPr>
            <p:nvPr/>
          </p:nvSpPr>
          <p:spPr bwMode="auto">
            <a:xfrm>
              <a:off x="3582" y="2922"/>
              <a:ext cx="1974" cy="0"/>
            </a:xfrm>
            <a:prstGeom prst="line">
              <a:avLst/>
            </a:prstGeom>
            <a:noFill/>
            <a:ln w="6350" cap="rnd">
              <a:solidFill>
                <a:schemeClr val="tx1"/>
              </a:solidFill>
              <a:prstDash val="sysDot"/>
              <a:round/>
              <a:headEnd/>
              <a:tailEnd/>
            </a:ln>
            <a:effectLst/>
          </p:spPr>
          <p:txBody>
            <a:bodyPr/>
            <a:lstStyle/>
            <a:p>
              <a:endParaRPr lang="es-ES"/>
            </a:p>
          </p:txBody>
        </p:sp>
      </p:gr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10</a:t>
            </a:fld>
            <a:endParaRPr lang="es-E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11</a:t>
            </a:fld>
            <a:endParaRPr lang="es-E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14</a:t>
            </a:fld>
            <a:endParaRPr lang="es-E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15</a:t>
            </a:fld>
            <a:endParaRPr lang="es-E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16</a:t>
            </a:fld>
            <a:endParaRPr lang="es-E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17</a:t>
            </a:fld>
            <a:endParaRPr lang="es-E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18</a:t>
            </a:fld>
            <a:endParaRPr lang="es-E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19</a:t>
            </a:fld>
            <a:endParaRPr lang="es-E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20</a:t>
            </a:fld>
            <a:endParaRPr lang="es-E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21</a:t>
            </a:fld>
            <a:endParaRPr lang="es-E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22</a:t>
            </a:fld>
            <a:endParaRPr lang="es-E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23</a:t>
            </a:fld>
            <a:endParaRPr lang="es-E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24</a:t>
            </a:fld>
            <a:endParaRPr lang="es-E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25</a:t>
            </a:fld>
            <a:endParaRPr lang="es-E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26</a:t>
            </a:fld>
            <a:endParaRPr lang="es-E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28</a:t>
            </a:fld>
            <a:endParaRPr lang="es-E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29</a:t>
            </a:fld>
            <a:endParaRPr lang="es-E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B82398C8-5C3D-4DF4-90D0-CC040D0CAD2B}" type="slidenum">
              <a:rPr lang="es-ES" smtClean="0"/>
              <a:pPr>
                <a:defRPr/>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B82398C8-5C3D-4DF4-90D0-CC040D0CAD2B}" type="slidenum">
              <a:rPr lang="es-ES" smtClean="0"/>
              <a:pPr>
                <a:defRPr/>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fld id="{89D39011-D5CC-4D02-A627-ED286173A7AD}"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33</a:t>
            </a:fld>
            <a:endParaRPr lang="es-E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34</a:t>
            </a:fld>
            <a:endParaRPr lang="es-E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35</a:t>
            </a:fld>
            <a:endParaRPr lang="es-E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36</a:t>
            </a:fld>
            <a:endParaRPr lang="es-E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37</a:t>
            </a:fld>
            <a:endParaRPr lang="es-E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60375" y="852488"/>
            <a:ext cx="5719763" cy="3960812"/>
          </a:xfrm>
          <a:ln/>
        </p:spPr>
      </p:sp>
      <p:sp>
        <p:nvSpPr>
          <p:cNvPr id="80899" name="Rectangle 7"/>
          <p:cNvSpPr txBox="1">
            <a:spLocks noGrp="1" noChangeArrowheads="1"/>
          </p:cNvSpPr>
          <p:nvPr/>
        </p:nvSpPr>
        <p:spPr bwMode="auto">
          <a:xfrm>
            <a:off x="5179601" y="6513660"/>
            <a:ext cx="3962936" cy="342740"/>
          </a:xfrm>
          <a:prstGeom prst="rect">
            <a:avLst/>
          </a:prstGeom>
          <a:noFill/>
          <a:ln w="9525">
            <a:noFill/>
            <a:miter lim="800000"/>
            <a:headEnd/>
            <a:tailEnd/>
          </a:ln>
        </p:spPr>
        <p:txBody>
          <a:bodyPr anchor="b"/>
          <a:lstStyle/>
          <a:p>
            <a:pPr algn="r"/>
            <a:fld id="{326C0533-92CE-489F-B0CD-987FC4E20B18}" type="slidenum">
              <a:rPr lang="es-ES" sz="1200"/>
              <a:pPr algn="r"/>
              <a:t>38</a:t>
            </a:fld>
            <a:endParaRPr lang="es-E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6901512-AACE-4AFF-A0FA-9629597A54BC}" type="slidenum">
              <a:rPr lang="es-ES"/>
              <a:pPr/>
              <a:t>39</a:t>
            </a:fld>
            <a:endParaRPr lang="es-ES"/>
          </a:p>
        </p:txBody>
      </p:sp>
      <p:sp>
        <p:nvSpPr>
          <p:cNvPr id="119811" name="Rectangle 2"/>
          <p:cNvSpPr>
            <a:spLocks noGrp="1" noRot="1" noChangeAspect="1" noChangeArrowheads="1" noTextEdit="1"/>
          </p:cNvSpPr>
          <p:nvPr>
            <p:ph type="sldImg"/>
          </p:nvPr>
        </p:nvSpPr>
        <p:spPr>
          <a:xfrm>
            <a:off x="460375" y="852488"/>
            <a:ext cx="5719763" cy="3960812"/>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7102ABE-4E73-4B7E-BD63-E99AB3A6512B}" type="slidenum">
              <a:rPr lang="es-ES"/>
              <a:pPr/>
              <a:t>40</a:t>
            </a:fld>
            <a:endParaRPr lang="es-ES"/>
          </a:p>
        </p:txBody>
      </p:sp>
      <p:sp>
        <p:nvSpPr>
          <p:cNvPr id="105475" name="Rectangle 2"/>
          <p:cNvSpPr>
            <a:spLocks noGrp="1" noRot="1" noChangeAspect="1" noChangeArrowheads="1" noTextEdit="1"/>
          </p:cNvSpPr>
          <p:nvPr>
            <p:ph type="sldImg"/>
          </p:nvPr>
        </p:nvSpPr>
        <p:spPr>
          <a:xfrm>
            <a:off x="460375" y="852488"/>
            <a:ext cx="5719763" cy="3960812"/>
          </a:xfr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41</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60375" y="852488"/>
            <a:ext cx="5719763" cy="3960812"/>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4E117D1-38BA-4607-B951-045873A85225}" type="slidenum">
              <a:rPr lang="es-ES" smtClean="0"/>
              <a:pPr/>
              <a:t>9</a:t>
            </a:fld>
            <a:endParaRPr lang="es-ES" smtClean="0"/>
          </a:p>
        </p:txBody>
      </p:sp>
      <p:sp>
        <p:nvSpPr>
          <p:cNvPr id="25604" name="Rectangle 3"/>
          <p:cNvSpPr>
            <a:spLocks noGrp="1" noRot="1" noChangeAspect="1" noChangeArrowheads="1" noTextEdit="1"/>
          </p:cNvSpPr>
          <p:nvPr>
            <p:ph type="sldImg"/>
          </p:nvPr>
        </p:nvSpPr>
        <p:spPr>
          <a:xfrm>
            <a:off x="493200" y="852488"/>
            <a:ext cx="5718861" cy="3960000"/>
          </a:xfrm>
          <a:ln w="6350"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6"/>
            <a:ext cx="84201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lvl1pPr>
              <a:defRPr/>
            </a:lvl1pPr>
          </a:lstStyle>
          <a:p>
            <a:pPr>
              <a:defRPr/>
            </a:pPr>
            <a:fld id="{3ECCF168-84E2-4752-8F57-F80594CB1E17}" type="datetime1">
              <a:rPr lang="es-ES_tradnl"/>
              <a:pPr>
                <a:defRPr/>
              </a:pPr>
              <a:t>01/03/2014</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F29F6B54-BD59-4A84-BFA0-AC6E998E9CDF}" type="slidenum">
              <a:rPr lang="es-ES_tradnl"/>
              <a:pPr>
                <a:defRPr/>
              </a:pPr>
              <a:t>‹#›</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C065CAF0-C895-4FA3-BFB1-074CD3FF60B4}" type="datetime1">
              <a:rPr lang="es-ES_tradnl"/>
              <a:pPr>
                <a:defRPr/>
              </a:pPr>
              <a:t>01/03/2014</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1284CF67-2191-4652-B44C-B8187A9E342D}" type="slidenum">
              <a:rPr lang="es-ES_tradnl"/>
              <a:pPr>
                <a:defRPr/>
              </a:pPr>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39"/>
            <a:ext cx="2228850" cy="5851525"/>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95300" y="274639"/>
            <a:ext cx="652145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EE8E07EC-8A8C-47D2-AF78-D26E9F7E5F9C}" type="datetime1">
              <a:rPr lang="es-ES_tradnl"/>
              <a:pPr>
                <a:defRPr/>
              </a:pPr>
              <a:t>01/03/2014</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A4B5869A-90D4-4A0C-8302-58AFDC6591C1}" type="slidenum">
              <a:rPr lang="es-ES_tradnl"/>
              <a:pPr>
                <a:defRPr/>
              </a:pPr>
              <a:t>‹#›</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0" y="1"/>
            <a:ext cx="9906000" cy="6869113"/>
          </a:xfrm>
          <a:prstGeom prst="rect">
            <a:avLst/>
          </a:prstGeom>
          <a:noFill/>
          <a:ln w="9525">
            <a:noFill/>
            <a:miter lim="800000"/>
            <a:headEnd/>
            <a:tailEnd/>
          </a:ln>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srcRect/>
          <a:stretch>
            <a:fillRect/>
          </a:stretch>
        </p:blipFill>
        <p:spPr bwMode="auto">
          <a:xfrm>
            <a:off x="0" y="13837"/>
            <a:ext cx="9906000" cy="792162"/>
          </a:xfrm>
          <a:prstGeom prst="rect">
            <a:avLst/>
          </a:prstGeom>
          <a:noFill/>
          <a:ln w="9525">
            <a:noFill/>
            <a:miter lim="800000"/>
            <a:headEnd/>
            <a:tailEnd/>
          </a:ln>
          <a:effectLst/>
        </p:spPr>
      </p:pic>
      <p:pic>
        <p:nvPicPr>
          <p:cNvPr id="2051" name="Picture 3"/>
          <p:cNvPicPr>
            <a:picLocks noChangeAspect="1" noChangeArrowheads="1"/>
          </p:cNvPicPr>
          <p:nvPr userDrawn="1"/>
        </p:nvPicPr>
        <p:blipFill>
          <a:blip r:embed="rId3"/>
          <a:srcRect/>
          <a:stretch>
            <a:fillRect/>
          </a:stretch>
        </p:blipFill>
        <p:spPr bwMode="auto">
          <a:xfrm>
            <a:off x="7627767" y="6519183"/>
            <a:ext cx="1786863" cy="155575"/>
          </a:xfrm>
          <a:prstGeom prst="rect">
            <a:avLst/>
          </a:prstGeom>
          <a:noFill/>
          <a:ln w="9525">
            <a:noFill/>
            <a:miter lim="800000"/>
            <a:headEnd/>
            <a:tailEnd/>
          </a:ln>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82506" y="4406901"/>
            <a:ext cx="84201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2E7469A3-CB63-46FF-8406-F9D3346D025F}" type="datetime1">
              <a:rPr lang="es-ES_tradnl"/>
              <a:pPr>
                <a:defRPr/>
              </a:pPr>
              <a:t>01/03/2014</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522F824A-1A70-4B24-87BC-AEDAF199066E}" type="slidenum">
              <a:rPr lang="es-ES_tradnl"/>
              <a:pPr>
                <a:defRPr/>
              </a:pPr>
              <a:t>‹#›</a:t>
            </a:fld>
            <a:endParaRPr lang="es-ES_trad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3"/>
          <p:cNvSpPr>
            <a:spLocks noGrp="1"/>
          </p:cNvSpPr>
          <p:nvPr>
            <p:ph type="dt" sz="half" idx="10"/>
          </p:nvPr>
        </p:nvSpPr>
        <p:spPr/>
        <p:txBody>
          <a:bodyPr/>
          <a:lstStyle>
            <a:lvl1pPr>
              <a:defRPr/>
            </a:lvl1pPr>
          </a:lstStyle>
          <a:p>
            <a:pPr>
              <a:defRPr/>
            </a:pPr>
            <a:fld id="{B67808CC-7F67-4B94-8442-8BA440CDC415}" type="datetime1">
              <a:rPr lang="es-ES_tradnl"/>
              <a:pPr>
                <a:defRPr/>
              </a:pPr>
              <a:t>01/03/2014</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201DC752-149D-45F1-B34F-7744E6695313}" type="slidenum">
              <a:rPr lang="es-ES_tradnl"/>
              <a:pPr>
                <a:defRPr/>
              </a:pPr>
              <a:t>‹#›</a:t>
            </a:fld>
            <a:endParaRPr lang="es-ES_trad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p:txBody>
          <a:bodyPr/>
          <a:lstStyle>
            <a:lvl1pPr>
              <a:defRPr/>
            </a:lvl1pPr>
          </a:lstStyle>
          <a:p>
            <a:pPr>
              <a:defRPr/>
            </a:pPr>
            <a:fld id="{648235CE-C7E2-43B3-B6B6-6192AA12232B}" type="datetime1">
              <a:rPr lang="es-ES_tradnl"/>
              <a:pPr>
                <a:defRPr/>
              </a:pPr>
              <a:t>01/03/2014</a:t>
            </a:fld>
            <a:endParaRPr lang="es-ES_tradnl"/>
          </a:p>
        </p:txBody>
      </p:sp>
      <p:sp>
        <p:nvSpPr>
          <p:cNvPr id="8" name="Marcador de pie de página 4"/>
          <p:cNvSpPr>
            <a:spLocks noGrp="1"/>
          </p:cNvSpPr>
          <p:nvPr>
            <p:ph type="ftr" sz="quarter" idx="11"/>
          </p:nvPr>
        </p:nvSpPr>
        <p:spPr/>
        <p:txBody>
          <a:bodyPr/>
          <a:lstStyle>
            <a:lvl1pPr>
              <a:defRPr/>
            </a:lvl1pPr>
          </a:lstStyle>
          <a:p>
            <a:pPr>
              <a:defRPr/>
            </a:pPr>
            <a:endParaRPr lang="es-ES_tradnl"/>
          </a:p>
        </p:txBody>
      </p:sp>
      <p:sp>
        <p:nvSpPr>
          <p:cNvPr id="9" name="Marcador de número de diapositiva 5"/>
          <p:cNvSpPr>
            <a:spLocks noGrp="1"/>
          </p:cNvSpPr>
          <p:nvPr>
            <p:ph type="sldNum" sz="quarter" idx="12"/>
          </p:nvPr>
        </p:nvSpPr>
        <p:spPr/>
        <p:txBody>
          <a:bodyPr/>
          <a:lstStyle>
            <a:lvl1pPr>
              <a:defRPr/>
            </a:lvl1pPr>
          </a:lstStyle>
          <a:p>
            <a:pPr>
              <a:defRPr/>
            </a:pPr>
            <a:fld id="{5D85A916-8B41-4DDD-886F-3EDAB37ECF48}" type="slidenum">
              <a:rPr lang="es-ES_tradnl"/>
              <a:pPr>
                <a:defRPr/>
              </a:pPr>
              <a:t>‹#›</a:t>
            </a:fld>
            <a:endParaRPr lang="es-ES_trad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3"/>
          <p:cNvSpPr>
            <a:spLocks noGrp="1"/>
          </p:cNvSpPr>
          <p:nvPr>
            <p:ph type="dt" sz="half" idx="10"/>
          </p:nvPr>
        </p:nvSpPr>
        <p:spPr/>
        <p:txBody>
          <a:bodyPr/>
          <a:lstStyle>
            <a:lvl1pPr>
              <a:defRPr/>
            </a:lvl1pPr>
          </a:lstStyle>
          <a:p>
            <a:pPr>
              <a:defRPr/>
            </a:pPr>
            <a:fld id="{F09FA68A-3DE6-441A-A72B-5B8EEDF345C9}" type="datetime1">
              <a:rPr lang="es-ES_tradnl"/>
              <a:pPr>
                <a:defRPr/>
              </a:pPr>
              <a:t>01/03/2014</a:t>
            </a:fld>
            <a:endParaRPr lang="es-ES_tradnl"/>
          </a:p>
        </p:txBody>
      </p:sp>
      <p:sp>
        <p:nvSpPr>
          <p:cNvPr id="4" name="Marcador de pie de página 4"/>
          <p:cNvSpPr>
            <a:spLocks noGrp="1"/>
          </p:cNvSpPr>
          <p:nvPr>
            <p:ph type="ftr" sz="quarter" idx="11"/>
          </p:nvPr>
        </p:nvSpPr>
        <p:spPr/>
        <p:txBody>
          <a:bodyPr/>
          <a:lstStyle>
            <a:lvl1pPr>
              <a:defRPr/>
            </a:lvl1pPr>
          </a:lstStyle>
          <a:p>
            <a:pPr>
              <a:defRPr/>
            </a:pPr>
            <a:endParaRPr lang="es-ES_tradnl"/>
          </a:p>
        </p:txBody>
      </p:sp>
      <p:sp>
        <p:nvSpPr>
          <p:cNvPr id="5" name="Marcador de número de diapositiva 5"/>
          <p:cNvSpPr>
            <a:spLocks noGrp="1"/>
          </p:cNvSpPr>
          <p:nvPr>
            <p:ph type="sldNum" sz="quarter" idx="12"/>
          </p:nvPr>
        </p:nvSpPr>
        <p:spPr/>
        <p:txBody>
          <a:bodyPr/>
          <a:lstStyle>
            <a:lvl1pPr>
              <a:defRPr/>
            </a:lvl1pPr>
          </a:lstStyle>
          <a:p>
            <a:pPr>
              <a:defRPr/>
            </a:pPr>
            <a:fld id="{53F499E4-C609-4275-87F6-8287108AC120}" type="slidenum">
              <a:rPr lang="es-ES_tradnl"/>
              <a:pPr>
                <a:defRPr/>
              </a:pPr>
              <a:t>‹#›</a:t>
            </a:fld>
            <a:endParaRPr lang="es-ES_trad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D219B6F4-1494-4156-8FFE-34A07986244D}" type="datetime1">
              <a:rPr lang="es-ES_tradnl"/>
              <a:pPr>
                <a:defRPr/>
              </a:pPr>
              <a:t>01/03/2014</a:t>
            </a:fld>
            <a:endParaRPr lang="es-ES_tradnl"/>
          </a:p>
        </p:txBody>
      </p:sp>
      <p:sp>
        <p:nvSpPr>
          <p:cNvPr id="3" name="Marcador de pie de página 4"/>
          <p:cNvSpPr>
            <a:spLocks noGrp="1"/>
          </p:cNvSpPr>
          <p:nvPr>
            <p:ph type="ftr" sz="quarter" idx="11"/>
          </p:nvPr>
        </p:nvSpPr>
        <p:spPr/>
        <p:txBody>
          <a:bodyPr/>
          <a:lstStyle>
            <a:lvl1pPr>
              <a:defRPr/>
            </a:lvl1pPr>
          </a:lstStyle>
          <a:p>
            <a:pPr>
              <a:defRPr/>
            </a:pPr>
            <a:endParaRPr lang="es-ES_tradnl"/>
          </a:p>
        </p:txBody>
      </p:sp>
      <p:sp>
        <p:nvSpPr>
          <p:cNvPr id="4" name="Marcador de número de diapositiva 5"/>
          <p:cNvSpPr>
            <a:spLocks noGrp="1"/>
          </p:cNvSpPr>
          <p:nvPr>
            <p:ph type="sldNum" sz="quarter" idx="12"/>
          </p:nvPr>
        </p:nvSpPr>
        <p:spPr/>
        <p:txBody>
          <a:bodyPr/>
          <a:lstStyle>
            <a:lvl1pPr>
              <a:defRPr/>
            </a:lvl1pPr>
          </a:lstStyle>
          <a:p>
            <a:pPr>
              <a:defRPr/>
            </a:pPr>
            <a:fld id="{CF5BE0A1-26EC-455E-A2E0-F53ACE2C3C98}" type="slidenum">
              <a:rPr lang="es-ES_tradnl"/>
              <a:pPr>
                <a:defRPr/>
              </a:pPr>
              <a:t>‹#›</a:t>
            </a:fld>
            <a:endParaRPr lang="es-ES_trad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006"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05962A4D-9213-47AC-9D73-B48E52C8FBE4}" type="datetime1">
              <a:rPr lang="es-ES_tradnl"/>
              <a:pPr>
                <a:defRPr/>
              </a:pPr>
              <a:t>01/03/2014</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9698C47C-7BCA-476B-8F4D-F1EBAA4EBEA3}" type="slidenum">
              <a:rPr lang="es-ES_tradnl"/>
              <a:pPr>
                <a:defRPr/>
              </a:pPr>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7A99E93C-32D8-42DA-B1D5-F1457D8F1BE3}" type="datetime1">
              <a:rPr lang="es-ES_tradnl"/>
              <a:pPr>
                <a:defRPr/>
              </a:pPr>
              <a:t>01/03/2014</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8D3E55B8-4345-43B0-91FB-47A0D9362A7A}" type="slidenum">
              <a:rPr lang="es-ES_tradnl"/>
              <a:pPr>
                <a:defRPr/>
              </a:pPr>
              <a:t>‹#›</a:t>
            </a:fld>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smtClean="0"/>
          </a:p>
        </p:txBody>
      </p:sp>
      <p:sp>
        <p:nvSpPr>
          <p:cNvPr id="4" name="Marcador de tex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2BEF84A3-6455-4F95-B082-C1F88F2DAB80}" type="datetime1">
              <a:rPr lang="es-ES_tradnl"/>
              <a:pPr>
                <a:defRPr/>
              </a:pPr>
              <a:t>01/03/2014</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87016D53-0D76-4C75-A47C-4EE04579CF30}" type="slidenum">
              <a:rPr lang="es-ES_tradnl"/>
              <a:pPr>
                <a:defRPr/>
              </a:pPr>
              <a:t>‹#›</a:t>
            </a:fld>
            <a:endParaRPr lang="es-ES_trad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931586BB-63A4-459A-816A-2161B2029E27}" type="datetime1">
              <a:rPr lang="es-ES_tradnl"/>
              <a:pPr>
                <a:defRPr/>
              </a:pPr>
              <a:t>01/03/2014</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14C9B9FD-CAB5-4FC6-AAC6-B66DB9FA6B9E}" type="slidenum">
              <a:rPr lang="es-ES_tradnl"/>
              <a:pPr>
                <a:defRPr/>
              </a:pPr>
              <a:t>‹#›</a:t>
            </a:fld>
            <a:endParaRPr lang="es-ES_trad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39"/>
            <a:ext cx="2228850" cy="5851525"/>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95300" y="274639"/>
            <a:ext cx="652145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BC633D62-63E1-45FA-9476-00B1DD8DA405}" type="datetime1">
              <a:rPr lang="es-ES_tradnl"/>
              <a:pPr>
                <a:defRPr/>
              </a:pPr>
              <a:t>01/03/2014</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B9FDD8EA-530A-4B47-A9B5-0BF32900BA07}" type="slidenum">
              <a:rPr lang="es-ES_tradnl"/>
              <a:pPr>
                <a:defRPr/>
              </a:pPr>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82506" y="4406901"/>
            <a:ext cx="84201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698515F8-A78C-46DD-906D-BE0FF2D6A0CE}" type="datetime1">
              <a:rPr lang="es-ES_tradnl"/>
              <a:pPr>
                <a:defRPr/>
              </a:pPr>
              <a:t>01/03/2014</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3CFF124D-4997-459D-8269-0A16A4E2546F}" type="slidenum">
              <a:rPr lang="es-ES_tradnl"/>
              <a:pPr>
                <a:defRPr/>
              </a:pPr>
              <a:t>‹#›</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3"/>
          <p:cNvSpPr>
            <a:spLocks noGrp="1"/>
          </p:cNvSpPr>
          <p:nvPr>
            <p:ph type="dt" sz="half" idx="10"/>
          </p:nvPr>
        </p:nvSpPr>
        <p:spPr/>
        <p:txBody>
          <a:bodyPr/>
          <a:lstStyle>
            <a:lvl1pPr>
              <a:defRPr/>
            </a:lvl1pPr>
          </a:lstStyle>
          <a:p>
            <a:pPr>
              <a:defRPr/>
            </a:pPr>
            <a:fld id="{84BDE42C-A781-488B-8C45-EBE353227287}" type="datetime1">
              <a:rPr lang="es-ES_tradnl"/>
              <a:pPr>
                <a:defRPr/>
              </a:pPr>
              <a:t>01/03/2014</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16C79953-57DC-4C40-B6A3-29F0D3FBC9F8}" type="slidenum">
              <a:rPr lang="es-ES_tradnl"/>
              <a:pPr>
                <a:defRPr/>
              </a:pPr>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p:txBody>
          <a:bodyPr/>
          <a:lstStyle>
            <a:lvl1pPr>
              <a:defRPr/>
            </a:lvl1pPr>
          </a:lstStyle>
          <a:p>
            <a:pPr>
              <a:defRPr/>
            </a:pPr>
            <a:fld id="{28DE4B1D-233F-4AB8-B052-C7A5ED5C9734}" type="datetime1">
              <a:rPr lang="es-ES_tradnl"/>
              <a:pPr>
                <a:defRPr/>
              </a:pPr>
              <a:t>01/03/2014</a:t>
            </a:fld>
            <a:endParaRPr lang="es-ES_tradnl"/>
          </a:p>
        </p:txBody>
      </p:sp>
      <p:sp>
        <p:nvSpPr>
          <p:cNvPr id="8" name="Marcador de pie de página 4"/>
          <p:cNvSpPr>
            <a:spLocks noGrp="1"/>
          </p:cNvSpPr>
          <p:nvPr>
            <p:ph type="ftr" sz="quarter" idx="11"/>
          </p:nvPr>
        </p:nvSpPr>
        <p:spPr/>
        <p:txBody>
          <a:bodyPr/>
          <a:lstStyle>
            <a:lvl1pPr>
              <a:defRPr/>
            </a:lvl1pPr>
          </a:lstStyle>
          <a:p>
            <a:pPr>
              <a:defRPr/>
            </a:pPr>
            <a:endParaRPr lang="es-ES_tradnl"/>
          </a:p>
        </p:txBody>
      </p:sp>
      <p:sp>
        <p:nvSpPr>
          <p:cNvPr id="9" name="Marcador de número de diapositiva 5"/>
          <p:cNvSpPr>
            <a:spLocks noGrp="1"/>
          </p:cNvSpPr>
          <p:nvPr>
            <p:ph type="sldNum" sz="quarter" idx="12"/>
          </p:nvPr>
        </p:nvSpPr>
        <p:spPr/>
        <p:txBody>
          <a:bodyPr/>
          <a:lstStyle>
            <a:lvl1pPr>
              <a:defRPr/>
            </a:lvl1pPr>
          </a:lstStyle>
          <a:p>
            <a:pPr>
              <a:defRPr/>
            </a:pPr>
            <a:fld id="{4BB06BAF-2E2E-4548-915C-6AB7D6E76864}" type="slidenum">
              <a:rPr lang="es-ES_tradnl"/>
              <a:pPr>
                <a:defRPr/>
              </a:pPr>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3"/>
          <p:cNvSpPr>
            <a:spLocks noGrp="1"/>
          </p:cNvSpPr>
          <p:nvPr>
            <p:ph type="dt" sz="half" idx="10"/>
          </p:nvPr>
        </p:nvSpPr>
        <p:spPr/>
        <p:txBody>
          <a:bodyPr/>
          <a:lstStyle>
            <a:lvl1pPr>
              <a:defRPr/>
            </a:lvl1pPr>
          </a:lstStyle>
          <a:p>
            <a:pPr>
              <a:defRPr/>
            </a:pPr>
            <a:fld id="{CCB65DC3-8DE5-4556-B14A-A26D54C622D2}" type="datetime1">
              <a:rPr lang="es-ES_tradnl"/>
              <a:pPr>
                <a:defRPr/>
              </a:pPr>
              <a:t>01/03/2014</a:t>
            </a:fld>
            <a:endParaRPr lang="es-ES_tradnl"/>
          </a:p>
        </p:txBody>
      </p:sp>
      <p:sp>
        <p:nvSpPr>
          <p:cNvPr id="4" name="Marcador de pie de página 4"/>
          <p:cNvSpPr>
            <a:spLocks noGrp="1"/>
          </p:cNvSpPr>
          <p:nvPr>
            <p:ph type="ftr" sz="quarter" idx="11"/>
          </p:nvPr>
        </p:nvSpPr>
        <p:spPr/>
        <p:txBody>
          <a:bodyPr/>
          <a:lstStyle>
            <a:lvl1pPr>
              <a:defRPr/>
            </a:lvl1pPr>
          </a:lstStyle>
          <a:p>
            <a:pPr>
              <a:defRPr/>
            </a:pPr>
            <a:endParaRPr lang="es-ES_tradnl"/>
          </a:p>
        </p:txBody>
      </p:sp>
      <p:sp>
        <p:nvSpPr>
          <p:cNvPr id="5" name="Marcador de número de diapositiva 5"/>
          <p:cNvSpPr>
            <a:spLocks noGrp="1"/>
          </p:cNvSpPr>
          <p:nvPr>
            <p:ph type="sldNum" sz="quarter" idx="12"/>
          </p:nvPr>
        </p:nvSpPr>
        <p:spPr/>
        <p:txBody>
          <a:bodyPr/>
          <a:lstStyle>
            <a:lvl1pPr>
              <a:defRPr/>
            </a:lvl1pPr>
          </a:lstStyle>
          <a:p>
            <a:pPr>
              <a:defRPr/>
            </a:pPr>
            <a:fld id="{71254209-01D3-4D86-A9B6-4A8F15797976}" type="slidenum">
              <a:rPr lang="es-ES_tradnl"/>
              <a:pPr>
                <a:defRPr/>
              </a:pPr>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76C21A6A-0638-4096-AE9C-23CABB511E0C}" type="datetime1">
              <a:rPr lang="es-ES_tradnl"/>
              <a:pPr>
                <a:defRPr/>
              </a:pPr>
              <a:t>01/03/2014</a:t>
            </a:fld>
            <a:endParaRPr lang="es-ES_tradnl"/>
          </a:p>
        </p:txBody>
      </p:sp>
      <p:sp>
        <p:nvSpPr>
          <p:cNvPr id="3" name="Marcador de pie de página 4"/>
          <p:cNvSpPr>
            <a:spLocks noGrp="1"/>
          </p:cNvSpPr>
          <p:nvPr>
            <p:ph type="ftr" sz="quarter" idx="11"/>
          </p:nvPr>
        </p:nvSpPr>
        <p:spPr/>
        <p:txBody>
          <a:bodyPr/>
          <a:lstStyle>
            <a:lvl1pPr>
              <a:defRPr/>
            </a:lvl1pPr>
          </a:lstStyle>
          <a:p>
            <a:pPr>
              <a:defRPr/>
            </a:pPr>
            <a:endParaRPr lang="es-ES_tradnl"/>
          </a:p>
        </p:txBody>
      </p:sp>
      <p:sp>
        <p:nvSpPr>
          <p:cNvPr id="4" name="Marcador de número de diapositiva 5"/>
          <p:cNvSpPr>
            <a:spLocks noGrp="1"/>
          </p:cNvSpPr>
          <p:nvPr>
            <p:ph type="sldNum" sz="quarter" idx="12"/>
          </p:nvPr>
        </p:nvSpPr>
        <p:spPr/>
        <p:txBody>
          <a:bodyPr/>
          <a:lstStyle>
            <a:lvl1pPr>
              <a:defRPr/>
            </a:lvl1pPr>
          </a:lstStyle>
          <a:p>
            <a:pPr>
              <a:defRPr/>
            </a:pPr>
            <a:fld id="{BB247313-5FF4-4D79-BBA0-6D889EC798C7}" type="slidenum">
              <a:rPr lang="es-ES_tradnl"/>
              <a:pPr>
                <a:defRPr/>
              </a:pPr>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006"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D4669188-076D-44F1-ABDE-C51096FC6838}" type="datetime1">
              <a:rPr lang="es-ES_tradnl"/>
              <a:pPr>
                <a:defRPr/>
              </a:pPr>
              <a:t>01/03/2014</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219D254C-58B2-4203-B858-3C27AF29E97A}" type="slidenum">
              <a:rPr lang="es-ES_tradnl"/>
              <a:pPr>
                <a:defRPr/>
              </a:pPr>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smtClean="0"/>
          </a:p>
        </p:txBody>
      </p:sp>
      <p:sp>
        <p:nvSpPr>
          <p:cNvPr id="4" name="Marcador de tex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7955E1E4-E87D-44D9-BDD7-940C56426D9A}" type="datetime1">
              <a:rPr lang="es-ES_tradnl"/>
              <a:pPr>
                <a:defRPr/>
              </a:pPr>
              <a:t>01/03/2014</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68C1FE4D-7AB0-4533-9FC7-7A8E4E8E5241}" type="slidenum">
              <a:rPr lang="es-ES_tradnl"/>
              <a:pPr>
                <a:defRPr/>
              </a:pPr>
              <a:t>‹#›</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Marcador de título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p>
        </p:txBody>
      </p:sp>
      <p:sp>
        <p:nvSpPr>
          <p:cNvPr id="4099" name="Marcador de texto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 name="Marcador de fecha 3"/>
          <p:cNvSpPr>
            <a:spLocks noGrp="1"/>
          </p:cNvSpPr>
          <p:nvPr>
            <p:ph type="dt" sz="half" idx="2"/>
          </p:nvPr>
        </p:nvSpPr>
        <p:spPr>
          <a:xfrm>
            <a:off x="495300" y="6356351"/>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D2A47F04-0CA4-43BD-9F85-472B3EE51CA3}" type="datetime1">
              <a:rPr lang="es-ES_tradnl"/>
              <a:pPr>
                <a:defRPr/>
              </a:pPr>
              <a:t>01/03/2014</a:t>
            </a:fld>
            <a:endParaRPr lang="es-ES_tradnl"/>
          </a:p>
        </p:txBody>
      </p:sp>
      <p:sp>
        <p:nvSpPr>
          <p:cNvPr id="5" name="Marcador de pie de página 4"/>
          <p:cNvSpPr>
            <a:spLocks noGrp="1"/>
          </p:cNvSpPr>
          <p:nvPr>
            <p:ph type="ftr" sz="quarter" idx="3"/>
          </p:nvPr>
        </p:nvSpPr>
        <p:spPr>
          <a:xfrm>
            <a:off x="3384550" y="6356351"/>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s-ES_tradnl"/>
          </a:p>
        </p:txBody>
      </p:sp>
      <p:sp>
        <p:nvSpPr>
          <p:cNvPr id="6" name="Marcador de número de diapositiva 5"/>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E95334D-3A1C-46CE-B86C-E83BF6C82182}" type="slidenum">
              <a:rPr lang="es-ES_tradnl"/>
              <a:pPr>
                <a:defRPr/>
              </a:pPr>
              <a:t>‹#›</a:t>
            </a:fld>
            <a:endParaRPr lang="es-ES_tradnl"/>
          </a:p>
        </p:txBody>
      </p:sp>
    </p:spTree>
  </p:cSld>
  <p:clrMap bg1="lt1" tx1="dk1" bg2="lt2" tx2="dk2" accent1="accent1" accent2="accent2" accent3="accent3" accent4="accent4" accent5="accent5" accent6="accent6" hlink="hlink" folHlink="folHlink"/>
  <p:sldLayoutIdLst>
    <p:sldLayoutId id="2147485239" r:id="rId1"/>
    <p:sldLayoutId id="2147485240" r:id="rId2"/>
    <p:sldLayoutId id="2147485241" r:id="rId3"/>
    <p:sldLayoutId id="2147485242" r:id="rId4"/>
    <p:sldLayoutId id="2147485243" r:id="rId5"/>
    <p:sldLayoutId id="2147485244" r:id="rId6"/>
    <p:sldLayoutId id="2147485245" r:id="rId7"/>
    <p:sldLayoutId id="2147485246" r:id="rId8"/>
    <p:sldLayoutId id="2147485247" r:id="rId9"/>
    <p:sldLayoutId id="2147485248" r:id="rId10"/>
    <p:sldLayoutId id="21474852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Marcador de título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p>
        </p:txBody>
      </p:sp>
      <p:sp>
        <p:nvSpPr>
          <p:cNvPr id="5123" name="Marcador de texto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 name="Marcador de fecha 3"/>
          <p:cNvSpPr>
            <a:spLocks noGrp="1"/>
          </p:cNvSpPr>
          <p:nvPr>
            <p:ph type="dt" sz="half" idx="2"/>
          </p:nvPr>
        </p:nvSpPr>
        <p:spPr>
          <a:xfrm>
            <a:off x="495300" y="6356351"/>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281724EB-F813-4D40-9F43-7255514768E6}" type="datetime1">
              <a:rPr lang="es-ES_tradnl"/>
              <a:pPr>
                <a:defRPr/>
              </a:pPr>
              <a:t>01/03/2014</a:t>
            </a:fld>
            <a:endParaRPr lang="es-ES_tradnl"/>
          </a:p>
        </p:txBody>
      </p:sp>
      <p:sp>
        <p:nvSpPr>
          <p:cNvPr id="5" name="Marcador de pie de página 4"/>
          <p:cNvSpPr>
            <a:spLocks noGrp="1"/>
          </p:cNvSpPr>
          <p:nvPr>
            <p:ph type="ftr" sz="quarter" idx="3"/>
          </p:nvPr>
        </p:nvSpPr>
        <p:spPr>
          <a:xfrm>
            <a:off x="3384550" y="6356351"/>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s-ES_tradnl"/>
          </a:p>
        </p:txBody>
      </p:sp>
      <p:sp>
        <p:nvSpPr>
          <p:cNvPr id="6" name="Marcador de número de diapositiva 5"/>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9EDC493-A2E4-41F3-BF64-839C1D0CE317}" type="slidenum">
              <a:rPr lang="es-ES_tradnl"/>
              <a:pPr>
                <a:defRPr/>
              </a:pPr>
              <a:t>‹#›</a:t>
            </a:fld>
            <a:endParaRPr lang="es-ES_tradnl"/>
          </a:p>
        </p:txBody>
      </p:sp>
    </p:spTree>
  </p:cSld>
  <p:clrMap bg1="lt1" tx1="dk1" bg2="lt2" tx2="dk2" accent1="accent1" accent2="accent2" accent3="accent3" accent4="accent4" accent5="accent5" accent6="accent6" hlink="hlink" folHlink="folHlink"/>
  <p:sldLayoutIdLst>
    <p:sldLayoutId id="2147485250"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46.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jpeg"/><Relationship Id="rId7"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uadroTexto 4"/>
          <p:cNvSpPr txBox="1">
            <a:spLocks noChangeArrowheads="1"/>
          </p:cNvSpPr>
          <p:nvPr/>
        </p:nvSpPr>
        <p:spPr bwMode="auto">
          <a:xfrm>
            <a:off x="5458012" y="2501153"/>
            <a:ext cx="4312022" cy="707886"/>
          </a:xfrm>
          <a:prstGeom prst="rect">
            <a:avLst/>
          </a:prstGeom>
          <a:noFill/>
          <a:ln w="9525">
            <a:noFill/>
            <a:miter lim="800000"/>
            <a:headEnd/>
            <a:tailEnd/>
          </a:ln>
        </p:spPr>
        <p:txBody>
          <a:bodyPr wrap="square">
            <a:spAutoFit/>
          </a:bodyPr>
          <a:lstStyle/>
          <a:p>
            <a:pPr algn="r"/>
            <a:r>
              <a:rPr lang="es-ES" sz="2000" b="1" dirty="0" smtClean="0">
                <a:solidFill>
                  <a:schemeClr val="bg1">
                    <a:lumMod val="50000"/>
                  </a:schemeClr>
                </a:solidFill>
              </a:rPr>
              <a:t>DRIVE THE WATER CYCLE</a:t>
            </a:r>
            <a:r>
              <a:rPr lang="es-ES" sz="2000" dirty="0" smtClean="0">
                <a:solidFill>
                  <a:schemeClr val="bg1">
                    <a:lumMod val="50000"/>
                  </a:schemeClr>
                </a:solidFill>
              </a:rPr>
              <a:t/>
            </a:r>
            <a:br>
              <a:rPr lang="es-ES" sz="2000" dirty="0" smtClean="0">
                <a:solidFill>
                  <a:schemeClr val="bg1">
                    <a:lumMod val="50000"/>
                  </a:schemeClr>
                </a:solidFill>
              </a:rPr>
            </a:br>
            <a:r>
              <a:rPr lang="es-ES" dirty="0" err="1" smtClean="0">
                <a:solidFill>
                  <a:schemeClr val="bg1">
                    <a:lumMod val="50000"/>
                  </a:schemeClr>
                </a:solidFill>
              </a:rPr>
              <a:t>January</a:t>
            </a:r>
            <a:r>
              <a:rPr lang="es-ES" dirty="0" smtClean="0">
                <a:solidFill>
                  <a:schemeClr val="bg1">
                    <a:lumMod val="50000"/>
                  </a:schemeClr>
                </a:solidFill>
              </a:rPr>
              <a:t> 10</a:t>
            </a:r>
            <a:r>
              <a:rPr lang="es-ES" baseline="30000" dirty="0" smtClean="0">
                <a:solidFill>
                  <a:schemeClr val="bg1">
                    <a:lumMod val="50000"/>
                  </a:schemeClr>
                </a:solidFill>
              </a:rPr>
              <a:t>TH</a:t>
            </a:r>
            <a:r>
              <a:rPr lang="es-ES" dirty="0" smtClean="0">
                <a:solidFill>
                  <a:schemeClr val="bg1">
                    <a:lumMod val="50000"/>
                  </a:schemeClr>
                </a:solidFill>
              </a:rPr>
              <a:t> 2013</a:t>
            </a:r>
            <a:endParaRPr lang="es-E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66 Conector recto"/>
          <p:cNvCxnSpPr/>
          <p:nvPr/>
        </p:nvCxnSpPr>
        <p:spPr>
          <a:xfrm rot="16200000" flipV="1">
            <a:off x="7447066" y="3196137"/>
            <a:ext cx="1504949" cy="18054"/>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57 Conector recto"/>
          <p:cNvCxnSpPr>
            <a:endCxn id="46" idx="4"/>
          </p:cNvCxnSpPr>
          <p:nvPr/>
        </p:nvCxnSpPr>
        <p:spPr>
          <a:xfrm rot="16200000" flipV="1">
            <a:off x="2521051" y="3441403"/>
            <a:ext cx="976313" cy="1805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60 Conector recto"/>
          <p:cNvCxnSpPr/>
          <p:nvPr/>
        </p:nvCxnSpPr>
        <p:spPr>
          <a:xfrm rot="16200000" flipV="1">
            <a:off x="2190851" y="3427115"/>
            <a:ext cx="976313" cy="1805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2" name="61 Conector recto"/>
          <p:cNvCxnSpPr/>
          <p:nvPr/>
        </p:nvCxnSpPr>
        <p:spPr>
          <a:xfrm rot="16200000" flipV="1">
            <a:off x="1845173" y="3427115"/>
            <a:ext cx="976313" cy="1805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62 Conector recto"/>
          <p:cNvCxnSpPr/>
          <p:nvPr/>
        </p:nvCxnSpPr>
        <p:spPr>
          <a:xfrm rot="16200000" flipV="1">
            <a:off x="1432423" y="3412828"/>
            <a:ext cx="976313" cy="1805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7" name="60 Grupo"/>
          <p:cNvGrpSpPr/>
          <p:nvPr/>
        </p:nvGrpSpPr>
        <p:grpSpPr>
          <a:xfrm>
            <a:off x="607352" y="1052218"/>
            <a:ext cx="3918330" cy="3261662"/>
            <a:chOff x="2712162" y="757503"/>
            <a:chExt cx="3616920" cy="3261662"/>
          </a:xfrm>
        </p:grpSpPr>
        <p:cxnSp>
          <p:nvCxnSpPr>
            <p:cNvPr id="8" name="7 Conector recto de flecha"/>
            <p:cNvCxnSpPr/>
            <p:nvPr/>
          </p:nvCxnSpPr>
          <p:spPr>
            <a:xfrm>
              <a:off x="3048000" y="3630706"/>
              <a:ext cx="3236259" cy="1588"/>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 name="8 Conector recto de flecha"/>
            <p:cNvCxnSpPr/>
            <p:nvPr/>
          </p:nvCxnSpPr>
          <p:spPr>
            <a:xfrm rot="16200000" flipV="1">
              <a:off x="1905002" y="2478741"/>
              <a:ext cx="2312894" cy="8966"/>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10 CuadroTexto"/>
            <p:cNvSpPr txBox="1"/>
            <p:nvPr/>
          </p:nvSpPr>
          <p:spPr>
            <a:xfrm>
              <a:off x="5468470" y="3711388"/>
              <a:ext cx="860612" cy="307777"/>
            </a:xfrm>
            <a:prstGeom prst="rect">
              <a:avLst/>
            </a:prstGeom>
            <a:noFill/>
          </p:spPr>
          <p:txBody>
            <a:bodyPr wrap="square" rtlCol="0">
              <a:spAutoFit/>
            </a:bodyPr>
            <a:lstStyle/>
            <a:p>
              <a:r>
                <a:rPr lang="en-US" sz="1400" smtClean="0">
                  <a:solidFill>
                    <a:schemeClr val="tx1">
                      <a:lumMod val="50000"/>
                      <a:lumOff val="50000"/>
                    </a:schemeClr>
                  </a:solidFill>
                </a:rPr>
                <a:t>Q (m</a:t>
              </a:r>
              <a:r>
                <a:rPr lang="en-US" sz="1400" baseline="30000" smtClean="0">
                  <a:solidFill>
                    <a:schemeClr val="tx1">
                      <a:lumMod val="50000"/>
                      <a:lumOff val="50000"/>
                    </a:schemeClr>
                  </a:solidFill>
                </a:rPr>
                <a:t>3</a:t>
              </a:r>
              <a:r>
                <a:rPr lang="en-US" sz="1400" smtClean="0">
                  <a:solidFill>
                    <a:schemeClr val="tx1">
                      <a:lumMod val="50000"/>
                      <a:lumOff val="50000"/>
                    </a:schemeClr>
                  </a:solidFill>
                </a:rPr>
                <a:t>)</a:t>
              </a:r>
              <a:endParaRPr lang="en-US" sz="1400">
                <a:solidFill>
                  <a:schemeClr val="tx1">
                    <a:lumMod val="50000"/>
                    <a:lumOff val="50000"/>
                  </a:schemeClr>
                </a:solidFill>
              </a:endParaRPr>
            </a:p>
          </p:txBody>
        </p:sp>
        <p:sp>
          <p:nvSpPr>
            <p:cNvPr id="16" name="15 CuadroTexto"/>
            <p:cNvSpPr txBox="1"/>
            <p:nvPr/>
          </p:nvSpPr>
          <p:spPr>
            <a:xfrm rot="16200000">
              <a:off x="1868284" y="1601381"/>
              <a:ext cx="1971857" cy="284102"/>
            </a:xfrm>
            <a:prstGeom prst="rect">
              <a:avLst/>
            </a:prstGeom>
            <a:noFill/>
          </p:spPr>
          <p:txBody>
            <a:bodyPr wrap="square" rtlCol="0">
              <a:spAutoFit/>
            </a:bodyPr>
            <a:lstStyle/>
            <a:p>
              <a:pPr algn="ctr"/>
              <a:r>
                <a:rPr lang="en-US" sz="1400" smtClean="0">
                  <a:solidFill>
                    <a:schemeClr val="tx1">
                      <a:lumMod val="50000"/>
                      <a:lumOff val="50000"/>
                    </a:schemeClr>
                  </a:solidFill>
                </a:rPr>
                <a:t>Head (bar)</a:t>
              </a:r>
              <a:endParaRPr lang="en-US" sz="1400">
                <a:solidFill>
                  <a:schemeClr val="tx1">
                    <a:lumMod val="50000"/>
                    <a:lumOff val="50000"/>
                  </a:schemeClr>
                </a:solidFill>
              </a:endParaRPr>
            </a:p>
          </p:txBody>
        </p:sp>
      </p:grpSp>
      <p:grpSp>
        <p:nvGrpSpPr>
          <p:cNvPr id="24" name="60 Grupo"/>
          <p:cNvGrpSpPr/>
          <p:nvPr/>
        </p:nvGrpSpPr>
        <p:grpSpPr>
          <a:xfrm>
            <a:off x="5211942" y="888612"/>
            <a:ext cx="3897692" cy="3452162"/>
            <a:chOff x="2731212" y="567003"/>
            <a:chExt cx="3597870" cy="3452162"/>
          </a:xfrm>
        </p:grpSpPr>
        <p:cxnSp>
          <p:nvCxnSpPr>
            <p:cNvPr id="25" name="24 Conector recto de flecha"/>
            <p:cNvCxnSpPr/>
            <p:nvPr/>
          </p:nvCxnSpPr>
          <p:spPr>
            <a:xfrm>
              <a:off x="3048000" y="3630706"/>
              <a:ext cx="3236259" cy="1588"/>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25 Conector recto de flecha"/>
            <p:cNvCxnSpPr/>
            <p:nvPr/>
          </p:nvCxnSpPr>
          <p:spPr>
            <a:xfrm rot="16200000" flipV="1">
              <a:off x="1905002" y="2478741"/>
              <a:ext cx="2312894" cy="8966"/>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7" name="26 CuadroTexto"/>
            <p:cNvSpPr txBox="1"/>
            <p:nvPr/>
          </p:nvSpPr>
          <p:spPr>
            <a:xfrm>
              <a:off x="5468470" y="3711388"/>
              <a:ext cx="860612" cy="307777"/>
            </a:xfrm>
            <a:prstGeom prst="rect">
              <a:avLst/>
            </a:prstGeom>
            <a:noFill/>
          </p:spPr>
          <p:txBody>
            <a:bodyPr wrap="square" rtlCol="0">
              <a:spAutoFit/>
            </a:bodyPr>
            <a:lstStyle/>
            <a:p>
              <a:r>
                <a:rPr lang="en-US" sz="1400" smtClean="0">
                  <a:solidFill>
                    <a:schemeClr val="tx1">
                      <a:lumMod val="50000"/>
                      <a:lumOff val="50000"/>
                    </a:schemeClr>
                  </a:solidFill>
                </a:rPr>
                <a:t>Q (m</a:t>
              </a:r>
              <a:r>
                <a:rPr lang="en-US" sz="1400" baseline="30000" smtClean="0">
                  <a:solidFill>
                    <a:schemeClr val="tx1">
                      <a:lumMod val="50000"/>
                      <a:lumOff val="50000"/>
                    </a:schemeClr>
                  </a:solidFill>
                </a:rPr>
                <a:t>3</a:t>
              </a:r>
              <a:r>
                <a:rPr lang="en-US" sz="1400" smtClean="0">
                  <a:solidFill>
                    <a:schemeClr val="tx1">
                      <a:lumMod val="50000"/>
                      <a:lumOff val="50000"/>
                    </a:schemeClr>
                  </a:solidFill>
                </a:rPr>
                <a:t>)</a:t>
              </a:r>
              <a:endParaRPr lang="en-US" sz="1400">
                <a:solidFill>
                  <a:schemeClr val="tx1">
                    <a:lumMod val="50000"/>
                    <a:lumOff val="50000"/>
                  </a:schemeClr>
                </a:solidFill>
              </a:endParaRPr>
            </a:p>
          </p:txBody>
        </p:sp>
        <p:sp>
          <p:nvSpPr>
            <p:cNvPr id="28" name="27 CuadroTexto"/>
            <p:cNvSpPr txBox="1"/>
            <p:nvPr/>
          </p:nvSpPr>
          <p:spPr>
            <a:xfrm rot="16200000">
              <a:off x="1887334" y="1410881"/>
              <a:ext cx="1971857" cy="284102"/>
            </a:xfrm>
            <a:prstGeom prst="rect">
              <a:avLst/>
            </a:prstGeom>
            <a:noFill/>
          </p:spPr>
          <p:txBody>
            <a:bodyPr wrap="square" rtlCol="0">
              <a:spAutoFit/>
            </a:bodyPr>
            <a:lstStyle/>
            <a:p>
              <a:pPr algn="ctr"/>
              <a:r>
                <a:rPr lang="en-US" sz="1400" smtClean="0">
                  <a:solidFill>
                    <a:schemeClr val="tx1">
                      <a:lumMod val="50000"/>
                      <a:lumOff val="50000"/>
                    </a:schemeClr>
                  </a:solidFill>
                </a:rPr>
                <a:t>Head (bar)</a:t>
              </a:r>
              <a:endParaRPr lang="en-US" sz="1400">
                <a:solidFill>
                  <a:schemeClr val="tx1">
                    <a:lumMod val="50000"/>
                    <a:lumOff val="50000"/>
                  </a:schemeClr>
                </a:solidFill>
              </a:endParaRPr>
            </a:p>
          </p:txBody>
        </p:sp>
      </p:grpSp>
      <p:sp>
        <p:nvSpPr>
          <p:cNvPr id="30" name="29 CuadroTexto"/>
          <p:cNvSpPr txBox="1"/>
          <p:nvPr/>
        </p:nvSpPr>
        <p:spPr>
          <a:xfrm>
            <a:off x="155380" y="887507"/>
            <a:ext cx="10003118" cy="369332"/>
          </a:xfrm>
          <a:prstGeom prst="rect">
            <a:avLst/>
          </a:prstGeom>
          <a:noFill/>
        </p:spPr>
        <p:txBody>
          <a:bodyPr wrap="square" rtlCol="0">
            <a:spAutoFit/>
          </a:bodyPr>
          <a:lstStyle/>
          <a:p>
            <a:pPr algn="ctr"/>
            <a:r>
              <a:rPr lang="en-US" b="1" smtClean="0">
                <a:solidFill>
                  <a:srgbClr val="00B0F0"/>
                </a:solidFill>
              </a:rPr>
              <a:t>PUMP’S CURVE DEFINE ENERGY SAVINGS</a:t>
            </a:r>
            <a:endParaRPr lang="en-US" b="1">
              <a:solidFill>
                <a:srgbClr val="00B0F0"/>
              </a:solidFill>
            </a:endParaRPr>
          </a:p>
        </p:txBody>
      </p:sp>
      <p:sp>
        <p:nvSpPr>
          <p:cNvPr id="34" name="33 Forma libre"/>
          <p:cNvSpPr/>
          <p:nvPr/>
        </p:nvSpPr>
        <p:spPr>
          <a:xfrm>
            <a:off x="980889" y="2051797"/>
            <a:ext cx="2680447" cy="1882588"/>
          </a:xfrm>
          <a:custGeom>
            <a:avLst/>
            <a:gdLst>
              <a:gd name="connsiteX0" fmla="*/ 0 w 2474259"/>
              <a:gd name="connsiteY0" fmla="*/ 0 h 1882588"/>
              <a:gd name="connsiteX1" fmla="*/ 1425389 w 2474259"/>
              <a:gd name="connsiteY1" fmla="*/ 331694 h 1882588"/>
              <a:gd name="connsiteX2" fmla="*/ 2474259 w 2474259"/>
              <a:gd name="connsiteY2" fmla="*/ 1882588 h 1882588"/>
            </a:gdLst>
            <a:ahLst/>
            <a:cxnLst>
              <a:cxn ang="0">
                <a:pos x="connsiteX0" y="connsiteY0"/>
              </a:cxn>
              <a:cxn ang="0">
                <a:pos x="connsiteX1" y="connsiteY1"/>
              </a:cxn>
              <a:cxn ang="0">
                <a:pos x="connsiteX2" y="connsiteY2"/>
              </a:cxn>
            </a:cxnLst>
            <a:rect l="l" t="t" r="r" b="b"/>
            <a:pathLst>
              <a:path w="2474259" h="1882588">
                <a:moveTo>
                  <a:pt x="0" y="0"/>
                </a:moveTo>
                <a:cubicBezTo>
                  <a:pt x="506506" y="8964"/>
                  <a:pt x="1013013" y="17929"/>
                  <a:pt x="1425389" y="331694"/>
                </a:cubicBezTo>
                <a:cubicBezTo>
                  <a:pt x="1837766" y="645459"/>
                  <a:pt x="2296459" y="1640541"/>
                  <a:pt x="2474259" y="18825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34 Forma libre"/>
          <p:cNvSpPr/>
          <p:nvPr/>
        </p:nvSpPr>
        <p:spPr>
          <a:xfrm>
            <a:off x="5584265" y="2177304"/>
            <a:ext cx="3360270" cy="475129"/>
          </a:xfrm>
          <a:custGeom>
            <a:avLst/>
            <a:gdLst>
              <a:gd name="connsiteX0" fmla="*/ 0 w 3101788"/>
              <a:gd name="connsiteY0" fmla="*/ 0 h 475129"/>
              <a:gd name="connsiteX1" fmla="*/ 1604682 w 3101788"/>
              <a:gd name="connsiteY1" fmla="*/ 89647 h 475129"/>
              <a:gd name="connsiteX2" fmla="*/ 3101788 w 3101788"/>
              <a:gd name="connsiteY2" fmla="*/ 475129 h 475129"/>
            </a:gdLst>
            <a:ahLst/>
            <a:cxnLst>
              <a:cxn ang="0">
                <a:pos x="connsiteX0" y="connsiteY0"/>
              </a:cxn>
              <a:cxn ang="0">
                <a:pos x="connsiteX1" y="connsiteY1"/>
              </a:cxn>
              <a:cxn ang="0">
                <a:pos x="connsiteX2" y="connsiteY2"/>
              </a:cxn>
            </a:cxnLst>
            <a:rect l="l" t="t" r="r" b="b"/>
            <a:pathLst>
              <a:path w="3101788" h="475129">
                <a:moveTo>
                  <a:pt x="0" y="0"/>
                </a:moveTo>
                <a:cubicBezTo>
                  <a:pt x="543858" y="5229"/>
                  <a:pt x="1087717" y="10459"/>
                  <a:pt x="1604682" y="89647"/>
                </a:cubicBezTo>
                <a:cubicBezTo>
                  <a:pt x="2121647" y="168835"/>
                  <a:pt x="2611717" y="321982"/>
                  <a:pt x="3101788" y="475129"/>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35 Forma libre"/>
          <p:cNvSpPr/>
          <p:nvPr/>
        </p:nvSpPr>
        <p:spPr>
          <a:xfrm>
            <a:off x="1000311" y="2275913"/>
            <a:ext cx="2330824" cy="1649508"/>
          </a:xfrm>
          <a:custGeom>
            <a:avLst/>
            <a:gdLst>
              <a:gd name="connsiteX0" fmla="*/ 0 w 2474259"/>
              <a:gd name="connsiteY0" fmla="*/ 0 h 1882588"/>
              <a:gd name="connsiteX1" fmla="*/ 1425389 w 2474259"/>
              <a:gd name="connsiteY1" fmla="*/ 331694 h 1882588"/>
              <a:gd name="connsiteX2" fmla="*/ 2474259 w 2474259"/>
              <a:gd name="connsiteY2" fmla="*/ 1882588 h 1882588"/>
            </a:gdLst>
            <a:ahLst/>
            <a:cxnLst>
              <a:cxn ang="0">
                <a:pos x="connsiteX0" y="connsiteY0"/>
              </a:cxn>
              <a:cxn ang="0">
                <a:pos x="connsiteX1" y="connsiteY1"/>
              </a:cxn>
              <a:cxn ang="0">
                <a:pos x="connsiteX2" y="connsiteY2"/>
              </a:cxn>
            </a:cxnLst>
            <a:rect l="l" t="t" r="r" b="b"/>
            <a:pathLst>
              <a:path w="2474259" h="1882588">
                <a:moveTo>
                  <a:pt x="0" y="0"/>
                </a:moveTo>
                <a:cubicBezTo>
                  <a:pt x="506506" y="8964"/>
                  <a:pt x="1013013" y="17929"/>
                  <a:pt x="1425389" y="331694"/>
                </a:cubicBezTo>
                <a:cubicBezTo>
                  <a:pt x="1837766" y="645459"/>
                  <a:pt x="2296459" y="1640541"/>
                  <a:pt x="2474259" y="1882588"/>
                </a:cubicBezTo>
              </a:path>
            </a:pathLst>
          </a:cu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36 Forma libre"/>
          <p:cNvSpPr/>
          <p:nvPr/>
        </p:nvSpPr>
        <p:spPr>
          <a:xfrm>
            <a:off x="972393" y="2550180"/>
            <a:ext cx="2097740" cy="1368816"/>
          </a:xfrm>
          <a:custGeom>
            <a:avLst/>
            <a:gdLst>
              <a:gd name="connsiteX0" fmla="*/ 0 w 2474259"/>
              <a:gd name="connsiteY0" fmla="*/ 0 h 1882588"/>
              <a:gd name="connsiteX1" fmla="*/ 1425389 w 2474259"/>
              <a:gd name="connsiteY1" fmla="*/ 331694 h 1882588"/>
              <a:gd name="connsiteX2" fmla="*/ 2474259 w 2474259"/>
              <a:gd name="connsiteY2" fmla="*/ 1882588 h 1882588"/>
            </a:gdLst>
            <a:ahLst/>
            <a:cxnLst>
              <a:cxn ang="0">
                <a:pos x="connsiteX0" y="connsiteY0"/>
              </a:cxn>
              <a:cxn ang="0">
                <a:pos x="connsiteX1" y="connsiteY1"/>
              </a:cxn>
              <a:cxn ang="0">
                <a:pos x="connsiteX2" y="connsiteY2"/>
              </a:cxn>
            </a:cxnLst>
            <a:rect l="l" t="t" r="r" b="b"/>
            <a:pathLst>
              <a:path w="2474259" h="1882588">
                <a:moveTo>
                  <a:pt x="0" y="0"/>
                </a:moveTo>
                <a:cubicBezTo>
                  <a:pt x="506506" y="8964"/>
                  <a:pt x="1013013" y="17929"/>
                  <a:pt x="1425389" y="331694"/>
                </a:cubicBezTo>
                <a:cubicBezTo>
                  <a:pt x="1837766" y="645459"/>
                  <a:pt x="2296459" y="1640541"/>
                  <a:pt x="2474259" y="1882588"/>
                </a:cubicBezTo>
              </a:path>
            </a:pathLst>
          </a:cu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37 Forma libre"/>
          <p:cNvSpPr/>
          <p:nvPr/>
        </p:nvSpPr>
        <p:spPr>
          <a:xfrm>
            <a:off x="5564842" y="2347633"/>
            <a:ext cx="3360270" cy="475129"/>
          </a:xfrm>
          <a:custGeom>
            <a:avLst/>
            <a:gdLst>
              <a:gd name="connsiteX0" fmla="*/ 0 w 3101788"/>
              <a:gd name="connsiteY0" fmla="*/ 0 h 475129"/>
              <a:gd name="connsiteX1" fmla="*/ 1604682 w 3101788"/>
              <a:gd name="connsiteY1" fmla="*/ 89647 h 475129"/>
              <a:gd name="connsiteX2" fmla="*/ 3101788 w 3101788"/>
              <a:gd name="connsiteY2" fmla="*/ 475129 h 475129"/>
            </a:gdLst>
            <a:ahLst/>
            <a:cxnLst>
              <a:cxn ang="0">
                <a:pos x="connsiteX0" y="connsiteY0"/>
              </a:cxn>
              <a:cxn ang="0">
                <a:pos x="connsiteX1" y="connsiteY1"/>
              </a:cxn>
              <a:cxn ang="0">
                <a:pos x="connsiteX2" y="connsiteY2"/>
              </a:cxn>
            </a:cxnLst>
            <a:rect l="l" t="t" r="r" b="b"/>
            <a:pathLst>
              <a:path w="3101788" h="475129">
                <a:moveTo>
                  <a:pt x="0" y="0"/>
                </a:moveTo>
                <a:cubicBezTo>
                  <a:pt x="543858" y="5229"/>
                  <a:pt x="1087717" y="10459"/>
                  <a:pt x="1604682" y="89647"/>
                </a:cubicBezTo>
                <a:cubicBezTo>
                  <a:pt x="2121647" y="168835"/>
                  <a:pt x="2611717" y="321982"/>
                  <a:pt x="3101788" y="475129"/>
                </a:cubicBezTo>
              </a:path>
            </a:pathLst>
          </a:custGeom>
          <a:ln>
            <a:solidFill>
              <a:srgbClr val="C0000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38 Forma libre"/>
          <p:cNvSpPr/>
          <p:nvPr/>
        </p:nvSpPr>
        <p:spPr>
          <a:xfrm>
            <a:off x="5572130" y="2543171"/>
            <a:ext cx="3360270" cy="475129"/>
          </a:xfrm>
          <a:custGeom>
            <a:avLst/>
            <a:gdLst>
              <a:gd name="connsiteX0" fmla="*/ 0 w 3101788"/>
              <a:gd name="connsiteY0" fmla="*/ 0 h 475129"/>
              <a:gd name="connsiteX1" fmla="*/ 1604682 w 3101788"/>
              <a:gd name="connsiteY1" fmla="*/ 89647 h 475129"/>
              <a:gd name="connsiteX2" fmla="*/ 3101788 w 3101788"/>
              <a:gd name="connsiteY2" fmla="*/ 475129 h 475129"/>
            </a:gdLst>
            <a:ahLst/>
            <a:cxnLst>
              <a:cxn ang="0">
                <a:pos x="connsiteX0" y="connsiteY0"/>
              </a:cxn>
              <a:cxn ang="0">
                <a:pos x="connsiteX1" y="connsiteY1"/>
              </a:cxn>
              <a:cxn ang="0">
                <a:pos x="connsiteX2" y="connsiteY2"/>
              </a:cxn>
            </a:cxnLst>
            <a:rect l="l" t="t" r="r" b="b"/>
            <a:pathLst>
              <a:path w="3101788" h="475129">
                <a:moveTo>
                  <a:pt x="0" y="0"/>
                </a:moveTo>
                <a:cubicBezTo>
                  <a:pt x="543858" y="5229"/>
                  <a:pt x="1087717" y="10459"/>
                  <a:pt x="1604682" y="89647"/>
                </a:cubicBezTo>
                <a:cubicBezTo>
                  <a:pt x="2121647" y="168835"/>
                  <a:pt x="2611717" y="321982"/>
                  <a:pt x="3101788" y="475129"/>
                </a:cubicBezTo>
              </a:path>
            </a:pathLst>
          </a:custGeom>
          <a:ln>
            <a:solidFill>
              <a:srgbClr val="C0000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39 CuadroTexto"/>
          <p:cNvSpPr txBox="1"/>
          <p:nvPr/>
        </p:nvSpPr>
        <p:spPr>
          <a:xfrm>
            <a:off x="1845235" y="1379445"/>
            <a:ext cx="1835524" cy="307777"/>
          </a:xfrm>
          <a:prstGeom prst="rect">
            <a:avLst/>
          </a:prstGeom>
          <a:noFill/>
        </p:spPr>
        <p:txBody>
          <a:bodyPr wrap="square" rtlCol="0">
            <a:spAutoFit/>
          </a:bodyPr>
          <a:lstStyle/>
          <a:p>
            <a:r>
              <a:rPr lang="en-US" sz="1400" b="1" smtClean="0">
                <a:solidFill>
                  <a:schemeClr val="bg1">
                    <a:lumMod val="50000"/>
                  </a:schemeClr>
                </a:solidFill>
              </a:rPr>
              <a:t>CURVE A</a:t>
            </a:r>
            <a:endParaRPr lang="en-US" sz="1400" b="1">
              <a:solidFill>
                <a:schemeClr val="bg1">
                  <a:lumMod val="50000"/>
                </a:schemeClr>
              </a:solidFill>
            </a:endParaRPr>
          </a:p>
        </p:txBody>
      </p:sp>
      <p:sp>
        <p:nvSpPr>
          <p:cNvPr id="41" name="40 CuadroTexto"/>
          <p:cNvSpPr txBox="1"/>
          <p:nvPr/>
        </p:nvSpPr>
        <p:spPr>
          <a:xfrm>
            <a:off x="6346041" y="1328725"/>
            <a:ext cx="1835524" cy="307777"/>
          </a:xfrm>
          <a:prstGeom prst="rect">
            <a:avLst/>
          </a:prstGeom>
          <a:noFill/>
        </p:spPr>
        <p:txBody>
          <a:bodyPr wrap="square" rtlCol="0">
            <a:spAutoFit/>
          </a:bodyPr>
          <a:lstStyle/>
          <a:p>
            <a:r>
              <a:rPr lang="en-US" sz="1400" b="1" smtClean="0">
                <a:solidFill>
                  <a:schemeClr val="bg1">
                    <a:lumMod val="50000"/>
                  </a:schemeClr>
                </a:solidFill>
              </a:rPr>
              <a:t>CURVE B</a:t>
            </a:r>
            <a:endParaRPr lang="en-US" sz="1400" b="1">
              <a:solidFill>
                <a:schemeClr val="bg1">
                  <a:lumMod val="50000"/>
                </a:schemeClr>
              </a:solidFill>
            </a:endParaRPr>
          </a:p>
        </p:txBody>
      </p:sp>
      <p:cxnSp>
        <p:nvCxnSpPr>
          <p:cNvPr id="43" name="42 Conector recto"/>
          <p:cNvCxnSpPr/>
          <p:nvPr/>
        </p:nvCxnSpPr>
        <p:spPr>
          <a:xfrm>
            <a:off x="990600" y="2919414"/>
            <a:ext cx="2029759" cy="1961"/>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46" name="45 Elipse"/>
          <p:cNvSpPr/>
          <p:nvPr/>
        </p:nvSpPr>
        <p:spPr>
          <a:xfrm>
            <a:off x="2951163" y="2871789"/>
            <a:ext cx="98028" cy="904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46 CuadroTexto"/>
          <p:cNvSpPr txBox="1"/>
          <p:nvPr/>
        </p:nvSpPr>
        <p:spPr>
          <a:xfrm>
            <a:off x="103188" y="2794000"/>
            <a:ext cx="1293283" cy="261610"/>
          </a:xfrm>
          <a:prstGeom prst="rect">
            <a:avLst/>
          </a:prstGeom>
          <a:noFill/>
        </p:spPr>
        <p:txBody>
          <a:bodyPr wrap="square" rtlCol="0">
            <a:spAutoFit/>
          </a:bodyPr>
          <a:lstStyle/>
          <a:p>
            <a:r>
              <a:rPr lang="en-US" sz="1100" smtClean="0">
                <a:solidFill>
                  <a:schemeClr val="bg1">
                    <a:lumMod val="50000"/>
                  </a:schemeClr>
                </a:solidFill>
              </a:rPr>
              <a:t>Min. Head</a:t>
            </a:r>
            <a:endParaRPr lang="en-US" sz="1100">
              <a:solidFill>
                <a:schemeClr val="bg1">
                  <a:lumMod val="50000"/>
                </a:schemeClr>
              </a:solidFill>
            </a:endParaRPr>
          </a:p>
        </p:txBody>
      </p:sp>
      <p:cxnSp>
        <p:nvCxnSpPr>
          <p:cNvPr id="48" name="47 Conector recto"/>
          <p:cNvCxnSpPr/>
          <p:nvPr/>
        </p:nvCxnSpPr>
        <p:spPr>
          <a:xfrm>
            <a:off x="5577285" y="2443163"/>
            <a:ext cx="2646759" cy="4762"/>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49" name="48 CuadroTexto"/>
          <p:cNvSpPr txBox="1"/>
          <p:nvPr/>
        </p:nvSpPr>
        <p:spPr>
          <a:xfrm>
            <a:off x="4677834" y="2303462"/>
            <a:ext cx="1293283" cy="261610"/>
          </a:xfrm>
          <a:prstGeom prst="rect">
            <a:avLst/>
          </a:prstGeom>
          <a:noFill/>
        </p:spPr>
        <p:txBody>
          <a:bodyPr wrap="square" rtlCol="0">
            <a:spAutoFit/>
          </a:bodyPr>
          <a:lstStyle/>
          <a:p>
            <a:r>
              <a:rPr lang="en-US" sz="1100" smtClean="0">
                <a:solidFill>
                  <a:schemeClr val="bg1">
                    <a:lumMod val="50000"/>
                  </a:schemeClr>
                </a:solidFill>
              </a:rPr>
              <a:t>Min. Head</a:t>
            </a:r>
            <a:endParaRPr lang="en-US" sz="1100">
              <a:solidFill>
                <a:schemeClr val="bg1">
                  <a:lumMod val="50000"/>
                </a:schemeClr>
              </a:solidFill>
            </a:endParaRPr>
          </a:p>
        </p:txBody>
      </p:sp>
      <p:sp>
        <p:nvSpPr>
          <p:cNvPr id="54" name="53 Forma libre"/>
          <p:cNvSpPr/>
          <p:nvPr/>
        </p:nvSpPr>
        <p:spPr>
          <a:xfrm>
            <a:off x="972393" y="2754969"/>
            <a:ext cx="1793033" cy="1169989"/>
          </a:xfrm>
          <a:custGeom>
            <a:avLst/>
            <a:gdLst>
              <a:gd name="connsiteX0" fmla="*/ 0 w 2474259"/>
              <a:gd name="connsiteY0" fmla="*/ 0 h 1882588"/>
              <a:gd name="connsiteX1" fmla="*/ 1425389 w 2474259"/>
              <a:gd name="connsiteY1" fmla="*/ 331694 h 1882588"/>
              <a:gd name="connsiteX2" fmla="*/ 2474259 w 2474259"/>
              <a:gd name="connsiteY2" fmla="*/ 1882588 h 1882588"/>
            </a:gdLst>
            <a:ahLst/>
            <a:cxnLst>
              <a:cxn ang="0">
                <a:pos x="connsiteX0" y="connsiteY0"/>
              </a:cxn>
              <a:cxn ang="0">
                <a:pos x="connsiteX1" y="connsiteY1"/>
              </a:cxn>
              <a:cxn ang="0">
                <a:pos x="connsiteX2" y="connsiteY2"/>
              </a:cxn>
            </a:cxnLst>
            <a:rect l="l" t="t" r="r" b="b"/>
            <a:pathLst>
              <a:path w="2474259" h="1882588">
                <a:moveTo>
                  <a:pt x="0" y="0"/>
                </a:moveTo>
                <a:cubicBezTo>
                  <a:pt x="506506" y="8964"/>
                  <a:pt x="1013013" y="17929"/>
                  <a:pt x="1425389" y="331694"/>
                </a:cubicBezTo>
                <a:cubicBezTo>
                  <a:pt x="1837766" y="645459"/>
                  <a:pt x="2296459" y="1640541"/>
                  <a:pt x="2474259" y="1882588"/>
                </a:cubicBezTo>
              </a:path>
            </a:pathLst>
          </a:cu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54 Elipse"/>
          <p:cNvSpPr/>
          <p:nvPr/>
        </p:nvSpPr>
        <p:spPr>
          <a:xfrm>
            <a:off x="1867694" y="2876551"/>
            <a:ext cx="98028" cy="904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55 Elipse"/>
          <p:cNvSpPr/>
          <p:nvPr/>
        </p:nvSpPr>
        <p:spPr>
          <a:xfrm>
            <a:off x="2285603" y="2886076"/>
            <a:ext cx="98028" cy="904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56 Elipse"/>
          <p:cNvSpPr/>
          <p:nvPr/>
        </p:nvSpPr>
        <p:spPr>
          <a:xfrm>
            <a:off x="2631282" y="2881313"/>
            <a:ext cx="98028" cy="904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64 Elipse"/>
          <p:cNvSpPr/>
          <p:nvPr/>
        </p:nvSpPr>
        <p:spPr>
          <a:xfrm>
            <a:off x="8138055" y="2401889"/>
            <a:ext cx="98028" cy="9048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6" name="65 Elipse"/>
          <p:cNvSpPr/>
          <p:nvPr/>
        </p:nvSpPr>
        <p:spPr>
          <a:xfrm>
            <a:off x="7315135" y="2394745"/>
            <a:ext cx="98028" cy="9048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70" name="69 Conector recto"/>
          <p:cNvCxnSpPr/>
          <p:nvPr/>
        </p:nvCxnSpPr>
        <p:spPr>
          <a:xfrm rot="16200000" flipV="1">
            <a:off x="6644189" y="3212013"/>
            <a:ext cx="1470023" cy="18052"/>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1" name="70 CuadroTexto"/>
          <p:cNvSpPr txBox="1"/>
          <p:nvPr/>
        </p:nvSpPr>
        <p:spPr>
          <a:xfrm>
            <a:off x="995759" y="1876427"/>
            <a:ext cx="629444" cy="200055"/>
          </a:xfrm>
          <a:prstGeom prst="rect">
            <a:avLst/>
          </a:prstGeom>
          <a:noFill/>
        </p:spPr>
        <p:txBody>
          <a:bodyPr wrap="square" rtlCol="0">
            <a:spAutoFit/>
          </a:bodyPr>
          <a:lstStyle/>
          <a:p>
            <a:r>
              <a:rPr lang="en-US" sz="700" smtClean="0">
                <a:solidFill>
                  <a:schemeClr val="bg1">
                    <a:lumMod val="50000"/>
                  </a:schemeClr>
                </a:solidFill>
              </a:rPr>
              <a:t>50 Hz</a:t>
            </a:r>
            <a:endParaRPr lang="en-US" sz="700">
              <a:solidFill>
                <a:schemeClr val="bg1">
                  <a:lumMod val="50000"/>
                </a:schemeClr>
              </a:solidFill>
            </a:endParaRPr>
          </a:p>
        </p:txBody>
      </p:sp>
      <p:sp>
        <p:nvSpPr>
          <p:cNvPr id="72" name="71 CuadroTexto"/>
          <p:cNvSpPr txBox="1"/>
          <p:nvPr/>
        </p:nvSpPr>
        <p:spPr>
          <a:xfrm>
            <a:off x="980251" y="2100261"/>
            <a:ext cx="629444" cy="200055"/>
          </a:xfrm>
          <a:prstGeom prst="rect">
            <a:avLst/>
          </a:prstGeom>
          <a:noFill/>
        </p:spPr>
        <p:txBody>
          <a:bodyPr wrap="square" rtlCol="0">
            <a:spAutoFit/>
          </a:bodyPr>
          <a:lstStyle/>
          <a:p>
            <a:r>
              <a:rPr lang="en-US" sz="700" smtClean="0">
                <a:solidFill>
                  <a:schemeClr val="bg1">
                    <a:lumMod val="50000"/>
                  </a:schemeClr>
                </a:solidFill>
              </a:rPr>
              <a:t>40 Hz</a:t>
            </a:r>
            <a:endParaRPr lang="en-US" sz="700">
              <a:solidFill>
                <a:schemeClr val="bg1">
                  <a:lumMod val="50000"/>
                </a:schemeClr>
              </a:solidFill>
            </a:endParaRPr>
          </a:p>
        </p:txBody>
      </p:sp>
      <p:sp>
        <p:nvSpPr>
          <p:cNvPr id="73" name="72 CuadroTexto"/>
          <p:cNvSpPr txBox="1"/>
          <p:nvPr/>
        </p:nvSpPr>
        <p:spPr>
          <a:xfrm>
            <a:off x="980251" y="2371724"/>
            <a:ext cx="629444" cy="200055"/>
          </a:xfrm>
          <a:prstGeom prst="rect">
            <a:avLst/>
          </a:prstGeom>
          <a:noFill/>
        </p:spPr>
        <p:txBody>
          <a:bodyPr wrap="square" rtlCol="0">
            <a:spAutoFit/>
          </a:bodyPr>
          <a:lstStyle/>
          <a:p>
            <a:r>
              <a:rPr lang="en-US" sz="700" smtClean="0">
                <a:solidFill>
                  <a:schemeClr val="bg1">
                    <a:lumMod val="50000"/>
                  </a:schemeClr>
                </a:solidFill>
              </a:rPr>
              <a:t>30 Hz</a:t>
            </a:r>
            <a:endParaRPr lang="en-US" sz="700">
              <a:solidFill>
                <a:schemeClr val="bg1">
                  <a:lumMod val="50000"/>
                </a:schemeClr>
              </a:solidFill>
            </a:endParaRPr>
          </a:p>
        </p:txBody>
      </p:sp>
      <p:sp>
        <p:nvSpPr>
          <p:cNvPr id="74" name="73 CuadroTexto"/>
          <p:cNvSpPr txBox="1"/>
          <p:nvPr/>
        </p:nvSpPr>
        <p:spPr>
          <a:xfrm>
            <a:off x="980255" y="2566985"/>
            <a:ext cx="629444" cy="200055"/>
          </a:xfrm>
          <a:prstGeom prst="rect">
            <a:avLst/>
          </a:prstGeom>
          <a:noFill/>
        </p:spPr>
        <p:txBody>
          <a:bodyPr wrap="square" rtlCol="0">
            <a:spAutoFit/>
          </a:bodyPr>
          <a:lstStyle/>
          <a:p>
            <a:r>
              <a:rPr lang="en-US" sz="700" smtClean="0">
                <a:solidFill>
                  <a:schemeClr val="bg1">
                    <a:lumMod val="50000"/>
                  </a:schemeClr>
                </a:solidFill>
              </a:rPr>
              <a:t>20 Hz</a:t>
            </a:r>
            <a:endParaRPr lang="en-US" sz="700">
              <a:solidFill>
                <a:schemeClr val="bg1">
                  <a:lumMod val="50000"/>
                </a:schemeClr>
              </a:solidFill>
            </a:endParaRPr>
          </a:p>
        </p:txBody>
      </p:sp>
      <p:sp>
        <p:nvSpPr>
          <p:cNvPr id="75" name="74 CuadroTexto"/>
          <p:cNvSpPr txBox="1"/>
          <p:nvPr/>
        </p:nvSpPr>
        <p:spPr>
          <a:xfrm>
            <a:off x="5572125" y="2009777"/>
            <a:ext cx="629444" cy="200055"/>
          </a:xfrm>
          <a:prstGeom prst="rect">
            <a:avLst/>
          </a:prstGeom>
          <a:noFill/>
        </p:spPr>
        <p:txBody>
          <a:bodyPr wrap="square" rtlCol="0">
            <a:spAutoFit/>
          </a:bodyPr>
          <a:lstStyle/>
          <a:p>
            <a:r>
              <a:rPr lang="en-US" sz="700" smtClean="0">
                <a:solidFill>
                  <a:schemeClr val="bg1">
                    <a:lumMod val="50000"/>
                  </a:schemeClr>
                </a:solidFill>
              </a:rPr>
              <a:t>50 Hz</a:t>
            </a:r>
            <a:endParaRPr lang="en-US" sz="700">
              <a:solidFill>
                <a:schemeClr val="bg1">
                  <a:lumMod val="50000"/>
                </a:schemeClr>
              </a:solidFill>
            </a:endParaRPr>
          </a:p>
        </p:txBody>
      </p:sp>
      <p:sp>
        <p:nvSpPr>
          <p:cNvPr id="76" name="75 CuadroTexto"/>
          <p:cNvSpPr txBox="1"/>
          <p:nvPr/>
        </p:nvSpPr>
        <p:spPr>
          <a:xfrm>
            <a:off x="5572095" y="2181224"/>
            <a:ext cx="629444" cy="200055"/>
          </a:xfrm>
          <a:prstGeom prst="rect">
            <a:avLst/>
          </a:prstGeom>
          <a:noFill/>
        </p:spPr>
        <p:txBody>
          <a:bodyPr wrap="square" rtlCol="0">
            <a:spAutoFit/>
          </a:bodyPr>
          <a:lstStyle/>
          <a:p>
            <a:r>
              <a:rPr lang="en-US" sz="700" smtClean="0">
                <a:solidFill>
                  <a:schemeClr val="bg1">
                    <a:lumMod val="50000"/>
                  </a:schemeClr>
                </a:solidFill>
              </a:rPr>
              <a:t>40 Hz</a:t>
            </a:r>
            <a:endParaRPr lang="en-US" sz="700">
              <a:solidFill>
                <a:schemeClr val="bg1">
                  <a:lumMod val="50000"/>
                </a:schemeClr>
              </a:solidFill>
            </a:endParaRPr>
          </a:p>
        </p:txBody>
      </p:sp>
      <p:sp>
        <p:nvSpPr>
          <p:cNvPr id="77" name="76 CuadroTexto"/>
          <p:cNvSpPr txBox="1"/>
          <p:nvPr/>
        </p:nvSpPr>
        <p:spPr>
          <a:xfrm>
            <a:off x="5561776" y="2371724"/>
            <a:ext cx="629444" cy="200055"/>
          </a:xfrm>
          <a:prstGeom prst="rect">
            <a:avLst/>
          </a:prstGeom>
          <a:noFill/>
        </p:spPr>
        <p:txBody>
          <a:bodyPr wrap="square" rtlCol="0">
            <a:spAutoFit/>
          </a:bodyPr>
          <a:lstStyle/>
          <a:p>
            <a:r>
              <a:rPr lang="en-US" sz="700" smtClean="0">
                <a:solidFill>
                  <a:schemeClr val="bg1">
                    <a:lumMod val="50000"/>
                  </a:schemeClr>
                </a:solidFill>
              </a:rPr>
              <a:t>30 Hz</a:t>
            </a:r>
            <a:endParaRPr lang="en-US" sz="700">
              <a:solidFill>
                <a:schemeClr val="bg1">
                  <a:lumMod val="50000"/>
                </a:schemeClr>
              </a:solidFill>
            </a:endParaRPr>
          </a:p>
        </p:txBody>
      </p:sp>
      <p:sp>
        <p:nvSpPr>
          <p:cNvPr id="79" name="78 Rectángulo"/>
          <p:cNvSpPr/>
          <p:nvPr/>
        </p:nvSpPr>
        <p:spPr>
          <a:xfrm>
            <a:off x="259086" y="4387935"/>
            <a:ext cx="3490058" cy="369332"/>
          </a:xfrm>
          <a:prstGeom prst="rect">
            <a:avLst/>
          </a:prstGeom>
        </p:spPr>
        <p:txBody>
          <a:bodyPr wrap="none">
            <a:spAutoFit/>
          </a:bodyPr>
          <a:lstStyle/>
          <a:p>
            <a:pPr marL="177800" indent="-171450">
              <a:lnSpc>
                <a:spcPct val="150000"/>
              </a:lnSpc>
              <a:buClr>
                <a:srgbClr val="00B0F0"/>
              </a:buClr>
              <a:buSzPct val="100000"/>
              <a:buFont typeface="Wingdings" pitchFamily="2" charset="2"/>
              <a:buChar char="§"/>
            </a:pPr>
            <a:r>
              <a:rPr lang="en-US" sz="1200" smtClean="0">
                <a:solidFill>
                  <a:schemeClr val="bg1">
                    <a:lumMod val="50000"/>
                  </a:schemeClr>
                </a:solidFill>
                <a:latin typeface="Arial" pitchFamily="34" charset="0"/>
                <a:cs typeface="Arial" pitchFamily="34" charset="0"/>
              </a:rPr>
              <a:t>High slope curves have good regulation range</a:t>
            </a:r>
          </a:p>
        </p:txBody>
      </p:sp>
      <p:sp>
        <p:nvSpPr>
          <p:cNvPr id="80" name="79 Rectángulo"/>
          <p:cNvSpPr/>
          <p:nvPr/>
        </p:nvSpPr>
        <p:spPr>
          <a:xfrm>
            <a:off x="259085" y="4735522"/>
            <a:ext cx="3534942" cy="369332"/>
          </a:xfrm>
          <a:prstGeom prst="rect">
            <a:avLst/>
          </a:prstGeom>
        </p:spPr>
        <p:txBody>
          <a:bodyPr wrap="none">
            <a:spAutoFit/>
          </a:bodyPr>
          <a:lstStyle/>
          <a:p>
            <a:pPr marL="177800" indent="-171450">
              <a:lnSpc>
                <a:spcPct val="150000"/>
              </a:lnSpc>
              <a:buClr>
                <a:srgbClr val="00B0F0"/>
              </a:buClr>
              <a:buSzPct val="100000"/>
              <a:buFont typeface="Wingdings" pitchFamily="2" charset="2"/>
              <a:buChar char="§"/>
            </a:pPr>
            <a:r>
              <a:rPr lang="en-US" sz="1200" dirty="0" smtClean="0">
                <a:solidFill>
                  <a:schemeClr val="bg1">
                    <a:lumMod val="50000"/>
                  </a:schemeClr>
                </a:solidFill>
                <a:latin typeface="Arial" pitchFamily="34" charset="0"/>
                <a:cs typeface="Arial" pitchFamily="34" charset="0"/>
              </a:rPr>
              <a:t>Better regulation means higher energy savings</a:t>
            </a:r>
          </a:p>
        </p:txBody>
      </p:sp>
      <p:sp>
        <p:nvSpPr>
          <p:cNvPr id="81" name="80 Rectángulo"/>
          <p:cNvSpPr/>
          <p:nvPr/>
        </p:nvSpPr>
        <p:spPr>
          <a:xfrm>
            <a:off x="4846976" y="4390007"/>
            <a:ext cx="4669868" cy="369332"/>
          </a:xfrm>
          <a:prstGeom prst="rect">
            <a:avLst/>
          </a:prstGeom>
        </p:spPr>
        <p:txBody>
          <a:bodyPr wrap="none">
            <a:spAutoFit/>
          </a:bodyPr>
          <a:lstStyle/>
          <a:p>
            <a:pPr marL="177800" indent="-171450">
              <a:lnSpc>
                <a:spcPct val="150000"/>
              </a:lnSpc>
              <a:buClr>
                <a:srgbClr val="00B0F0"/>
              </a:buClr>
              <a:buSzPct val="100000"/>
              <a:buFont typeface="Wingdings" pitchFamily="2" charset="2"/>
              <a:buChar char="§"/>
            </a:pPr>
            <a:r>
              <a:rPr lang="en-US" sz="1200" dirty="0" smtClean="0">
                <a:solidFill>
                  <a:schemeClr val="bg1">
                    <a:lumMod val="50000"/>
                  </a:schemeClr>
                </a:solidFill>
                <a:latin typeface="Arial" pitchFamily="34" charset="0"/>
                <a:cs typeface="Arial" pitchFamily="34" charset="0"/>
              </a:rPr>
              <a:t>Flat pump curves leads into a bad regulation by speed variation</a:t>
            </a:r>
          </a:p>
        </p:txBody>
      </p:sp>
      <p:sp>
        <p:nvSpPr>
          <p:cNvPr id="83" name="82 Rectángulo"/>
          <p:cNvSpPr/>
          <p:nvPr/>
        </p:nvSpPr>
        <p:spPr>
          <a:xfrm>
            <a:off x="4846977" y="4777357"/>
            <a:ext cx="4243469" cy="369332"/>
          </a:xfrm>
          <a:prstGeom prst="rect">
            <a:avLst/>
          </a:prstGeom>
        </p:spPr>
        <p:txBody>
          <a:bodyPr wrap="none">
            <a:spAutoFit/>
          </a:bodyPr>
          <a:lstStyle/>
          <a:p>
            <a:pPr marL="177800" indent="-171450">
              <a:lnSpc>
                <a:spcPct val="150000"/>
              </a:lnSpc>
              <a:buClr>
                <a:srgbClr val="00B0F0"/>
              </a:buClr>
              <a:buSzPct val="100000"/>
              <a:buFont typeface="Wingdings" pitchFamily="2" charset="2"/>
              <a:buChar char="§"/>
            </a:pPr>
            <a:r>
              <a:rPr lang="en-US" sz="1200" dirty="0" smtClean="0">
                <a:solidFill>
                  <a:schemeClr val="bg1">
                    <a:lumMod val="50000"/>
                  </a:schemeClr>
                </a:solidFill>
                <a:latin typeface="Arial" pitchFamily="34" charset="0"/>
                <a:cs typeface="Arial" pitchFamily="34" charset="0"/>
              </a:rPr>
              <a:t>Energy savings are limited due to a tight regulation range</a:t>
            </a:r>
          </a:p>
        </p:txBody>
      </p:sp>
      <p:sp>
        <p:nvSpPr>
          <p:cNvPr id="72708"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2709" name="Rectangle 5"/>
          <p:cNvSpPr>
            <a:spLocks noChangeArrowheads="1"/>
          </p:cNvSpPr>
          <p:nvPr/>
        </p:nvSpPr>
        <p:spPr bwMode="auto">
          <a:xfrm>
            <a:off x="0" y="8286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72710" name="Picture 6"/>
          <p:cNvPicPr>
            <a:picLocks noChangeAspect="1" noChangeArrowheads="1"/>
          </p:cNvPicPr>
          <p:nvPr/>
        </p:nvPicPr>
        <p:blipFill>
          <a:blip r:embed="rId3"/>
          <a:srcRect l="32104" t="-13925" r="32211" b="19086"/>
          <a:stretch>
            <a:fillRect/>
          </a:stretch>
        </p:blipFill>
        <p:spPr bwMode="auto">
          <a:xfrm>
            <a:off x="539523" y="5308600"/>
            <a:ext cx="3498056" cy="800100"/>
          </a:xfrm>
          <a:prstGeom prst="rect">
            <a:avLst/>
          </a:prstGeom>
          <a:noFill/>
          <a:ln w="9525">
            <a:noFill/>
            <a:miter lim="800000"/>
            <a:headEnd/>
            <a:tailEnd/>
          </a:ln>
          <a:effectLst/>
        </p:spPr>
      </p:pic>
      <p:pic>
        <p:nvPicPr>
          <p:cNvPr id="72711" name="Picture 7"/>
          <p:cNvPicPr>
            <a:picLocks noChangeAspect="1" noChangeArrowheads="1"/>
          </p:cNvPicPr>
          <p:nvPr/>
        </p:nvPicPr>
        <p:blipFill>
          <a:blip r:embed="rId4"/>
          <a:srcRect l="32923" t="-56" r="32332" b="5134"/>
          <a:stretch>
            <a:fillRect/>
          </a:stretch>
        </p:blipFill>
        <p:spPr bwMode="auto">
          <a:xfrm>
            <a:off x="5668433" y="5427891"/>
            <a:ext cx="3281363" cy="77152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CuadroTexto"/>
          <p:cNvSpPr txBox="1"/>
          <p:nvPr/>
        </p:nvSpPr>
        <p:spPr>
          <a:xfrm>
            <a:off x="-50995" y="887507"/>
            <a:ext cx="10003118" cy="369332"/>
          </a:xfrm>
          <a:prstGeom prst="rect">
            <a:avLst/>
          </a:prstGeom>
          <a:noFill/>
        </p:spPr>
        <p:txBody>
          <a:bodyPr wrap="square" rtlCol="0">
            <a:spAutoFit/>
          </a:bodyPr>
          <a:lstStyle/>
          <a:p>
            <a:pPr algn="ctr"/>
            <a:r>
              <a:rPr lang="es-ES" b="1" dirty="0" smtClean="0">
                <a:solidFill>
                  <a:srgbClr val="00B0F0"/>
                </a:solidFill>
              </a:rPr>
              <a:t>PUMP’S EFFICIENCY VARIATION  DEPENDING ON SPEED VARIATION</a:t>
            </a:r>
            <a:endParaRPr lang="es-ES" b="1" dirty="0">
              <a:solidFill>
                <a:srgbClr val="00B0F0"/>
              </a:solidFill>
            </a:endParaRPr>
          </a:p>
        </p:txBody>
      </p:sp>
      <p:sp>
        <p:nvSpPr>
          <p:cNvPr id="72708" name="Rectangle 4"/>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2709" name="Rectangle 5"/>
          <p:cNvSpPr>
            <a:spLocks noChangeArrowheads="1"/>
          </p:cNvSpPr>
          <p:nvPr/>
        </p:nvSpPr>
        <p:spPr bwMode="auto">
          <a:xfrm>
            <a:off x="1" y="8286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71"/>
          <p:cNvGrpSpPr>
            <a:grpSpLocks/>
          </p:cNvGrpSpPr>
          <p:nvPr/>
        </p:nvGrpSpPr>
        <p:grpSpPr bwMode="auto">
          <a:xfrm>
            <a:off x="4817137" y="2044701"/>
            <a:ext cx="4958683" cy="3616724"/>
            <a:chOff x="1133" y="1360"/>
            <a:chExt cx="3798" cy="3001"/>
          </a:xfrm>
        </p:grpSpPr>
        <p:sp>
          <p:nvSpPr>
            <p:cNvPr id="60" name="Line 8"/>
            <p:cNvSpPr>
              <a:spLocks noChangeShapeType="1"/>
            </p:cNvSpPr>
            <p:nvPr/>
          </p:nvSpPr>
          <p:spPr bwMode="auto">
            <a:xfrm>
              <a:off x="1340" y="4100"/>
              <a:ext cx="2933" cy="0"/>
            </a:xfrm>
            <a:prstGeom prst="line">
              <a:avLst/>
            </a:prstGeom>
            <a:noFill/>
            <a:ln w="28575">
              <a:solidFill>
                <a:schemeClr val="tx1"/>
              </a:solidFill>
              <a:round/>
              <a:headEnd/>
              <a:tailEnd/>
            </a:ln>
          </p:spPr>
          <p:txBody>
            <a:bodyPr wrap="none" anchor="ctr"/>
            <a:lstStyle/>
            <a:p>
              <a:endParaRPr lang="es-ES"/>
            </a:p>
          </p:txBody>
        </p:sp>
        <p:sp>
          <p:nvSpPr>
            <p:cNvPr id="64" name="Line 9"/>
            <p:cNvSpPr>
              <a:spLocks noChangeShapeType="1"/>
            </p:cNvSpPr>
            <p:nvPr/>
          </p:nvSpPr>
          <p:spPr bwMode="auto">
            <a:xfrm flipV="1">
              <a:off x="1345" y="1360"/>
              <a:ext cx="0" cy="2742"/>
            </a:xfrm>
            <a:prstGeom prst="line">
              <a:avLst/>
            </a:prstGeom>
            <a:noFill/>
            <a:ln w="28575">
              <a:solidFill>
                <a:schemeClr val="tx1"/>
              </a:solidFill>
              <a:round/>
              <a:headEnd/>
              <a:tailEnd/>
            </a:ln>
          </p:spPr>
          <p:txBody>
            <a:bodyPr wrap="none" anchor="ctr"/>
            <a:lstStyle/>
            <a:p>
              <a:endParaRPr lang="es-ES"/>
            </a:p>
          </p:txBody>
        </p:sp>
        <p:sp>
          <p:nvSpPr>
            <p:cNvPr id="68" name="Freeform 10"/>
            <p:cNvSpPr>
              <a:spLocks/>
            </p:cNvSpPr>
            <p:nvPr/>
          </p:nvSpPr>
          <p:spPr bwMode="auto">
            <a:xfrm>
              <a:off x="1341" y="2263"/>
              <a:ext cx="2467" cy="1822"/>
            </a:xfrm>
            <a:custGeom>
              <a:avLst/>
              <a:gdLst>
                <a:gd name="T0" fmla="*/ 0 w 2467"/>
                <a:gd name="T1" fmla="*/ 1822 h 1822"/>
                <a:gd name="T2" fmla="*/ 456 w 2467"/>
                <a:gd name="T3" fmla="*/ 1655 h 1822"/>
                <a:gd name="T4" fmla="*/ 878 w 2467"/>
                <a:gd name="T5" fmla="*/ 1422 h 1822"/>
                <a:gd name="T6" fmla="*/ 1300 w 2467"/>
                <a:gd name="T7" fmla="*/ 1144 h 1822"/>
                <a:gd name="T8" fmla="*/ 1811 w 2467"/>
                <a:gd name="T9" fmla="*/ 778 h 1822"/>
                <a:gd name="T10" fmla="*/ 2022 w 2467"/>
                <a:gd name="T11" fmla="*/ 578 h 1822"/>
                <a:gd name="T12" fmla="*/ 2200 w 2467"/>
                <a:gd name="T13" fmla="*/ 389 h 1822"/>
                <a:gd name="T14" fmla="*/ 2467 w 2467"/>
                <a:gd name="T15" fmla="*/ 0 h 1822"/>
                <a:gd name="T16" fmla="*/ 0 60000 65536"/>
                <a:gd name="T17" fmla="*/ 0 60000 65536"/>
                <a:gd name="T18" fmla="*/ 0 60000 65536"/>
                <a:gd name="T19" fmla="*/ 0 60000 65536"/>
                <a:gd name="T20" fmla="*/ 0 60000 65536"/>
                <a:gd name="T21" fmla="*/ 0 60000 65536"/>
                <a:gd name="T22" fmla="*/ 0 60000 65536"/>
                <a:gd name="T23" fmla="*/ 0 60000 65536"/>
                <a:gd name="T24" fmla="*/ 0 w 2467"/>
                <a:gd name="T25" fmla="*/ 0 h 1822"/>
                <a:gd name="T26" fmla="*/ 2467 w 2467"/>
                <a:gd name="T27" fmla="*/ 1822 h 1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7" h="1822">
                  <a:moveTo>
                    <a:pt x="0" y="1822"/>
                  </a:moveTo>
                  <a:cubicBezTo>
                    <a:pt x="155" y="1772"/>
                    <a:pt x="310" y="1722"/>
                    <a:pt x="456" y="1655"/>
                  </a:cubicBezTo>
                  <a:cubicBezTo>
                    <a:pt x="602" y="1588"/>
                    <a:pt x="737" y="1507"/>
                    <a:pt x="878" y="1422"/>
                  </a:cubicBezTo>
                  <a:cubicBezTo>
                    <a:pt x="1019" y="1337"/>
                    <a:pt x="1145" y="1251"/>
                    <a:pt x="1300" y="1144"/>
                  </a:cubicBezTo>
                  <a:cubicBezTo>
                    <a:pt x="1455" y="1037"/>
                    <a:pt x="1691" y="872"/>
                    <a:pt x="1811" y="778"/>
                  </a:cubicBezTo>
                  <a:cubicBezTo>
                    <a:pt x="1931" y="684"/>
                    <a:pt x="1957" y="643"/>
                    <a:pt x="2022" y="578"/>
                  </a:cubicBezTo>
                  <a:cubicBezTo>
                    <a:pt x="2087" y="513"/>
                    <a:pt x="2126" y="485"/>
                    <a:pt x="2200" y="389"/>
                  </a:cubicBezTo>
                  <a:cubicBezTo>
                    <a:pt x="2274" y="293"/>
                    <a:pt x="2370" y="146"/>
                    <a:pt x="2467" y="0"/>
                  </a:cubicBezTo>
                </a:path>
              </a:pathLst>
            </a:custGeom>
            <a:noFill/>
            <a:ln w="19050">
              <a:solidFill>
                <a:srgbClr val="00B0F0"/>
              </a:solidFill>
              <a:prstDash val="lgDashDotDot"/>
              <a:round/>
              <a:headEnd/>
              <a:tailEnd/>
            </a:ln>
          </p:spPr>
          <p:txBody>
            <a:bodyPr wrap="none" anchor="ctr"/>
            <a:lstStyle/>
            <a:p>
              <a:endParaRPr lang="es-ES"/>
            </a:p>
          </p:txBody>
        </p:sp>
        <p:grpSp>
          <p:nvGrpSpPr>
            <p:cNvPr id="3" name="Group 11"/>
            <p:cNvGrpSpPr>
              <a:grpSpLocks/>
            </p:cNvGrpSpPr>
            <p:nvPr/>
          </p:nvGrpSpPr>
          <p:grpSpPr bwMode="auto">
            <a:xfrm>
              <a:off x="1352" y="1630"/>
              <a:ext cx="2945" cy="2288"/>
              <a:chOff x="1189" y="1178"/>
              <a:chExt cx="2945" cy="2288"/>
            </a:xfrm>
          </p:grpSpPr>
          <p:sp>
            <p:nvSpPr>
              <p:cNvPr id="134" name="Freeform 12"/>
              <p:cNvSpPr>
                <a:spLocks/>
              </p:cNvSpPr>
              <p:nvPr/>
            </p:nvSpPr>
            <p:spPr bwMode="auto">
              <a:xfrm>
                <a:off x="1189" y="1178"/>
                <a:ext cx="2945" cy="1144"/>
              </a:xfrm>
              <a:custGeom>
                <a:avLst/>
                <a:gdLst>
                  <a:gd name="T0" fmla="*/ 0 w 2945"/>
                  <a:gd name="T1" fmla="*/ 0 h 1144"/>
                  <a:gd name="T2" fmla="*/ 333 w 2945"/>
                  <a:gd name="T3" fmla="*/ 66 h 1144"/>
                  <a:gd name="T4" fmla="*/ 933 w 2945"/>
                  <a:gd name="T5" fmla="*/ 155 h 1144"/>
                  <a:gd name="T6" fmla="*/ 1278 w 2945"/>
                  <a:gd name="T7" fmla="*/ 200 h 1144"/>
                  <a:gd name="T8" fmla="*/ 1845 w 2945"/>
                  <a:gd name="T9" fmla="*/ 355 h 1144"/>
                  <a:gd name="T10" fmla="*/ 2123 w 2945"/>
                  <a:gd name="T11" fmla="*/ 500 h 1144"/>
                  <a:gd name="T12" fmla="*/ 2411 w 2945"/>
                  <a:gd name="T13" fmla="*/ 733 h 1144"/>
                  <a:gd name="T14" fmla="*/ 2945 w 2945"/>
                  <a:gd name="T15" fmla="*/ 1144 h 1144"/>
                  <a:gd name="T16" fmla="*/ 0 60000 65536"/>
                  <a:gd name="T17" fmla="*/ 0 60000 65536"/>
                  <a:gd name="T18" fmla="*/ 0 60000 65536"/>
                  <a:gd name="T19" fmla="*/ 0 60000 65536"/>
                  <a:gd name="T20" fmla="*/ 0 60000 65536"/>
                  <a:gd name="T21" fmla="*/ 0 60000 65536"/>
                  <a:gd name="T22" fmla="*/ 0 60000 65536"/>
                  <a:gd name="T23" fmla="*/ 0 60000 65536"/>
                  <a:gd name="T24" fmla="*/ 0 w 2945"/>
                  <a:gd name="T25" fmla="*/ 0 h 1144"/>
                  <a:gd name="T26" fmla="*/ 2945 w 2945"/>
                  <a:gd name="T27" fmla="*/ 1144 h 1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5" h="1144">
                    <a:moveTo>
                      <a:pt x="0" y="0"/>
                    </a:moveTo>
                    <a:cubicBezTo>
                      <a:pt x="89" y="20"/>
                      <a:pt x="178" y="40"/>
                      <a:pt x="333" y="66"/>
                    </a:cubicBezTo>
                    <a:cubicBezTo>
                      <a:pt x="488" y="92"/>
                      <a:pt x="776" y="133"/>
                      <a:pt x="933" y="155"/>
                    </a:cubicBezTo>
                    <a:cubicBezTo>
                      <a:pt x="1090" y="177"/>
                      <a:pt x="1126" y="167"/>
                      <a:pt x="1278" y="200"/>
                    </a:cubicBezTo>
                    <a:cubicBezTo>
                      <a:pt x="1430" y="233"/>
                      <a:pt x="1704" y="305"/>
                      <a:pt x="1845" y="355"/>
                    </a:cubicBezTo>
                    <a:cubicBezTo>
                      <a:pt x="1986" y="405"/>
                      <a:pt x="2029" y="437"/>
                      <a:pt x="2123" y="500"/>
                    </a:cubicBezTo>
                    <a:cubicBezTo>
                      <a:pt x="2217" y="563"/>
                      <a:pt x="2274" y="626"/>
                      <a:pt x="2411" y="733"/>
                    </a:cubicBezTo>
                    <a:cubicBezTo>
                      <a:pt x="2548" y="840"/>
                      <a:pt x="2746" y="992"/>
                      <a:pt x="2945" y="1144"/>
                    </a:cubicBezTo>
                  </a:path>
                </a:pathLst>
              </a:custGeom>
              <a:noFill/>
              <a:ln w="12700">
                <a:solidFill>
                  <a:srgbClr val="000000"/>
                </a:solidFill>
                <a:prstDash val="dash"/>
                <a:round/>
                <a:headEnd/>
                <a:tailEnd/>
              </a:ln>
            </p:spPr>
            <p:txBody>
              <a:bodyPr wrap="none" anchor="ctr"/>
              <a:lstStyle/>
              <a:p>
                <a:endParaRPr lang="es-ES"/>
              </a:p>
            </p:txBody>
          </p:sp>
          <p:sp>
            <p:nvSpPr>
              <p:cNvPr id="135" name="Freeform 13"/>
              <p:cNvSpPr>
                <a:spLocks/>
              </p:cNvSpPr>
              <p:nvPr/>
            </p:nvSpPr>
            <p:spPr bwMode="auto">
              <a:xfrm>
                <a:off x="1189" y="1622"/>
                <a:ext cx="2656" cy="922"/>
              </a:xfrm>
              <a:custGeom>
                <a:avLst/>
                <a:gdLst>
                  <a:gd name="T0" fmla="*/ 0 w 2656"/>
                  <a:gd name="T1" fmla="*/ 0 h 922"/>
                  <a:gd name="T2" fmla="*/ 322 w 2656"/>
                  <a:gd name="T3" fmla="*/ 78 h 922"/>
                  <a:gd name="T4" fmla="*/ 756 w 2656"/>
                  <a:gd name="T5" fmla="*/ 145 h 922"/>
                  <a:gd name="T6" fmla="*/ 1167 w 2656"/>
                  <a:gd name="T7" fmla="*/ 211 h 922"/>
                  <a:gd name="T8" fmla="*/ 1456 w 2656"/>
                  <a:gd name="T9" fmla="*/ 278 h 922"/>
                  <a:gd name="T10" fmla="*/ 1889 w 2656"/>
                  <a:gd name="T11" fmla="*/ 422 h 922"/>
                  <a:gd name="T12" fmla="*/ 2223 w 2656"/>
                  <a:gd name="T13" fmla="*/ 589 h 922"/>
                  <a:gd name="T14" fmla="*/ 2656 w 2656"/>
                  <a:gd name="T15" fmla="*/ 922 h 922"/>
                  <a:gd name="T16" fmla="*/ 0 60000 65536"/>
                  <a:gd name="T17" fmla="*/ 0 60000 65536"/>
                  <a:gd name="T18" fmla="*/ 0 60000 65536"/>
                  <a:gd name="T19" fmla="*/ 0 60000 65536"/>
                  <a:gd name="T20" fmla="*/ 0 60000 65536"/>
                  <a:gd name="T21" fmla="*/ 0 60000 65536"/>
                  <a:gd name="T22" fmla="*/ 0 60000 65536"/>
                  <a:gd name="T23" fmla="*/ 0 60000 65536"/>
                  <a:gd name="T24" fmla="*/ 0 w 2656"/>
                  <a:gd name="T25" fmla="*/ 0 h 922"/>
                  <a:gd name="T26" fmla="*/ 2656 w 2656"/>
                  <a:gd name="T27" fmla="*/ 922 h 9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6" h="922">
                    <a:moveTo>
                      <a:pt x="0" y="0"/>
                    </a:moveTo>
                    <a:cubicBezTo>
                      <a:pt x="98" y="27"/>
                      <a:pt x="196" y="54"/>
                      <a:pt x="322" y="78"/>
                    </a:cubicBezTo>
                    <a:cubicBezTo>
                      <a:pt x="448" y="102"/>
                      <a:pt x="615" y="123"/>
                      <a:pt x="756" y="145"/>
                    </a:cubicBezTo>
                    <a:cubicBezTo>
                      <a:pt x="897" y="167"/>
                      <a:pt x="1050" y="189"/>
                      <a:pt x="1167" y="211"/>
                    </a:cubicBezTo>
                    <a:cubicBezTo>
                      <a:pt x="1284" y="233"/>
                      <a:pt x="1336" y="243"/>
                      <a:pt x="1456" y="278"/>
                    </a:cubicBezTo>
                    <a:cubicBezTo>
                      <a:pt x="1576" y="313"/>
                      <a:pt x="1761" y="370"/>
                      <a:pt x="1889" y="422"/>
                    </a:cubicBezTo>
                    <a:cubicBezTo>
                      <a:pt x="2017" y="474"/>
                      <a:pt x="2095" y="506"/>
                      <a:pt x="2223" y="589"/>
                    </a:cubicBezTo>
                    <a:cubicBezTo>
                      <a:pt x="2351" y="672"/>
                      <a:pt x="2503" y="797"/>
                      <a:pt x="2656" y="922"/>
                    </a:cubicBezTo>
                  </a:path>
                </a:pathLst>
              </a:custGeom>
              <a:noFill/>
              <a:ln w="12700">
                <a:solidFill>
                  <a:srgbClr val="000000"/>
                </a:solidFill>
                <a:prstDash val="dash"/>
                <a:round/>
                <a:headEnd/>
                <a:tailEnd/>
              </a:ln>
            </p:spPr>
            <p:txBody>
              <a:bodyPr wrap="none" anchor="ctr"/>
              <a:lstStyle/>
              <a:p>
                <a:endParaRPr lang="es-ES"/>
              </a:p>
            </p:txBody>
          </p:sp>
          <p:sp>
            <p:nvSpPr>
              <p:cNvPr id="136" name="Freeform 14"/>
              <p:cNvSpPr>
                <a:spLocks/>
              </p:cNvSpPr>
              <p:nvPr/>
            </p:nvSpPr>
            <p:spPr bwMode="auto">
              <a:xfrm>
                <a:off x="1189" y="2055"/>
                <a:ext cx="2478" cy="756"/>
              </a:xfrm>
              <a:custGeom>
                <a:avLst/>
                <a:gdLst>
                  <a:gd name="T0" fmla="*/ 0 w 2478"/>
                  <a:gd name="T1" fmla="*/ 0 h 756"/>
                  <a:gd name="T2" fmla="*/ 300 w 2478"/>
                  <a:gd name="T3" fmla="*/ 78 h 756"/>
                  <a:gd name="T4" fmla="*/ 600 w 2478"/>
                  <a:gd name="T5" fmla="*/ 123 h 756"/>
                  <a:gd name="T6" fmla="*/ 1011 w 2478"/>
                  <a:gd name="T7" fmla="*/ 167 h 756"/>
                  <a:gd name="T8" fmla="*/ 1467 w 2478"/>
                  <a:gd name="T9" fmla="*/ 234 h 756"/>
                  <a:gd name="T10" fmla="*/ 1867 w 2478"/>
                  <a:gd name="T11" fmla="*/ 334 h 756"/>
                  <a:gd name="T12" fmla="*/ 2189 w 2478"/>
                  <a:gd name="T13" fmla="*/ 511 h 756"/>
                  <a:gd name="T14" fmla="*/ 2478 w 2478"/>
                  <a:gd name="T15" fmla="*/ 756 h 756"/>
                  <a:gd name="T16" fmla="*/ 0 60000 65536"/>
                  <a:gd name="T17" fmla="*/ 0 60000 65536"/>
                  <a:gd name="T18" fmla="*/ 0 60000 65536"/>
                  <a:gd name="T19" fmla="*/ 0 60000 65536"/>
                  <a:gd name="T20" fmla="*/ 0 60000 65536"/>
                  <a:gd name="T21" fmla="*/ 0 60000 65536"/>
                  <a:gd name="T22" fmla="*/ 0 60000 65536"/>
                  <a:gd name="T23" fmla="*/ 0 60000 65536"/>
                  <a:gd name="T24" fmla="*/ 0 w 2478"/>
                  <a:gd name="T25" fmla="*/ 0 h 756"/>
                  <a:gd name="T26" fmla="*/ 2478 w 2478"/>
                  <a:gd name="T27" fmla="*/ 756 h 7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78" h="756">
                    <a:moveTo>
                      <a:pt x="0" y="0"/>
                    </a:moveTo>
                    <a:cubicBezTo>
                      <a:pt x="100" y="28"/>
                      <a:pt x="200" y="57"/>
                      <a:pt x="300" y="78"/>
                    </a:cubicBezTo>
                    <a:cubicBezTo>
                      <a:pt x="400" y="99"/>
                      <a:pt x="482" y="108"/>
                      <a:pt x="600" y="123"/>
                    </a:cubicBezTo>
                    <a:cubicBezTo>
                      <a:pt x="718" y="138"/>
                      <a:pt x="867" y="149"/>
                      <a:pt x="1011" y="167"/>
                    </a:cubicBezTo>
                    <a:cubicBezTo>
                      <a:pt x="1155" y="185"/>
                      <a:pt x="1324" y="206"/>
                      <a:pt x="1467" y="234"/>
                    </a:cubicBezTo>
                    <a:cubicBezTo>
                      <a:pt x="1610" y="262"/>
                      <a:pt x="1747" y="288"/>
                      <a:pt x="1867" y="334"/>
                    </a:cubicBezTo>
                    <a:cubicBezTo>
                      <a:pt x="1987" y="380"/>
                      <a:pt x="2087" y="441"/>
                      <a:pt x="2189" y="511"/>
                    </a:cubicBezTo>
                    <a:cubicBezTo>
                      <a:pt x="2291" y="581"/>
                      <a:pt x="2430" y="713"/>
                      <a:pt x="2478" y="756"/>
                    </a:cubicBezTo>
                  </a:path>
                </a:pathLst>
              </a:custGeom>
              <a:noFill/>
              <a:ln w="12700">
                <a:solidFill>
                  <a:srgbClr val="000000"/>
                </a:solidFill>
                <a:prstDash val="dash"/>
                <a:round/>
                <a:headEnd/>
                <a:tailEnd/>
              </a:ln>
            </p:spPr>
            <p:txBody>
              <a:bodyPr wrap="none" anchor="ctr"/>
              <a:lstStyle/>
              <a:p>
                <a:endParaRPr lang="es-ES"/>
              </a:p>
            </p:txBody>
          </p:sp>
          <p:sp>
            <p:nvSpPr>
              <p:cNvPr id="137" name="Freeform 15"/>
              <p:cNvSpPr>
                <a:spLocks/>
              </p:cNvSpPr>
              <p:nvPr/>
            </p:nvSpPr>
            <p:spPr bwMode="auto">
              <a:xfrm>
                <a:off x="1189" y="2378"/>
                <a:ext cx="2200" cy="555"/>
              </a:xfrm>
              <a:custGeom>
                <a:avLst/>
                <a:gdLst>
                  <a:gd name="T0" fmla="*/ 0 w 2200"/>
                  <a:gd name="T1" fmla="*/ 0 h 555"/>
                  <a:gd name="T2" fmla="*/ 445 w 2200"/>
                  <a:gd name="T3" fmla="*/ 77 h 555"/>
                  <a:gd name="T4" fmla="*/ 878 w 2200"/>
                  <a:gd name="T5" fmla="*/ 155 h 555"/>
                  <a:gd name="T6" fmla="*/ 1167 w 2200"/>
                  <a:gd name="T7" fmla="*/ 188 h 555"/>
                  <a:gd name="T8" fmla="*/ 1622 w 2200"/>
                  <a:gd name="T9" fmla="*/ 288 h 555"/>
                  <a:gd name="T10" fmla="*/ 1900 w 2200"/>
                  <a:gd name="T11" fmla="*/ 366 h 555"/>
                  <a:gd name="T12" fmla="*/ 2200 w 2200"/>
                  <a:gd name="T13" fmla="*/ 555 h 555"/>
                  <a:gd name="T14" fmla="*/ 0 60000 65536"/>
                  <a:gd name="T15" fmla="*/ 0 60000 65536"/>
                  <a:gd name="T16" fmla="*/ 0 60000 65536"/>
                  <a:gd name="T17" fmla="*/ 0 60000 65536"/>
                  <a:gd name="T18" fmla="*/ 0 60000 65536"/>
                  <a:gd name="T19" fmla="*/ 0 60000 65536"/>
                  <a:gd name="T20" fmla="*/ 0 60000 65536"/>
                  <a:gd name="T21" fmla="*/ 0 w 2200"/>
                  <a:gd name="T22" fmla="*/ 0 h 555"/>
                  <a:gd name="T23" fmla="*/ 2200 w 220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0" h="555">
                    <a:moveTo>
                      <a:pt x="0" y="0"/>
                    </a:moveTo>
                    <a:cubicBezTo>
                      <a:pt x="149" y="25"/>
                      <a:pt x="299" y="51"/>
                      <a:pt x="445" y="77"/>
                    </a:cubicBezTo>
                    <a:cubicBezTo>
                      <a:pt x="591" y="103"/>
                      <a:pt x="758" y="136"/>
                      <a:pt x="878" y="155"/>
                    </a:cubicBezTo>
                    <a:cubicBezTo>
                      <a:pt x="998" y="174"/>
                      <a:pt x="1043" y="166"/>
                      <a:pt x="1167" y="188"/>
                    </a:cubicBezTo>
                    <a:cubicBezTo>
                      <a:pt x="1291" y="210"/>
                      <a:pt x="1500" y="258"/>
                      <a:pt x="1622" y="288"/>
                    </a:cubicBezTo>
                    <a:cubicBezTo>
                      <a:pt x="1744" y="318"/>
                      <a:pt x="1804" y="322"/>
                      <a:pt x="1900" y="366"/>
                    </a:cubicBezTo>
                    <a:cubicBezTo>
                      <a:pt x="1996" y="410"/>
                      <a:pt x="2150" y="522"/>
                      <a:pt x="2200" y="555"/>
                    </a:cubicBezTo>
                  </a:path>
                </a:pathLst>
              </a:custGeom>
              <a:noFill/>
              <a:ln w="12700">
                <a:solidFill>
                  <a:srgbClr val="000000"/>
                </a:solidFill>
                <a:prstDash val="dash"/>
                <a:round/>
                <a:headEnd/>
                <a:tailEnd/>
              </a:ln>
            </p:spPr>
            <p:txBody>
              <a:bodyPr wrap="none" anchor="ctr"/>
              <a:lstStyle/>
              <a:p>
                <a:endParaRPr lang="es-ES"/>
              </a:p>
            </p:txBody>
          </p:sp>
          <p:sp>
            <p:nvSpPr>
              <p:cNvPr id="138" name="Freeform 16"/>
              <p:cNvSpPr>
                <a:spLocks/>
              </p:cNvSpPr>
              <p:nvPr/>
            </p:nvSpPr>
            <p:spPr bwMode="auto">
              <a:xfrm>
                <a:off x="1189" y="2778"/>
                <a:ext cx="1878" cy="377"/>
              </a:xfrm>
              <a:custGeom>
                <a:avLst/>
                <a:gdLst>
                  <a:gd name="T0" fmla="*/ 0 w 1878"/>
                  <a:gd name="T1" fmla="*/ 0 h 377"/>
                  <a:gd name="T2" fmla="*/ 356 w 1878"/>
                  <a:gd name="T3" fmla="*/ 33 h 377"/>
                  <a:gd name="T4" fmla="*/ 689 w 1878"/>
                  <a:gd name="T5" fmla="*/ 77 h 377"/>
                  <a:gd name="T6" fmla="*/ 1045 w 1878"/>
                  <a:gd name="T7" fmla="*/ 133 h 377"/>
                  <a:gd name="T8" fmla="*/ 1434 w 1878"/>
                  <a:gd name="T9" fmla="*/ 200 h 377"/>
                  <a:gd name="T10" fmla="*/ 1656 w 1878"/>
                  <a:gd name="T11" fmla="*/ 288 h 377"/>
                  <a:gd name="T12" fmla="*/ 1878 w 1878"/>
                  <a:gd name="T13" fmla="*/ 377 h 377"/>
                  <a:gd name="T14" fmla="*/ 0 60000 65536"/>
                  <a:gd name="T15" fmla="*/ 0 60000 65536"/>
                  <a:gd name="T16" fmla="*/ 0 60000 65536"/>
                  <a:gd name="T17" fmla="*/ 0 60000 65536"/>
                  <a:gd name="T18" fmla="*/ 0 60000 65536"/>
                  <a:gd name="T19" fmla="*/ 0 60000 65536"/>
                  <a:gd name="T20" fmla="*/ 0 60000 65536"/>
                  <a:gd name="T21" fmla="*/ 0 w 1878"/>
                  <a:gd name="T22" fmla="*/ 0 h 377"/>
                  <a:gd name="T23" fmla="*/ 1878 w 1878"/>
                  <a:gd name="T24" fmla="*/ 377 h 3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8" h="377">
                    <a:moveTo>
                      <a:pt x="0" y="0"/>
                    </a:moveTo>
                    <a:cubicBezTo>
                      <a:pt x="120" y="10"/>
                      <a:pt x="241" y="20"/>
                      <a:pt x="356" y="33"/>
                    </a:cubicBezTo>
                    <a:cubicBezTo>
                      <a:pt x="471" y="46"/>
                      <a:pt x="574" y="60"/>
                      <a:pt x="689" y="77"/>
                    </a:cubicBezTo>
                    <a:cubicBezTo>
                      <a:pt x="804" y="94"/>
                      <a:pt x="921" y="113"/>
                      <a:pt x="1045" y="133"/>
                    </a:cubicBezTo>
                    <a:cubicBezTo>
                      <a:pt x="1169" y="153"/>
                      <a:pt x="1332" y="174"/>
                      <a:pt x="1434" y="200"/>
                    </a:cubicBezTo>
                    <a:cubicBezTo>
                      <a:pt x="1536" y="226"/>
                      <a:pt x="1582" y="259"/>
                      <a:pt x="1656" y="288"/>
                    </a:cubicBezTo>
                    <a:cubicBezTo>
                      <a:pt x="1730" y="317"/>
                      <a:pt x="1804" y="347"/>
                      <a:pt x="1878" y="377"/>
                    </a:cubicBezTo>
                  </a:path>
                </a:pathLst>
              </a:custGeom>
              <a:noFill/>
              <a:ln w="12700">
                <a:solidFill>
                  <a:srgbClr val="000000"/>
                </a:solidFill>
                <a:prstDash val="dash"/>
                <a:round/>
                <a:headEnd/>
                <a:tailEnd/>
              </a:ln>
            </p:spPr>
            <p:txBody>
              <a:bodyPr wrap="none" anchor="ctr"/>
              <a:lstStyle/>
              <a:p>
                <a:endParaRPr lang="es-ES"/>
              </a:p>
            </p:txBody>
          </p:sp>
          <p:sp>
            <p:nvSpPr>
              <p:cNvPr id="139" name="Freeform 17"/>
              <p:cNvSpPr>
                <a:spLocks/>
              </p:cNvSpPr>
              <p:nvPr/>
            </p:nvSpPr>
            <p:spPr bwMode="auto">
              <a:xfrm>
                <a:off x="1189" y="3033"/>
                <a:ext cx="1500" cy="278"/>
              </a:xfrm>
              <a:custGeom>
                <a:avLst/>
                <a:gdLst>
                  <a:gd name="T0" fmla="*/ 0 w 1500"/>
                  <a:gd name="T1" fmla="*/ 0 h 278"/>
                  <a:gd name="T2" fmla="*/ 389 w 1500"/>
                  <a:gd name="T3" fmla="*/ 22 h 278"/>
                  <a:gd name="T4" fmla="*/ 789 w 1500"/>
                  <a:gd name="T5" fmla="*/ 89 h 278"/>
                  <a:gd name="T6" fmla="*/ 1134 w 1500"/>
                  <a:gd name="T7" fmla="*/ 178 h 278"/>
                  <a:gd name="T8" fmla="*/ 1500 w 1500"/>
                  <a:gd name="T9" fmla="*/ 278 h 278"/>
                  <a:gd name="T10" fmla="*/ 0 60000 65536"/>
                  <a:gd name="T11" fmla="*/ 0 60000 65536"/>
                  <a:gd name="T12" fmla="*/ 0 60000 65536"/>
                  <a:gd name="T13" fmla="*/ 0 60000 65536"/>
                  <a:gd name="T14" fmla="*/ 0 60000 65536"/>
                  <a:gd name="T15" fmla="*/ 0 w 1500"/>
                  <a:gd name="T16" fmla="*/ 0 h 278"/>
                  <a:gd name="T17" fmla="*/ 1500 w 1500"/>
                  <a:gd name="T18" fmla="*/ 278 h 278"/>
                </a:gdLst>
                <a:ahLst/>
                <a:cxnLst>
                  <a:cxn ang="T10">
                    <a:pos x="T0" y="T1"/>
                  </a:cxn>
                  <a:cxn ang="T11">
                    <a:pos x="T2" y="T3"/>
                  </a:cxn>
                  <a:cxn ang="T12">
                    <a:pos x="T4" y="T5"/>
                  </a:cxn>
                  <a:cxn ang="T13">
                    <a:pos x="T6" y="T7"/>
                  </a:cxn>
                  <a:cxn ang="T14">
                    <a:pos x="T8" y="T9"/>
                  </a:cxn>
                </a:cxnLst>
                <a:rect l="T15" t="T16" r="T17" b="T18"/>
                <a:pathLst>
                  <a:path w="1500" h="278">
                    <a:moveTo>
                      <a:pt x="0" y="0"/>
                    </a:moveTo>
                    <a:cubicBezTo>
                      <a:pt x="129" y="3"/>
                      <a:pt x="258" y="7"/>
                      <a:pt x="389" y="22"/>
                    </a:cubicBezTo>
                    <a:cubicBezTo>
                      <a:pt x="520" y="37"/>
                      <a:pt x="665" y="63"/>
                      <a:pt x="789" y="89"/>
                    </a:cubicBezTo>
                    <a:cubicBezTo>
                      <a:pt x="913" y="115"/>
                      <a:pt x="1016" y="147"/>
                      <a:pt x="1134" y="178"/>
                    </a:cubicBezTo>
                    <a:cubicBezTo>
                      <a:pt x="1252" y="209"/>
                      <a:pt x="1376" y="243"/>
                      <a:pt x="1500" y="278"/>
                    </a:cubicBezTo>
                  </a:path>
                </a:pathLst>
              </a:custGeom>
              <a:noFill/>
              <a:ln w="12700">
                <a:solidFill>
                  <a:srgbClr val="000000"/>
                </a:solidFill>
                <a:prstDash val="dash"/>
                <a:round/>
                <a:headEnd/>
                <a:tailEnd/>
              </a:ln>
            </p:spPr>
            <p:txBody>
              <a:bodyPr wrap="none" anchor="ctr"/>
              <a:lstStyle/>
              <a:p>
                <a:endParaRPr lang="es-ES"/>
              </a:p>
            </p:txBody>
          </p:sp>
          <p:sp>
            <p:nvSpPr>
              <p:cNvPr id="140" name="Freeform 18"/>
              <p:cNvSpPr>
                <a:spLocks/>
              </p:cNvSpPr>
              <p:nvPr/>
            </p:nvSpPr>
            <p:spPr bwMode="auto">
              <a:xfrm>
                <a:off x="1200" y="3262"/>
                <a:ext cx="1078" cy="204"/>
              </a:xfrm>
              <a:custGeom>
                <a:avLst/>
                <a:gdLst>
                  <a:gd name="T0" fmla="*/ 0 w 1078"/>
                  <a:gd name="T1" fmla="*/ 4 h 204"/>
                  <a:gd name="T2" fmla="*/ 356 w 1078"/>
                  <a:gd name="T3" fmla="*/ 15 h 204"/>
                  <a:gd name="T4" fmla="*/ 656 w 1078"/>
                  <a:gd name="T5" fmla="*/ 93 h 204"/>
                  <a:gd name="T6" fmla="*/ 1078 w 1078"/>
                  <a:gd name="T7" fmla="*/ 204 h 204"/>
                  <a:gd name="T8" fmla="*/ 0 60000 65536"/>
                  <a:gd name="T9" fmla="*/ 0 60000 65536"/>
                  <a:gd name="T10" fmla="*/ 0 60000 65536"/>
                  <a:gd name="T11" fmla="*/ 0 60000 65536"/>
                  <a:gd name="T12" fmla="*/ 0 w 1078"/>
                  <a:gd name="T13" fmla="*/ 0 h 204"/>
                  <a:gd name="T14" fmla="*/ 1078 w 1078"/>
                  <a:gd name="T15" fmla="*/ 204 h 204"/>
                </a:gdLst>
                <a:ahLst/>
                <a:cxnLst>
                  <a:cxn ang="T8">
                    <a:pos x="T0" y="T1"/>
                  </a:cxn>
                  <a:cxn ang="T9">
                    <a:pos x="T2" y="T3"/>
                  </a:cxn>
                  <a:cxn ang="T10">
                    <a:pos x="T4" y="T5"/>
                  </a:cxn>
                  <a:cxn ang="T11">
                    <a:pos x="T6" y="T7"/>
                  </a:cxn>
                </a:cxnLst>
                <a:rect l="T12" t="T13" r="T14" b="T15"/>
                <a:pathLst>
                  <a:path w="1078" h="204">
                    <a:moveTo>
                      <a:pt x="0" y="4"/>
                    </a:moveTo>
                    <a:cubicBezTo>
                      <a:pt x="123" y="2"/>
                      <a:pt x="247" y="0"/>
                      <a:pt x="356" y="15"/>
                    </a:cubicBezTo>
                    <a:cubicBezTo>
                      <a:pt x="465" y="30"/>
                      <a:pt x="536" y="62"/>
                      <a:pt x="656" y="93"/>
                    </a:cubicBezTo>
                    <a:cubicBezTo>
                      <a:pt x="776" y="124"/>
                      <a:pt x="1008" y="186"/>
                      <a:pt x="1078" y="204"/>
                    </a:cubicBezTo>
                  </a:path>
                </a:pathLst>
              </a:custGeom>
              <a:noFill/>
              <a:ln w="12700">
                <a:solidFill>
                  <a:srgbClr val="000000"/>
                </a:solidFill>
                <a:prstDash val="dash"/>
                <a:round/>
                <a:headEnd/>
                <a:tailEnd/>
              </a:ln>
            </p:spPr>
            <p:txBody>
              <a:bodyPr wrap="none" anchor="ctr"/>
              <a:lstStyle/>
              <a:p>
                <a:endParaRPr lang="es-ES"/>
              </a:p>
            </p:txBody>
          </p:sp>
        </p:grpSp>
        <p:grpSp>
          <p:nvGrpSpPr>
            <p:cNvPr id="4" name="Group 19"/>
            <p:cNvGrpSpPr>
              <a:grpSpLocks/>
            </p:cNvGrpSpPr>
            <p:nvPr/>
          </p:nvGrpSpPr>
          <p:grpSpPr bwMode="auto">
            <a:xfrm>
              <a:off x="1534" y="1630"/>
              <a:ext cx="2707" cy="2242"/>
              <a:chOff x="1371" y="1178"/>
              <a:chExt cx="2707" cy="2242"/>
            </a:xfrm>
          </p:grpSpPr>
          <p:sp>
            <p:nvSpPr>
              <p:cNvPr id="127" name="Freeform 20"/>
              <p:cNvSpPr>
                <a:spLocks/>
              </p:cNvSpPr>
              <p:nvPr/>
            </p:nvSpPr>
            <p:spPr bwMode="auto">
              <a:xfrm>
                <a:off x="2994" y="1655"/>
                <a:ext cx="773" cy="928"/>
              </a:xfrm>
              <a:custGeom>
                <a:avLst/>
                <a:gdLst>
                  <a:gd name="T0" fmla="*/ 395 w 773"/>
                  <a:gd name="T1" fmla="*/ 0 h 928"/>
                  <a:gd name="T2" fmla="*/ 240 w 773"/>
                  <a:gd name="T3" fmla="*/ 300 h 928"/>
                  <a:gd name="T4" fmla="*/ 140 w 773"/>
                  <a:gd name="T5" fmla="*/ 545 h 928"/>
                  <a:gd name="T6" fmla="*/ 51 w 773"/>
                  <a:gd name="T7" fmla="*/ 711 h 928"/>
                  <a:gd name="T8" fmla="*/ 6 w 773"/>
                  <a:gd name="T9" fmla="*/ 823 h 928"/>
                  <a:gd name="T10" fmla="*/ 17 w 773"/>
                  <a:gd name="T11" fmla="*/ 911 h 928"/>
                  <a:gd name="T12" fmla="*/ 106 w 773"/>
                  <a:gd name="T13" fmla="*/ 923 h 928"/>
                  <a:gd name="T14" fmla="*/ 218 w 773"/>
                  <a:gd name="T15" fmla="*/ 878 h 928"/>
                  <a:gd name="T16" fmla="*/ 473 w 773"/>
                  <a:gd name="T17" fmla="*/ 645 h 928"/>
                  <a:gd name="T18" fmla="*/ 773 w 773"/>
                  <a:gd name="T19" fmla="*/ 311 h 9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3"/>
                  <a:gd name="T31" fmla="*/ 0 h 928"/>
                  <a:gd name="T32" fmla="*/ 773 w 773"/>
                  <a:gd name="T33" fmla="*/ 928 h 9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3" h="928">
                    <a:moveTo>
                      <a:pt x="395" y="0"/>
                    </a:moveTo>
                    <a:cubicBezTo>
                      <a:pt x="338" y="104"/>
                      <a:pt x="282" y="209"/>
                      <a:pt x="240" y="300"/>
                    </a:cubicBezTo>
                    <a:cubicBezTo>
                      <a:pt x="198" y="391"/>
                      <a:pt x="171" y="477"/>
                      <a:pt x="140" y="545"/>
                    </a:cubicBezTo>
                    <a:cubicBezTo>
                      <a:pt x="109" y="613"/>
                      <a:pt x="73" y="665"/>
                      <a:pt x="51" y="711"/>
                    </a:cubicBezTo>
                    <a:cubicBezTo>
                      <a:pt x="29" y="757"/>
                      <a:pt x="12" y="790"/>
                      <a:pt x="6" y="823"/>
                    </a:cubicBezTo>
                    <a:cubicBezTo>
                      <a:pt x="0" y="856"/>
                      <a:pt x="0" y="894"/>
                      <a:pt x="17" y="911"/>
                    </a:cubicBezTo>
                    <a:cubicBezTo>
                      <a:pt x="34" y="928"/>
                      <a:pt x="73" y="928"/>
                      <a:pt x="106" y="923"/>
                    </a:cubicBezTo>
                    <a:cubicBezTo>
                      <a:pt x="139" y="918"/>
                      <a:pt x="157" y="924"/>
                      <a:pt x="218" y="878"/>
                    </a:cubicBezTo>
                    <a:cubicBezTo>
                      <a:pt x="279" y="832"/>
                      <a:pt x="380" y="739"/>
                      <a:pt x="473" y="645"/>
                    </a:cubicBezTo>
                    <a:cubicBezTo>
                      <a:pt x="566" y="551"/>
                      <a:pt x="669" y="431"/>
                      <a:pt x="773" y="311"/>
                    </a:cubicBezTo>
                  </a:path>
                </a:pathLst>
              </a:custGeom>
              <a:noFill/>
              <a:ln w="15875">
                <a:solidFill>
                  <a:schemeClr val="accent2"/>
                </a:solidFill>
                <a:prstDash val="dashDot"/>
                <a:round/>
                <a:headEnd/>
                <a:tailEnd/>
              </a:ln>
            </p:spPr>
            <p:txBody>
              <a:bodyPr wrap="none" anchor="ctr"/>
              <a:lstStyle/>
              <a:p>
                <a:endParaRPr lang="es-ES"/>
              </a:p>
            </p:txBody>
          </p:sp>
          <p:sp>
            <p:nvSpPr>
              <p:cNvPr id="128" name="Freeform 21"/>
              <p:cNvSpPr>
                <a:spLocks/>
              </p:cNvSpPr>
              <p:nvPr/>
            </p:nvSpPr>
            <p:spPr bwMode="auto">
              <a:xfrm>
                <a:off x="2363" y="1533"/>
                <a:ext cx="1549" cy="1530"/>
              </a:xfrm>
              <a:custGeom>
                <a:avLst/>
                <a:gdLst>
                  <a:gd name="T0" fmla="*/ 804 w 1549"/>
                  <a:gd name="T1" fmla="*/ 0 h 1530"/>
                  <a:gd name="T2" fmla="*/ 593 w 1549"/>
                  <a:gd name="T3" fmla="*/ 456 h 1530"/>
                  <a:gd name="T4" fmla="*/ 393 w 1549"/>
                  <a:gd name="T5" fmla="*/ 867 h 1530"/>
                  <a:gd name="T6" fmla="*/ 148 w 1549"/>
                  <a:gd name="T7" fmla="*/ 1156 h 1530"/>
                  <a:gd name="T8" fmla="*/ 26 w 1549"/>
                  <a:gd name="T9" fmla="*/ 1345 h 1530"/>
                  <a:gd name="T10" fmla="*/ 15 w 1549"/>
                  <a:gd name="T11" fmla="*/ 1489 h 1530"/>
                  <a:gd name="T12" fmla="*/ 115 w 1549"/>
                  <a:gd name="T13" fmla="*/ 1522 h 1530"/>
                  <a:gd name="T14" fmla="*/ 293 w 1549"/>
                  <a:gd name="T15" fmla="*/ 1478 h 1530"/>
                  <a:gd name="T16" fmla="*/ 726 w 1549"/>
                  <a:gd name="T17" fmla="*/ 1211 h 1530"/>
                  <a:gd name="T18" fmla="*/ 1549 w 1549"/>
                  <a:gd name="T19" fmla="*/ 522 h 1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9"/>
                  <a:gd name="T31" fmla="*/ 0 h 1530"/>
                  <a:gd name="T32" fmla="*/ 1549 w 1549"/>
                  <a:gd name="T33" fmla="*/ 1530 h 1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9" h="1530">
                    <a:moveTo>
                      <a:pt x="804" y="0"/>
                    </a:moveTo>
                    <a:cubicBezTo>
                      <a:pt x="732" y="156"/>
                      <a:pt x="661" y="312"/>
                      <a:pt x="593" y="456"/>
                    </a:cubicBezTo>
                    <a:cubicBezTo>
                      <a:pt x="525" y="600"/>
                      <a:pt x="467" y="750"/>
                      <a:pt x="393" y="867"/>
                    </a:cubicBezTo>
                    <a:cubicBezTo>
                      <a:pt x="319" y="984"/>
                      <a:pt x="209" y="1076"/>
                      <a:pt x="148" y="1156"/>
                    </a:cubicBezTo>
                    <a:cubicBezTo>
                      <a:pt x="87" y="1236"/>
                      <a:pt x="48" y="1289"/>
                      <a:pt x="26" y="1345"/>
                    </a:cubicBezTo>
                    <a:cubicBezTo>
                      <a:pt x="4" y="1401"/>
                      <a:pt x="0" y="1459"/>
                      <a:pt x="15" y="1489"/>
                    </a:cubicBezTo>
                    <a:cubicBezTo>
                      <a:pt x="30" y="1519"/>
                      <a:pt x="69" y="1524"/>
                      <a:pt x="115" y="1522"/>
                    </a:cubicBezTo>
                    <a:cubicBezTo>
                      <a:pt x="161" y="1520"/>
                      <a:pt x="191" y="1530"/>
                      <a:pt x="293" y="1478"/>
                    </a:cubicBezTo>
                    <a:cubicBezTo>
                      <a:pt x="395" y="1426"/>
                      <a:pt x="517" y="1370"/>
                      <a:pt x="726" y="1211"/>
                    </a:cubicBezTo>
                    <a:cubicBezTo>
                      <a:pt x="935" y="1052"/>
                      <a:pt x="1242" y="787"/>
                      <a:pt x="1549" y="522"/>
                    </a:cubicBezTo>
                  </a:path>
                </a:pathLst>
              </a:custGeom>
              <a:noFill/>
              <a:ln w="15875">
                <a:solidFill>
                  <a:schemeClr val="accent2"/>
                </a:solidFill>
                <a:prstDash val="dashDot"/>
                <a:round/>
                <a:headEnd/>
                <a:tailEnd/>
              </a:ln>
            </p:spPr>
            <p:txBody>
              <a:bodyPr wrap="none" anchor="ctr"/>
              <a:lstStyle/>
              <a:p>
                <a:endParaRPr lang="es-ES"/>
              </a:p>
            </p:txBody>
          </p:sp>
          <p:sp>
            <p:nvSpPr>
              <p:cNvPr id="129" name="Freeform 22"/>
              <p:cNvSpPr>
                <a:spLocks/>
              </p:cNvSpPr>
              <p:nvPr/>
            </p:nvSpPr>
            <p:spPr bwMode="auto">
              <a:xfrm>
                <a:off x="1794" y="1455"/>
                <a:ext cx="2284" cy="1965"/>
              </a:xfrm>
              <a:custGeom>
                <a:avLst/>
                <a:gdLst>
                  <a:gd name="T0" fmla="*/ 1095 w 2284"/>
                  <a:gd name="T1" fmla="*/ 0 h 1965"/>
                  <a:gd name="T2" fmla="*/ 873 w 2284"/>
                  <a:gd name="T3" fmla="*/ 534 h 1965"/>
                  <a:gd name="T4" fmla="*/ 529 w 2284"/>
                  <a:gd name="T5" fmla="*/ 1156 h 1965"/>
                  <a:gd name="T6" fmla="*/ 184 w 2284"/>
                  <a:gd name="T7" fmla="*/ 1623 h 1965"/>
                  <a:gd name="T8" fmla="*/ 62 w 2284"/>
                  <a:gd name="T9" fmla="*/ 1767 h 1965"/>
                  <a:gd name="T10" fmla="*/ 17 w 2284"/>
                  <a:gd name="T11" fmla="*/ 1856 h 1965"/>
                  <a:gd name="T12" fmla="*/ 17 w 2284"/>
                  <a:gd name="T13" fmla="*/ 1934 h 1965"/>
                  <a:gd name="T14" fmla="*/ 117 w 2284"/>
                  <a:gd name="T15" fmla="*/ 1956 h 1965"/>
                  <a:gd name="T16" fmla="*/ 451 w 2284"/>
                  <a:gd name="T17" fmla="*/ 1878 h 1965"/>
                  <a:gd name="T18" fmla="*/ 1184 w 2284"/>
                  <a:gd name="T19" fmla="*/ 1534 h 1965"/>
                  <a:gd name="T20" fmla="*/ 1584 w 2284"/>
                  <a:gd name="T21" fmla="*/ 1334 h 1965"/>
                  <a:gd name="T22" fmla="*/ 2284 w 2284"/>
                  <a:gd name="T23" fmla="*/ 767 h 19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1965"/>
                  <a:gd name="T38" fmla="*/ 2284 w 2284"/>
                  <a:gd name="T39" fmla="*/ 1965 h 19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4" h="1965">
                    <a:moveTo>
                      <a:pt x="1095" y="0"/>
                    </a:moveTo>
                    <a:cubicBezTo>
                      <a:pt x="1031" y="170"/>
                      <a:pt x="967" y="341"/>
                      <a:pt x="873" y="534"/>
                    </a:cubicBezTo>
                    <a:cubicBezTo>
                      <a:pt x="779" y="727"/>
                      <a:pt x="644" y="975"/>
                      <a:pt x="529" y="1156"/>
                    </a:cubicBezTo>
                    <a:cubicBezTo>
                      <a:pt x="414" y="1337"/>
                      <a:pt x="262" y="1521"/>
                      <a:pt x="184" y="1623"/>
                    </a:cubicBezTo>
                    <a:cubicBezTo>
                      <a:pt x="106" y="1725"/>
                      <a:pt x="90" y="1728"/>
                      <a:pt x="62" y="1767"/>
                    </a:cubicBezTo>
                    <a:cubicBezTo>
                      <a:pt x="34" y="1806"/>
                      <a:pt x="24" y="1828"/>
                      <a:pt x="17" y="1856"/>
                    </a:cubicBezTo>
                    <a:cubicBezTo>
                      <a:pt x="10" y="1884"/>
                      <a:pt x="0" y="1917"/>
                      <a:pt x="17" y="1934"/>
                    </a:cubicBezTo>
                    <a:cubicBezTo>
                      <a:pt x="34" y="1951"/>
                      <a:pt x="45" y="1965"/>
                      <a:pt x="117" y="1956"/>
                    </a:cubicBezTo>
                    <a:cubicBezTo>
                      <a:pt x="189" y="1947"/>
                      <a:pt x="273" y="1948"/>
                      <a:pt x="451" y="1878"/>
                    </a:cubicBezTo>
                    <a:cubicBezTo>
                      <a:pt x="629" y="1808"/>
                      <a:pt x="995" y="1625"/>
                      <a:pt x="1184" y="1534"/>
                    </a:cubicBezTo>
                    <a:cubicBezTo>
                      <a:pt x="1373" y="1443"/>
                      <a:pt x="1401" y="1462"/>
                      <a:pt x="1584" y="1334"/>
                    </a:cubicBezTo>
                    <a:cubicBezTo>
                      <a:pt x="1767" y="1206"/>
                      <a:pt x="2025" y="986"/>
                      <a:pt x="2284" y="767"/>
                    </a:cubicBezTo>
                  </a:path>
                </a:pathLst>
              </a:custGeom>
              <a:noFill/>
              <a:ln w="15875">
                <a:solidFill>
                  <a:schemeClr val="accent2"/>
                </a:solidFill>
                <a:prstDash val="dashDot"/>
                <a:round/>
                <a:headEnd/>
                <a:tailEnd/>
              </a:ln>
            </p:spPr>
            <p:txBody>
              <a:bodyPr wrap="none" anchor="ctr"/>
              <a:lstStyle/>
              <a:p>
                <a:endParaRPr lang="es-ES"/>
              </a:p>
            </p:txBody>
          </p:sp>
          <p:sp>
            <p:nvSpPr>
              <p:cNvPr id="130" name="Freeform 23"/>
              <p:cNvSpPr>
                <a:spLocks/>
              </p:cNvSpPr>
              <p:nvPr/>
            </p:nvSpPr>
            <p:spPr bwMode="auto">
              <a:xfrm>
                <a:off x="1732" y="1300"/>
                <a:ext cx="791" cy="2066"/>
              </a:xfrm>
              <a:custGeom>
                <a:avLst/>
                <a:gdLst>
                  <a:gd name="T0" fmla="*/ 791 w 791"/>
                  <a:gd name="T1" fmla="*/ 0 h 2066"/>
                  <a:gd name="T2" fmla="*/ 468 w 791"/>
                  <a:gd name="T3" fmla="*/ 855 h 2066"/>
                  <a:gd name="T4" fmla="*/ 213 w 791"/>
                  <a:gd name="T5" fmla="*/ 1489 h 2066"/>
                  <a:gd name="T6" fmla="*/ 35 w 791"/>
                  <a:gd name="T7" fmla="*/ 1878 h 2066"/>
                  <a:gd name="T8" fmla="*/ 2 w 791"/>
                  <a:gd name="T9" fmla="*/ 2066 h 2066"/>
                  <a:gd name="T10" fmla="*/ 0 60000 65536"/>
                  <a:gd name="T11" fmla="*/ 0 60000 65536"/>
                  <a:gd name="T12" fmla="*/ 0 60000 65536"/>
                  <a:gd name="T13" fmla="*/ 0 60000 65536"/>
                  <a:gd name="T14" fmla="*/ 0 60000 65536"/>
                  <a:gd name="T15" fmla="*/ 0 w 791"/>
                  <a:gd name="T16" fmla="*/ 0 h 2066"/>
                  <a:gd name="T17" fmla="*/ 791 w 791"/>
                  <a:gd name="T18" fmla="*/ 2066 h 2066"/>
                </a:gdLst>
                <a:ahLst/>
                <a:cxnLst>
                  <a:cxn ang="T10">
                    <a:pos x="T0" y="T1"/>
                  </a:cxn>
                  <a:cxn ang="T11">
                    <a:pos x="T2" y="T3"/>
                  </a:cxn>
                  <a:cxn ang="T12">
                    <a:pos x="T4" y="T5"/>
                  </a:cxn>
                  <a:cxn ang="T13">
                    <a:pos x="T6" y="T7"/>
                  </a:cxn>
                  <a:cxn ang="T14">
                    <a:pos x="T8" y="T9"/>
                  </a:cxn>
                </a:cxnLst>
                <a:rect l="T15" t="T16" r="T17" b="T18"/>
                <a:pathLst>
                  <a:path w="791" h="2066">
                    <a:moveTo>
                      <a:pt x="791" y="0"/>
                    </a:moveTo>
                    <a:cubicBezTo>
                      <a:pt x="677" y="303"/>
                      <a:pt x="564" y="607"/>
                      <a:pt x="468" y="855"/>
                    </a:cubicBezTo>
                    <a:cubicBezTo>
                      <a:pt x="372" y="1103"/>
                      <a:pt x="285" y="1319"/>
                      <a:pt x="213" y="1489"/>
                    </a:cubicBezTo>
                    <a:cubicBezTo>
                      <a:pt x="141" y="1659"/>
                      <a:pt x="70" y="1782"/>
                      <a:pt x="35" y="1878"/>
                    </a:cubicBezTo>
                    <a:cubicBezTo>
                      <a:pt x="0" y="1974"/>
                      <a:pt x="7" y="2035"/>
                      <a:pt x="2" y="2066"/>
                    </a:cubicBezTo>
                  </a:path>
                </a:pathLst>
              </a:custGeom>
              <a:noFill/>
              <a:ln w="15875">
                <a:solidFill>
                  <a:schemeClr val="accent2"/>
                </a:solidFill>
                <a:prstDash val="dashDot"/>
                <a:round/>
                <a:headEnd/>
                <a:tailEnd/>
              </a:ln>
            </p:spPr>
            <p:txBody>
              <a:bodyPr wrap="none" anchor="ctr"/>
              <a:lstStyle/>
              <a:p>
                <a:endParaRPr lang="es-ES"/>
              </a:p>
            </p:txBody>
          </p:sp>
          <p:sp>
            <p:nvSpPr>
              <p:cNvPr id="131" name="Freeform 24"/>
              <p:cNvSpPr>
                <a:spLocks/>
              </p:cNvSpPr>
              <p:nvPr/>
            </p:nvSpPr>
            <p:spPr bwMode="auto">
              <a:xfrm>
                <a:off x="1660" y="1244"/>
                <a:ext cx="451" cy="2122"/>
              </a:xfrm>
              <a:custGeom>
                <a:avLst/>
                <a:gdLst>
                  <a:gd name="T0" fmla="*/ 451 w 451"/>
                  <a:gd name="T1" fmla="*/ 0 h 2122"/>
                  <a:gd name="T2" fmla="*/ 262 w 451"/>
                  <a:gd name="T3" fmla="*/ 845 h 2122"/>
                  <a:gd name="T4" fmla="*/ 140 w 451"/>
                  <a:gd name="T5" fmla="*/ 1367 h 2122"/>
                  <a:gd name="T6" fmla="*/ 51 w 451"/>
                  <a:gd name="T7" fmla="*/ 1811 h 2122"/>
                  <a:gd name="T8" fmla="*/ 7 w 451"/>
                  <a:gd name="T9" fmla="*/ 2000 h 2122"/>
                  <a:gd name="T10" fmla="*/ 7 w 451"/>
                  <a:gd name="T11" fmla="*/ 2122 h 2122"/>
                  <a:gd name="T12" fmla="*/ 0 60000 65536"/>
                  <a:gd name="T13" fmla="*/ 0 60000 65536"/>
                  <a:gd name="T14" fmla="*/ 0 60000 65536"/>
                  <a:gd name="T15" fmla="*/ 0 60000 65536"/>
                  <a:gd name="T16" fmla="*/ 0 60000 65536"/>
                  <a:gd name="T17" fmla="*/ 0 60000 65536"/>
                  <a:gd name="T18" fmla="*/ 0 w 451"/>
                  <a:gd name="T19" fmla="*/ 0 h 2122"/>
                  <a:gd name="T20" fmla="*/ 451 w 451"/>
                  <a:gd name="T21" fmla="*/ 2122 h 2122"/>
                </a:gdLst>
                <a:ahLst/>
                <a:cxnLst>
                  <a:cxn ang="T12">
                    <a:pos x="T0" y="T1"/>
                  </a:cxn>
                  <a:cxn ang="T13">
                    <a:pos x="T2" y="T3"/>
                  </a:cxn>
                  <a:cxn ang="T14">
                    <a:pos x="T4" y="T5"/>
                  </a:cxn>
                  <a:cxn ang="T15">
                    <a:pos x="T6" y="T7"/>
                  </a:cxn>
                  <a:cxn ang="T16">
                    <a:pos x="T8" y="T9"/>
                  </a:cxn>
                  <a:cxn ang="T17">
                    <a:pos x="T10" y="T11"/>
                  </a:cxn>
                </a:cxnLst>
                <a:rect l="T18" t="T19" r="T20" b="T21"/>
                <a:pathLst>
                  <a:path w="451" h="2122">
                    <a:moveTo>
                      <a:pt x="451" y="0"/>
                    </a:moveTo>
                    <a:cubicBezTo>
                      <a:pt x="382" y="308"/>
                      <a:pt x="314" y="617"/>
                      <a:pt x="262" y="845"/>
                    </a:cubicBezTo>
                    <a:cubicBezTo>
                      <a:pt x="210" y="1073"/>
                      <a:pt x="175" y="1206"/>
                      <a:pt x="140" y="1367"/>
                    </a:cubicBezTo>
                    <a:cubicBezTo>
                      <a:pt x="105" y="1528"/>
                      <a:pt x="73" y="1706"/>
                      <a:pt x="51" y="1811"/>
                    </a:cubicBezTo>
                    <a:cubicBezTo>
                      <a:pt x="29" y="1916"/>
                      <a:pt x="14" y="1948"/>
                      <a:pt x="7" y="2000"/>
                    </a:cubicBezTo>
                    <a:cubicBezTo>
                      <a:pt x="0" y="2052"/>
                      <a:pt x="3" y="2087"/>
                      <a:pt x="7" y="2122"/>
                    </a:cubicBezTo>
                  </a:path>
                </a:pathLst>
              </a:custGeom>
              <a:noFill/>
              <a:ln w="15875">
                <a:solidFill>
                  <a:schemeClr val="accent2"/>
                </a:solidFill>
                <a:prstDash val="dashDot"/>
                <a:round/>
                <a:headEnd/>
                <a:tailEnd/>
              </a:ln>
            </p:spPr>
            <p:txBody>
              <a:bodyPr wrap="none" anchor="ctr"/>
              <a:lstStyle/>
              <a:p>
                <a:endParaRPr lang="es-ES"/>
              </a:p>
            </p:txBody>
          </p:sp>
          <p:sp>
            <p:nvSpPr>
              <p:cNvPr id="132" name="Freeform 25"/>
              <p:cNvSpPr>
                <a:spLocks/>
              </p:cNvSpPr>
              <p:nvPr/>
            </p:nvSpPr>
            <p:spPr bwMode="auto">
              <a:xfrm>
                <a:off x="1527" y="1211"/>
                <a:ext cx="284" cy="2155"/>
              </a:xfrm>
              <a:custGeom>
                <a:avLst/>
                <a:gdLst>
                  <a:gd name="T0" fmla="*/ 284 w 284"/>
                  <a:gd name="T1" fmla="*/ 0 h 2155"/>
                  <a:gd name="T2" fmla="*/ 107 w 284"/>
                  <a:gd name="T3" fmla="*/ 1211 h 2155"/>
                  <a:gd name="T4" fmla="*/ 51 w 284"/>
                  <a:gd name="T5" fmla="*/ 1744 h 2155"/>
                  <a:gd name="T6" fmla="*/ 7 w 284"/>
                  <a:gd name="T7" fmla="*/ 2044 h 2155"/>
                  <a:gd name="T8" fmla="*/ 7 w 284"/>
                  <a:gd name="T9" fmla="*/ 2155 h 2155"/>
                  <a:gd name="T10" fmla="*/ 0 60000 65536"/>
                  <a:gd name="T11" fmla="*/ 0 60000 65536"/>
                  <a:gd name="T12" fmla="*/ 0 60000 65536"/>
                  <a:gd name="T13" fmla="*/ 0 60000 65536"/>
                  <a:gd name="T14" fmla="*/ 0 60000 65536"/>
                  <a:gd name="T15" fmla="*/ 0 w 284"/>
                  <a:gd name="T16" fmla="*/ 0 h 2155"/>
                  <a:gd name="T17" fmla="*/ 284 w 284"/>
                  <a:gd name="T18" fmla="*/ 2155 h 2155"/>
                </a:gdLst>
                <a:ahLst/>
                <a:cxnLst>
                  <a:cxn ang="T10">
                    <a:pos x="T0" y="T1"/>
                  </a:cxn>
                  <a:cxn ang="T11">
                    <a:pos x="T2" y="T3"/>
                  </a:cxn>
                  <a:cxn ang="T12">
                    <a:pos x="T4" y="T5"/>
                  </a:cxn>
                  <a:cxn ang="T13">
                    <a:pos x="T6" y="T7"/>
                  </a:cxn>
                  <a:cxn ang="T14">
                    <a:pos x="T8" y="T9"/>
                  </a:cxn>
                </a:cxnLst>
                <a:rect l="T15" t="T16" r="T17" b="T18"/>
                <a:pathLst>
                  <a:path w="284" h="2155">
                    <a:moveTo>
                      <a:pt x="284" y="0"/>
                    </a:moveTo>
                    <a:cubicBezTo>
                      <a:pt x="215" y="460"/>
                      <a:pt x="146" y="920"/>
                      <a:pt x="107" y="1211"/>
                    </a:cubicBezTo>
                    <a:cubicBezTo>
                      <a:pt x="68" y="1502"/>
                      <a:pt x="68" y="1605"/>
                      <a:pt x="51" y="1744"/>
                    </a:cubicBezTo>
                    <a:cubicBezTo>
                      <a:pt x="34" y="1883"/>
                      <a:pt x="14" y="1976"/>
                      <a:pt x="7" y="2044"/>
                    </a:cubicBezTo>
                    <a:cubicBezTo>
                      <a:pt x="0" y="2112"/>
                      <a:pt x="3" y="2133"/>
                      <a:pt x="7" y="2155"/>
                    </a:cubicBezTo>
                  </a:path>
                </a:pathLst>
              </a:custGeom>
              <a:noFill/>
              <a:ln w="15875">
                <a:solidFill>
                  <a:schemeClr val="accent2"/>
                </a:solidFill>
                <a:prstDash val="dashDot"/>
                <a:round/>
                <a:headEnd/>
                <a:tailEnd/>
              </a:ln>
            </p:spPr>
            <p:txBody>
              <a:bodyPr wrap="none" anchor="ctr"/>
              <a:lstStyle/>
              <a:p>
                <a:endParaRPr lang="es-ES"/>
              </a:p>
            </p:txBody>
          </p:sp>
          <p:sp>
            <p:nvSpPr>
              <p:cNvPr id="133" name="Freeform 26"/>
              <p:cNvSpPr>
                <a:spLocks/>
              </p:cNvSpPr>
              <p:nvPr/>
            </p:nvSpPr>
            <p:spPr bwMode="auto">
              <a:xfrm>
                <a:off x="1371" y="1178"/>
                <a:ext cx="163" cy="2188"/>
              </a:xfrm>
              <a:custGeom>
                <a:avLst/>
                <a:gdLst>
                  <a:gd name="T0" fmla="*/ 163 w 163"/>
                  <a:gd name="T1" fmla="*/ 0 h 2188"/>
                  <a:gd name="T2" fmla="*/ 129 w 163"/>
                  <a:gd name="T3" fmla="*/ 766 h 2188"/>
                  <a:gd name="T4" fmla="*/ 51 w 163"/>
                  <a:gd name="T5" fmla="*/ 1566 h 2188"/>
                  <a:gd name="T6" fmla="*/ 7 w 163"/>
                  <a:gd name="T7" fmla="*/ 2044 h 2188"/>
                  <a:gd name="T8" fmla="*/ 7 w 163"/>
                  <a:gd name="T9" fmla="*/ 2133 h 2188"/>
                  <a:gd name="T10" fmla="*/ 40 w 163"/>
                  <a:gd name="T11" fmla="*/ 2188 h 2188"/>
                  <a:gd name="T12" fmla="*/ 0 60000 65536"/>
                  <a:gd name="T13" fmla="*/ 0 60000 65536"/>
                  <a:gd name="T14" fmla="*/ 0 60000 65536"/>
                  <a:gd name="T15" fmla="*/ 0 60000 65536"/>
                  <a:gd name="T16" fmla="*/ 0 60000 65536"/>
                  <a:gd name="T17" fmla="*/ 0 60000 65536"/>
                  <a:gd name="T18" fmla="*/ 0 w 163"/>
                  <a:gd name="T19" fmla="*/ 0 h 2188"/>
                  <a:gd name="T20" fmla="*/ 163 w 163"/>
                  <a:gd name="T21" fmla="*/ 2188 h 2188"/>
                </a:gdLst>
                <a:ahLst/>
                <a:cxnLst>
                  <a:cxn ang="T12">
                    <a:pos x="T0" y="T1"/>
                  </a:cxn>
                  <a:cxn ang="T13">
                    <a:pos x="T2" y="T3"/>
                  </a:cxn>
                  <a:cxn ang="T14">
                    <a:pos x="T4" y="T5"/>
                  </a:cxn>
                  <a:cxn ang="T15">
                    <a:pos x="T6" y="T7"/>
                  </a:cxn>
                  <a:cxn ang="T16">
                    <a:pos x="T8" y="T9"/>
                  </a:cxn>
                  <a:cxn ang="T17">
                    <a:pos x="T10" y="T11"/>
                  </a:cxn>
                </a:cxnLst>
                <a:rect l="T18" t="T19" r="T20" b="T21"/>
                <a:pathLst>
                  <a:path w="163" h="2188">
                    <a:moveTo>
                      <a:pt x="163" y="0"/>
                    </a:moveTo>
                    <a:cubicBezTo>
                      <a:pt x="155" y="252"/>
                      <a:pt x="148" y="505"/>
                      <a:pt x="129" y="766"/>
                    </a:cubicBezTo>
                    <a:cubicBezTo>
                      <a:pt x="110" y="1027"/>
                      <a:pt x="71" y="1353"/>
                      <a:pt x="51" y="1566"/>
                    </a:cubicBezTo>
                    <a:cubicBezTo>
                      <a:pt x="31" y="1779"/>
                      <a:pt x="14" y="1950"/>
                      <a:pt x="7" y="2044"/>
                    </a:cubicBezTo>
                    <a:cubicBezTo>
                      <a:pt x="0" y="2138"/>
                      <a:pt x="1" y="2109"/>
                      <a:pt x="7" y="2133"/>
                    </a:cubicBezTo>
                    <a:cubicBezTo>
                      <a:pt x="13" y="2157"/>
                      <a:pt x="35" y="2179"/>
                      <a:pt x="40" y="2188"/>
                    </a:cubicBezTo>
                  </a:path>
                </a:pathLst>
              </a:custGeom>
              <a:noFill/>
              <a:ln w="15875">
                <a:solidFill>
                  <a:schemeClr val="accent2"/>
                </a:solidFill>
                <a:prstDash val="dashDot"/>
                <a:round/>
                <a:headEnd/>
                <a:tailEnd/>
              </a:ln>
            </p:spPr>
            <p:txBody>
              <a:bodyPr wrap="none" anchor="ctr"/>
              <a:lstStyle/>
              <a:p>
                <a:endParaRPr lang="es-ES"/>
              </a:p>
            </p:txBody>
          </p:sp>
        </p:grpSp>
        <p:sp>
          <p:nvSpPr>
            <p:cNvPr id="82" name="Text Box 27"/>
            <p:cNvSpPr txBox="1">
              <a:spLocks noChangeArrowheads="1"/>
            </p:cNvSpPr>
            <p:nvPr/>
          </p:nvSpPr>
          <p:spPr bwMode="auto">
            <a:xfrm>
              <a:off x="1888" y="1467"/>
              <a:ext cx="337" cy="204"/>
            </a:xfrm>
            <a:prstGeom prst="rect">
              <a:avLst/>
            </a:prstGeom>
            <a:noFill/>
            <a:ln w="9525">
              <a:noFill/>
              <a:miter lim="800000"/>
              <a:headEnd/>
              <a:tailEnd/>
            </a:ln>
          </p:spPr>
          <p:txBody>
            <a:bodyPr wrap="none">
              <a:spAutoFit/>
            </a:bodyPr>
            <a:lstStyle/>
            <a:p>
              <a:pPr algn="ctr" eaLnBrk="0" hangingPunct="0"/>
              <a:r>
                <a:rPr lang="es-ES" sz="1000" u="none"/>
                <a:t>50%</a:t>
              </a:r>
            </a:p>
          </p:txBody>
        </p:sp>
        <p:sp>
          <p:nvSpPr>
            <p:cNvPr id="84" name="Text Box 28"/>
            <p:cNvSpPr txBox="1">
              <a:spLocks noChangeArrowheads="1"/>
            </p:cNvSpPr>
            <p:nvPr/>
          </p:nvSpPr>
          <p:spPr bwMode="auto">
            <a:xfrm>
              <a:off x="2199" y="1489"/>
              <a:ext cx="337" cy="204"/>
            </a:xfrm>
            <a:prstGeom prst="rect">
              <a:avLst/>
            </a:prstGeom>
            <a:noFill/>
            <a:ln w="9525">
              <a:noFill/>
              <a:miter lim="800000"/>
              <a:headEnd/>
              <a:tailEnd/>
            </a:ln>
          </p:spPr>
          <p:txBody>
            <a:bodyPr wrap="none">
              <a:spAutoFit/>
            </a:bodyPr>
            <a:lstStyle/>
            <a:p>
              <a:pPr algn="ctr" eaLnBrk="0" hangingPunct="0"/>
              <a:r>
                <a:rPr lang="es-ES" sz="1000" u="none"/>
                <a:t>60%</a:t>
              </a:r>
            </a:p>
          </p:txBody>
        </p:sp>
        <p:sp>
          <p:nvSpPr>
            <p:cNvPr id="85" name="Text Box 29"/>
            <p:cNvSpPr txBox="1">
              <a:spLocks noChangeArrowheads="1"/>
            </p:cNvSpPr>
            <p:nvPr/>
          </p:nvSpPr>
          <p:spPr bwMode="auto">
            <a:xfrm>
              <a:off x="2598" y="1589"/>
              <a:ext cx="337" cy="204"/>
            </a:xfrm>
            <a:prstGeom prst="rect">
              <a:avLst/>
            </a:prstGeom>
            <a:noFill/>
            <a:ln w="9525">
              <a:noFill/>
              <a:miter lim="800000"/>
              <a:headEnd/>
              <a:tailEnd/>
            </a:ln>
          </p:spPr>
          <p:txBody>
            <a:bodyPr wrap="none">
              <a:spAutoFit/>
            </a:bodyPr>
            <a:lstStyle/>
            <a:p>
              <a:pPr algn="ctr" eaLnBrk="0" hangingPunct="0"/>
              <a:r>
                <a:rPr lang="es-ES" sz="1000" u="none" dirty="0"/>
                <a:t>70%</a:t>
              </a:r>
            </a:p>
          </p:txBody>
        </p:sp>
        <p:sp>
          <p:nvSpPr>
            <p:cNvPr id="86" name="Text Box 30"/>
            <p:cNvSpPr txBox="1">
              <a:spLocks noChangeArrowheads="1"/>
            </p:cNvSpPr>
            <p:nvPr/>
          </p:nvSpPr>
          <p:spPr bwMode="auto">
            <a:xfrm>
              <a:off x="2965" y="1700"/>
              <a:ext cx="337" cy="204"/>
            </a:xfrm>
            <a:prstGeom prst="rect">
              <a:avLst/>
            </a:prstGeom>
            <a:noFill/>
            <a:ln w="9525">
              <a:noFill/>
              <a:miter lim="800000"/>
              <a:headEnd/>
              <a:tailEnd/>
            </a:ln>
          </p:spPr>
          <p:txBody>
            <a:bodyPr wrap="none">
              <a:spAutoFit/>
            </a:bodyPr>
            <a:lstStyle/>
            <a:p>
              <a:pPr algn="ctr" eaLnBrk="0" hangingPunct="0"/>
              <a:r>
                <a:rPr lang="es-ES" sz="1000" u="none"/>
                <a:t>80%</a:t>
              </a:r>
            </a:p>
          </p:txBody>
        </p:sp>
        <p:sp>
          <p:nvSpPr>
            <p:cNvPr id="87" name="Text Box 31"/>
            <p:cNvSpPr txBox="1">
              <a:spLocks noChangeArrowheads="1"/>
            </p:cNvSpPr>
            <p:nvPr/>
          </p:nvSpPr>
          <p:spPr bwMode="auto">
            <a:xfrm>
              <a:off x="3273" y="1795"/>
              <a:ext cx="337" cy="204"/>
            </a:xfrm>
            <a:prstGeom prst="rect">
              <a:avLst/>
            </a:prstGeom>
            <a:noFill/>
            <a:ln w="9525">
              <a:noFill/>
              <a:miter lim="800000"/>
              <a:headEnd/>
              <a:tailEnd/>
            </a:ln>
          </p:spPr>
          <p:txBody>
            <a:bodyPr wrap="none">
              <a:spAutoFit/>
            </a:bodyPr>
            <a:lstStyle/>
            <a:p>
              <a:pPr algn="ctr" eaLnBrk="0" hangingPunct="0"/>
              <a:r>
                <a:rPr lang="es-ES" sz="1000" u="none"/>
                <a:t>85%</a:t>
              </a:r>
            </a:p>
          </p:txBody>
        </p:sp>
        <p:sp>
          <p:nvSpPr>
            <p:cNvPr id="88" name="Text Box 32"/>
            <p:cNvSpPr txBox="1">
              <a:spLocks noChangeArrowheads="1"/>
            </p:cNvSpPr>
            <p:nvPr/>
          </p:nvSpPr>
          <p:spPr bwMode="auto">
            <a:xfrm>
              <a:off x="4188" y="2494"/>
              <a:ext cx="337" cy="204"/>
            </a:xfrm>
            <a:prstGeom prst="rect">
              <a:avLst/>
            </a:prstGeom>
            <a:noFill/>
            <a:ln w="9525">
              <a:noFill/>
              <a:miter lim="800000"/>
              <a:headEnd/>
              <a:tailEnd/>
            </a:ln>
          </p:spPr>
          <p:txBody>
            <a:bodyPr wrap="none">
              <a:spAutoFit/>
            </a:bodyPr>
            <a:lstStyle/>
            <a:p>
              <a:pPr algn="ctr" eaLnBrk="0" hangingPunct="0"/>
              <a:r>
                <a:rPr lang="es-ES" sz="1000" u="none" dirty="0"/>
                <a:t>80%</a:t>
              </a:r>
            </a:p>
          </p:txBody>
        </p:sp>
        <p:sp>
          <p:nvSpPr>
            <p:cNvPr id="89" name="Text Box 33"/>
            <p:cNvSpPr txBox="1">
              <a:spLocks noChangeArrowheads="1"/>
            </p:cNvSpPr>
            <p:nvPr/>
          </p:nvSpPr>
          <p:spPr bwMode="auto">
            <a:xfrm>
              <a:off x="3775" y="2078"/>
              <a:ext cx="337" cy="204"/>
            </a:xfrm>
            <a:prstGeom prst="rect">
              <a:avLst/>
            </a:prstGeom>
            <a:noFill/>
            <a:ln w="9525">
              <a:noFill/>
              <a:miter lim="800000"/>
              <a:headEnd/>
              <a:tailEnd/>
            </a:ln>
          </p:spPr>
          <p:txBody>
            <a:bodyPr wrap="none">
              <a:spAutoFit/>
            </a:bodyPr>
            <a:lstStyle/>
            <a:p>
              <a:pPr algn="ctr" eaLnBrk="0" hangingPunct="0"/>
              <a:r>
                <a:rPr lang="es-ES" sz="1000" u="none"/>
                <a:t>88%</a:t>
              </a:r>
            </a:p>
          </p:txBody>
        </p:sp>
        <p:sp>
          <p:nvSpPr>
            <p:cNvPr id="90" name="Text Box 34"/>
            <p:cNvSpPr txBox="1">
              <a:spLocks noChangeArrowheads="1"/>
            </p:cNvSpPr>
            <p:nvPr/>
          </p:nvSpPr>
          <p:spPr bwMode="auto">
            <a:xfrm>
              <a:off x="3887" y="2222"/>
              <a:ext cx="337" cy="204"/>
            </a:xfrm>
            <a:prstGeom prst="rect">
              <a:avLst/>
            </a:prstGeom>
            <a:noFill/>
            <a:ln w="9525">
              <a:noFill/>
              <a:miter lim="800000"/>
              <a:headEnd/>
              <a:tailEnd/>
            </a:ln>
          </p:spPr>
          <p:txBody>
            <a:bodyPr wrap="none">
              <a:spAutoFit/>
            </a:bodyPr>
            <a:lstStyle/>
            <a:p>
              <a:pPr algn="ctr" eaLnBrk="0" hangingPunct="0"/>
              <a:r>
                <a:rPr lang="es-ES" sz="1000" u="none"/>
                <a:t>87%</a:t>
              </a:r>
            </a:p>
          </p:txBody>
        </p:sp>
        <p:sp>
          <p:nvSpPr>
            <p:cNvPr id="91" name="Text Box 35"/>
            <p:cNvSpPr txBox="1">
              <a:spLocks noChangeArrowheads="1"/>
            </p:cNvSpPr>
            <p:nvPr/>
          </p:nvSpPr>
          <p:spPr bwMode="auto">
            <a:xfrm>
              <a:off x="4024" y="2325"/>
              <a:ext cx="337" cy="204"/>
            </a:xfrm>
            <a:prstGeom prst="rect">
              <a:avLst/>
            </a:prstGeom>
            <a:noFill/>
            <a:ln w="9525">
              <a:noFill/>
              <a:miter lim="800000"/>
              <a:headEnd/>
              <a:tailEnd/>
            </a:ln>
          </p:spPr>
          <p:txBody>
            <a:bodyPr wrap="none">
              <a:spAutoFit/>
            </a:bodyPr>
            <a:lstStyle/>
            <a:p>
              <a:pPr algn="ctr" eaLnBrk="0" hangingPunct="0"/>
              <a:r>
                <a:rPr lang="es-ES" sz="1000" u="none"/>
                <a:t>85%</a:t>
              </a:r>
            </a:p>
          </p:txBody>
        </p:sp>
        <p:sp>
          <p:nvSpPr>
            <p:cNvPr id="92" name="Text Box 36"/>
            <p:cNvSpPr txBox="1">
              <a:spLocks noChangeArrowheads="1"/>
            </p:cNvSpPr>
            <p:nvPr/>
          </p:nvSpPr>
          <p:spPr bwMode="auto">
            <a:xfrm>
              <a:off x="3464" y="1900"/>
              <a:ext cx="337" cy="204"/>
            </a:xfrm>
            <a:prstGeom prst="rect">
              <a:avLst/>
            </a:prstGeom>
            <a:noFill/>
            <a:ln w="9525">
              <a:noFill/>
              <a:miter lim="800000"/>
              <a:headEnd/>
              <a:tailEnd/>
            </a:ln>
          </p:spPr>
          <p:txBody>
            <a:bodyPr wrap="none">
              <a:spAutoFit/>
            </a:bodyPr>
            <a:lstStyle/>
            <a:p>
              <a:pPr algn="ctr" eaLnBrk="0" hangingPunct="0"/>
              <a:r>
                <a:rPr lang="es-ES" sz="1000" u="none"/>
                <a:t>87%</a:t>
              </a:r>
            </a:p>
          </p:txBody>
        </p:sp>
        <p:sp>
          <p:nvSpPr>
            <p:cNvPr id="93" name="Text Box 37"/>
            <p:cNvSpPr txBox="1">
              <a:spLocks noChangeArrowheads="1"/>
            </p:cNvSpPr>
            <p:nvPr/>
          </p:nvSpPr>
          <p:spPr bwMode="auto">
            <a:xfrm>
              <a:off x="1594" y="1461"/>
              <a:ext cx="337" cy="204"/>
            </a:xfrm>
            <a:prstGeom prst="rect">
              <a:avLst/>
            </a:prstGeom>
            <a:noFill/>
            <a:ln w="9525">
              <a:noFill/>
              <a:miter lim="800000"/>
              <a:headEnd/>
              <a:tailEnd/>
            </a:ln>
          </p:spPr>
          <p:txBody>
            <a:bodyPr wrap="none">
              <a:spAutoFit/>
            </a:bodyPr>
            <a:lstStyle/>
            <a:p>
              <a:pPr algn="ctr" eaLnBrk="0" hangingPunct="0"/>
              <a:r>
                <a:rPr lang="es-ES" sz="1000" u="none"/>
                <a:t>30%</a:t>
              </a:r>
            </a:p>
          </p:txBody>
        </p:sp>
        <p:grpSp>
          <p:nvGrpSpPr>
            <p:cNvPr id="5" name="Group 38"/>
            <p:cNvGrpSpPr>
              <a:grpSpLocks/>
            </p:cNvGrpSpPr>
            <p:nvPr/>
          </p:nvGrpSpPr>
          <p:grpSpPr bwMode="auto">
            <a:xfrm>
              <a:off x="1332" y="1459"/>
              <a:ext cx="401" cy="2265"/>
              <a:chOff x="1169" y="1007"/>
              <a:chExt cx="401" cy="2265"/>
            </a:xfrm>
          </p:grpSpPr>
          <p:sp>
            <p:nvSpPr>
              <p:cNvPr id="120" name="Text Box 39"/>
              <p:cNvSpPr txBox="1">
                <a:spLocks noChangeArrowheads="1"/>
              </p:cNvSpPr>
              <p:nvPr/>
            </p:nvSpPr>
            <p:spPr bwMode="auto">
              <a:xfrm>
                <a:off x="1172" y="1007"/>
                <a:ext cx="327" cy="179"/>
              </a:xfrm>
              <a:prstGeom prst="rect">
                <a:avLst/>
              </a:prstGeom>
              <a:noFill/>
              <a:ln w="9525">
                <a:noFill/>
                <a:miter lim="800000"/>
                <a:headEnd/>
                <a:tailEnd/>
              </a:ln>
            </p:spPr>
            <p:txBody>
              <a:bodyPr wrap="none">
                <a:spAutoFit/>
              </a:bodyPr>
              <a:lstStyle/>
              <a:p>
                <a:pPr algn="ctr" eaLnBrk="0" hangingPunct="0"/>
                <a:r>
                  <a:rPr lang="es-ES" sz="800" u="none" dirty="0"/>
                  <a:t>1 X n</a:t>
                </a:r>
              </a:p>
            </p:txBody>
          </p:sp>
          <p:sp>
            <p:nvSpPr>
              <p:cNvPr id="121" name="Text Box 40"/>
              <p:cNvSpPr txBox="1">
                <a:spLocks noChangeArrowheads="1"/>
              </p:cNvSpPr>
              <p:nvPr/>
            </p:nvSpPr>
            <p:spPr bwMode="auto">
              <a:xfrm>
                <a:off x="1177" y="1443"/>
                <a:ext cx="393" cy="179"/>
              </a:xfrm>
              <a:prstGeom prst="rect">
                <a:avLst/>
              </a:prstGeom>
              <a:noFill/>
              <a:ln w="9525">
                <a:noFill/>
                <a:miter lim="800000"/>
                <a:headEnd/>
                <a:tailEnd/>
              </a:ln>
            </p:spPr>
            <p:txBody>
              <a:bodyPr wrap="none">
                <a:spAutoFit/>
              </a:bodyPr>
              <a:lstStyle/>
              <a:p>
                <a:pPr algn="ctr" eaLnBrk="0" hangingPunct="0"/>
                <a:r>
                  <a:rPr lang="es-ES" sz="800" u="none"/>
                  <a:t>0.9 X n</a:t>
                </a:r>
              </a:p>
            </p:txBody>
          </p:sp>
          <p:sp>
            <p:nvSpPr>
              <p:cNvPr id="122" name="Text Box 41"/>
              <p:cNvSpPr txBox="1">
                <a:spLocks noChangeArrowheads="1"/>
              </p:cNvSpPr>
              <p:nvPr/>
            </p:nvSpPr>
            <p:spPr bwMode="auto">
              <a:xfrm>
                <a:off x="1169" y="1871"/>
                <a:ext cx="393" cy="179"/>
              </a:xfrm>
              <a:prstGeom prst="rect">
                <a:avLst/>
              </a:prstGeom>
              <a:noFill/>
              <a:ln w="9525">
                <a:noFill/>
                <a:miter lim="800000"/>
                <a:headEnd/>
                <a:tailEnd/>
              </a:ln>
            </p:spPr>
            <p:txBody>
              <a:bodyPr wrap="none">
                <a:spAutoFit/>
              </a:bodyPr>
              <a:lstStyle/>
              <a:p>
                <a:pPr algn="ctr" eaLnBrk="0" hangingPunct="0"/>
                <a:r>
                  <a:rPr lang="es-ES" sz="800" u="none"/>
                  <a:t>0.8 X n</a:t>
                </a:r>
              </a:p>
            </p:txBody>
          </p:sp>
          <p:sp>
            <p:nvSpPr>
              <p:cNvPr id="123" name="Text Box 42"/>
              <p:cNvSpPr txBox="1">
                <a:spLocks noChangeArrowheads="1"/>
              </p:cNvSpPr>
              <p:nvPr/>
            </p:nvSpPr>
            <p:spPr bwMode="auto">
              <a:xfrm>
                <a:off x="1169" y="2175"/>
                <a:ext cx="393" cy="179"/>
              </a:xfrm>
              <a:prstGeom prst="rect">
                <a:avLst/>
              </a:prstGeom>
              <a:noFill/>
              <a:ln w="9525">
                <a:noFill/>
                <a:miter lim="800000"/>
                <a:headEnd/>
                <a:tailEnd/>
              </a:ln>
            </p:spPr>
            <p:txBody>
              <a:bodyPr wrap="none">
                <a:spAutoFit/>
              </a:bodyPr>
              <a:lstStyle/>
              <a:p>
                <a:pPr algn="ctr" eaLnBrk="0" hangingPunct="0"/>
                <a:r>
                  <a:rPr lang="es-ES" sz="800" u="none"/>
                  <a:t>0.7 X n</a:t>
                </a:r>
              </a:p>
            </p:txBody>
          </p:sp>
          <p:sp>
            <p:nvSpPr>
              <p:cNvPr id="124" name="Text Box 43"/>
              <p:cNvSpPr txBox="1">
                <a:spLocks noChangeArrowheads="1"/>
              </p:cNvSpPr>
              <p:nvPr/>
            </p:nvSpPr>
            <p:spPr bwMode="auto">
              <a:xfrm>
                <a:off x="1169" y="2577"/>
                <a:ext cx="393" cy="179"/>
              </a:xfrm>
              <a:prstGeom prst="rect">
                <a:avLst/>
              </a:prstGeom>
              <a:noFill/>
              <a:ln w="9525">
                <a:noFill/>
                <a:miter lim="800000"/>
                <a:headEnd/>
                <a:tailEnd/>
              </a:ln>
            </p:spPr>
            <p:txBody>
              <a:bodyPr wrap="none">
                <a:spAutoFit/>
              </a:bodyPr>
              <a:lstStyle/>
              <a:p>
                <a:pPr algn="ctr" eaLnBrk="0" hangingPunct="0"/>
                <a:r>
                  <a:rPr lang="es-ES" sz="800" u="none"/>
                  <a:t>0.6 X n</a:t>
                </a:r>
              </a:p>
            </p:txBody>
          </p:sp>
          <p:sp>
            <p:nvSpPr>
              <p:cNvPr id="125" name="Text Box 44"/>
              <p:cNvSpPr txBox="1">
                <a:spLocks noChangeArrowheads="1"/>
              </p:cNvSpPr>
              <p:nvPr/>
            </p:nvSpPr>
            <p:spPr bwMode="auto">
              <a:xfrm>
                <a:off x="1169" y="2857"/>
                <a:ext cx="393" cy="179"/>
              </a:xfrm>
              <a:prstGeom prst="rect">
                <a:avLst/>
              </a:prstGeom>
              <a:noFill/>
              <a:ln w="9525">
                <a:noFill/>
                <a:miter lim="800000"/>
                <a:headEnd/>
                <a:tailEnd/>
              </a:ln>
            </p:spPr>
            <p:txBody>
              <a:bodyPr wrap="none">
                <a:spAutoFit/>
              </a:bodyPr>
              <a:lstStyle/>
              <a:p>
                <a:pPr algn="ctr" eaLnBrk="0" hangingPunct="0"/>
                <a:r>
                  <a:rPr lang="es-ES" sz="800" u="none" dirty="0"/>
                  <a:t>0.5 X n</a:t>
                </a:r>
              </a:p>
            </p:txBody>
          </p:sp>
          <p:sp>
            <p:nvSpPr>
              <p:cNvPr id="126" name="Text Box 45"/>
              <p:cNvSpPr txBox="1">
                <a:spLocks noChangeArrowheads="1"/>
              </p:cNvSpPr>
              <p:nvPr/>
            </p:nvSpPr>
            <p:spPr bwMode="auto">
              <a:xfrm>
                <a:off x="1169" y="3093"/>
                <a:ext cx="393" cy="179"/>
              </a:xfrm>
              <a:prstGeom prst="rect">
                <a:avLst/>
              </a:prstGeom>
              <a:noFill/>
              <a:ln w="9525">
                <a:noFill/>
                <a:miter lim="800000"/>
                <a:headEnd/>
                <a:tailEnd/>
              </a:ln>
            </p:spPr>
            <p:txBody>
              <a:bodyPr wrap="none">
                <a:spAutoFit/>
              </a:bodyPr>
              <a:lstStyle/>
              <a:p>
                <a:pPr algn="ctr" eaLnBrk="0" hangingPunct="0"/>
                <a:r>
                  <a:rPr lang="es-ES" sz="800" u="none"/>
                  <a:t>0.4 X n</a:t>
                </a:r>
              </a:p>
            </p:txBody>
          </p:sp>
        </p:grpSp>
        <p:sp>
          <p:nvSpPr>
            <p:cNvPr id="95" name="Text Box 46"/>
            <p:cNvSpPr txBox="1">
              <a:spLocks noChangeArrowheads="1"/>
            </p:cNvSpPr>
            <p:nvPr/>
          </p:nvSpPr>
          <p:spPr bwMode="auto">
            <a:xfrm>
              <a:off x="1133" y="1372"/>
              <a:ext cx="249" cy="204"/>
            </a:xfrm>
            <a:prstGeom prst="rect">
              <a:avLst/>
            </a:prstGeom>
            <a:noFill/>
            <a:ln w="9525">
              <a:noFill/>
              <a:miter lim="800000"/>
              <a:headEnd/>
              <a:tailEnd/>
            </a:ln>
          </p:spPr>
          <p:txBody>
            <a:bodyPr wrap="none">
              <a:spAutoFit/>
            </a:bodyPr>
            <a:lstStyle/>
            <a:p>
              <a:pPr algn="ctr" eaLnBrk="0" hangingPunct="0"/>
              <a:r>
                <a:rPr lang="es-ES" sz="1000" u="none"/>
                <a:t>80</a:t>
              </a:r>
            </a:p>
          </p:txBody>
        </p:sp>
        <p:sp>
          <p:nvSpPr>
            <p:cNvPr id="96" name="Text Box 47"/>
            <p:cNvSpPr txBox="1">
              <a:spLocks noChangeArrowheads="1"/>
            </p:cNvSpPr>
            <p:nvPr/>
          </p:nvSpPr>
          <p:spPr bwMode="auto">
            <a:xfrm>
              <a:off x="1133" y="1702"/>
              <a:ext cx="249" cy="204"/>
            </a:xfrm>
            <a:prstGeom prst="rect">
              <a:avLst/>
            </a:prstGeom>
            <a:noFill/>
            <a:ln w="9525">
              <a:noFill/>
              <a:miter lim="800000"/>
              <a:headEnd/>
              <a:tailEnd/>
            </a:ln>
          </p:spPr>
          <p:txBody>
            <a:bodyPr wrap="none">
              <a:spAutoFit/>
            </a:bodyPr>
            <a:lstStyle/>
            <a:p>
              <a:pPr algn="ctr" eaLnBrk="0" hangingPunct="0"/>
              <a:r>
                <a:rPr lang="es-ES" sz="1000" u="none"/>
                <a:t>70</a:t>
              </a:r>
            </a:p>
          </p:txBody>
        </p:sp>
        <p:sp>
          <p:nvSpPr>
            <p:cNvPr id="97" name="Text Box 48"/>
            <p:cNvSpPr txBox="1">
              <a:spLocks noChangeArrowheads="1"/>
            </p:cNvSpPr>
            <p:nvPr/>
          </p:nvSpPr>
          <p:spPr bwMode="auto">
            <a:xfrm>
              <a:off x="1133" y="2038"/>
              <a:ext cx="249" cy="204"/>
            </a:xfrm>
            <a:prstGeom prst="rect">
              <a:avLst/>
            </a:prstGeom>
            <a:noFill/>
            <a:ln w="9525">
              <a:noFill/>
              <a:miter lim="800000"/>
              <a:headEnd/>
              <a:tailEnd/>
            </a:ln>
          </p:spPr>
          <p:txBody>
            <a:bodyPr wrap="none">
              <a:spAutoFit/>
            </a:bodyPr>
            <a:lstStyle/>
            <a:p>
              <a:pPr algn="ctr" eaLnBrk="0" hangingPunct="0"/>
              <a:r>
                <a:rPr lang="es-ES" sz="1000" u="none"/>
                <a:t>60</a:t>
              </a:r>
            </a:p>
          </p:txBody>
        </p:sp>
        <p:sp>
          <p:nvSpPr>
            <p:cNvPr id="98" name="Text Box 49"/>
            <p:cNvSpPr txBox="1">
              <a:spLocks noChangeArrowheads="1"/>
            </p:cNvSpPr>
            <p:nvPr/>
          </p:nvSpPr>
          <p:spPr bwMode="auto">
            <a:xfrm>
              <a:off x="1133" y="2362"/>
              <a:ext cx="249" cy="204"/>
            </a:xfrm>
            <a:prstGeom prst="rect">
              <a:avLst/>
            </a:prstGeom>
            <a:noFill/>
            <a:ln w="9525">
              <a:noFill/>
              <a:miter lim="800000"/>
              <a:headEnd/>
              <a:tailEnd/>
            </a:ln>
          </p:spPr>
          <p:txBody>
            <a:bodyPr wrap="none">
              <a:spAutoFit/>
            </a:bodyPr>
            <a:lstStyle/>
            <a:p>
              <a:pPr algn="ctr" eaLnBrk="0" hangingPunct="0"/>
              <a:r>
                <a:rPr lang="es-ES" sz="1000" u="none"/>
                <a:t>50</a:t>
              </a:r>
            </a:p>
          </p:txBody>
        </p:sp>
        <p:sp>
          <p:nvSpPr>
            <p:cNvPr id="99" name="Text Box 50"/>
            <p:cNvSpPr txBox="1">
              <a:spLocks noChangeArrowheads="1"/>
            </p:cNvSpPr>
            <p:nvPr/>
          </p:nvSpPr>
          <p:spPr bwMode="auto">
            <a:xfrm>
              <a:off x="1133" y="2716"/>
              <a:ext cx="249" cy="204"/>
            </a:xfrm>
            <a:prstGeom prst="rect">
              <a:avLst/>
            </a:prstGeom>
            <a:noFill/>
            <a:ln w="9525">
              <a:noFill/>
              <a:miter lim="800000"/>
              <a:headEnd/>
              <a:tailEnd/>
            </a:ln>
          </p:spPr>
          <p:txBody>
            <a:bodyPr wrap="none">
              <a:spAutoFit/>
            </a:bodyPr>
            <a:lstStyle/>
            <a:p>
              <a:pPr algn="ctr" eaLnBrk="0" hangingPunct="0"/>
              <a:r>
                <a:rPr lang="es-ES" sz="1000" u="none"/>
                <a:t>40</a:t>
              </a:r>
            </a:p>
          </p:txBody>
        </p:sp>
        <p:sp>
          <p:nvSpPr>
            <p:cNvPr id="100" name="Text Box 51"/>
            <p:cNvSpPr txBox="1">
              <a:spLocks noChangeArrowheads="1"/>
            </p:cNvSpPr>
            <p:nvPr/>
          </p:nvSpPr>
          <p:spPr bwMode="auto">
            <a:xfrm>
              <a:off x="1133" y="3022"/>
              <a:ext cx="249" cy="204"/>
            </a:xfrm>
            <a:prstGeom prst="rect">
              <a:avLst/>
            </a:prstGeom>
            <a:noFill/>
            <a:ln w="9525">
              <a:noFill/>
              <a:miter lim="800000"/>
              <a:headEnd/>
              <a:tailEnd/>
            </a:ln>
          </p:spPr>
          <p:txBody>
            <a:bodyPr wrap="none">
              <a:spAutoFit/>
            </a:bodyPr>
            <a:lstStyle/>
            <a:p>
              <a:pPr algn="ctr" eaLnBrk="0" hangingPunct="0"/>
              <a:r>
                <a:rPr lang="es-ES" sz="1000" u="none"/>
                <a:t>30</a:t>
              </a:r>
            </a:p>
          </p:txBody>
        </p:sp>
        <p:sp>
          <p:nvSpPr>
            <p:cNvPr id="101" name="Text Box 52"/>
            <p:cNvSpPr txBox="1">
              <a:spLocks noChangeArrowheads="1"/>
            </p:cNvSpPr>
            <p:nvPr/>
          </p:nvSpPr>
          <p:spPr bwMode="auto">
            <a:xfrm>
              <a:off x="1133" y="3358"/>
              <a:ext cx="249" cy="204"/>
            </a:xfrm>
            <a:prstGeom prst="rect">
              <a:avLst/>
            </a:prstGeom>
            <a:noFill/>
            <a:ln w="9525">
              <a:noFill/>
              <a:miter lim="800000"/>
              <a:headEnd/>
              <a:tailEnd/>
            </a:ln>
          </p:spPr>
          <p:txBody>
            <a:bodyPr wrap="none">
              <a:spAutoFit/>
            </a:bodyPr>
            <a:lstStyle/>
            <a:p>
              <a:pPr algn="ctr" eaLnBrk="0" hangingPunct="0"/>
              <a:r>
                <a:rPr lang="es-ES" sz="1000" u="none"/>
                <a:t>20</a:t>
              </a:r>
            </a:p>
          </p:txBody>
        </p:sp>
        <p:sp>
          <p:nvSpPr>
            <p:cNvPr id="102" name="Text Box 53"/>
            <p:cNvSpPr txBox="1">
              <a:spLocks noChangeArrowheads="1"/>
            </p:cNvSpPr>
            <p:nvPr/>
          </p:nvSpPr>
          <p:spPr bwMode="auto">
            <a:xfrm>
              <a:off x="1133" y="3700"/>
              <a:ext cx="249" cy="204"/>
            </a:xfrm>
            <a:prstGeom prst="rect">
              <a:avLst/>
            </a:prstGeom>
            <a:noFill/>
            <a:ln w="9525">
              <a:noFill/>
              <a:miter lim="800000"/>
              <a:headEnd/>
              <a:tailEnd/>
            </a:ln>
          </p:spPr>
          <p:txBody>
            <a:bodyPr wrap="none">
              <a:spAutoFit/>
            </a:bodyPr>
            <a:lstStyle/>
            <a:p>
              <a:pPr algn="ctr" eaLnBrk="0" hangingPunct="0"/>
              <a:r>
                <a:rPr lang="es-ES" sz="1000" u="none"/>
                <a:t>10</a:t>
              </a:r>
            </a:p>
          </p:txBody>
        </p:sp>
        <p:sp>
          <p:nvSpPr>
            <p:cNvPr id="103" name="Text Box 54"/>
            <p:cNvSpPr txBox="1">
              <a:spLocks noChangeArrowheads="1"/>
            </p:cNvSpPr>
            <p:nvPr/>
          </p:nvSpPr>
          <p:spPr bwMode="auto">
            <a:xfrm>
              <a:off x="1155" y="4096"/>
              <a:ext cx="195" cy="204"/>
            </a:xfrm>
            <a:prstGeom prst="rect">
              <a:avLst/>
            </a:prstGeom>
            <a:noFill/>
            <a:ln w="9525">
              <a:noFill/>
              <a:miter lim="800000"/>
              <a:headEnd/>
              <a:tailEnd/>
            </a:ln>
          </p:spPr>
          <p:txBody>
            <a:bodyPr wrap="none">
              <a:spAutoFit/>
            </a:bodyPr>
            <a:lstStyle/>
            <a:p>
              <a:pPr algn="ctr" eaLnBrk="0" hangingPunct="0"/>
              <a:r>
                <a:rPr lang="es-ES" sz="1000" u="none"/>
                <a:t>0</a:t>
              </a:r>
            </a:p>
          </p:txBody>
        </p:sp>
        <p:sp>
          <p:nvSpPr>
            <p:cNvPr id="104" name="Text Box 55"/>
            <p:cNvSpPr txBox="1">
              <a:spLocks noChangeArrowheads="1"/>
            </p:cNvSpPr>
            <p:nvPr/>
          </p:nvSpPr>
          <p:spPr bwMode="auto">
            <a:xfrm>
              <a:off x="2645" y="1384"/>
              <a:ext cx="723" cy="332"/>
            </a:xfrm>
            <a:prstGeom prst="rect">
              <a:avLst/>
            </a:prstGeom>
            <a:noFill/>
            <a:ln w="9525">
              <a:noFill/>
              <a:miter lim="800000"/>
              <a:headEnd/>
              <a:tailEnd/>
            </a:ln>
          </p:spPr>
          <p:txBody>
            <a:bodyPr>
              <a:spAutoFit/>
            </a:bodyPr>
            <a:lstStyle/>
            <a:p>
              <a:pPr algn="ctr" eaLnBrk="0" hangingPunct="0"/>
              <a:r>
                <a:rPr lang="es-ES" sz="1000" u="none"/>
                <a:t>N = 1480 RPM</a:t>
              </a:r>
            </a:p>
          </p:txBody>
        </p:sp>
        <p:sp>
          <p:nvSpPr>
            <p:cNvPr id="105" name="Line 56"/>
            <p:cNvSpPr>
              <a:spLocks noChangeShapeType="1"/>
            </p:cNvSpPr>
            <p:nvPr/>
          </p:nvSpPr>
          <p:spPr bwMode="auto">
            <a:xfrm>
              <a:off x="3430" y="3929"/>
              <a:ext cx="360" cy="0"/>
            </a:xfrm>
            <a:prstGeom prst="line">
              <a:avLst/>
            </a:prstGeom>
            <a:noFill/>
            <a:ln w="19050">
              <a:solidFill>
                <a:srgbClr val="00B0F0"/>
              </a:solidFill>
              <a:prstDash val="lgDashDotDot"/>
              <a:round/>
              <a:headEnd/>
              <a:tailEnd/>
            </a:ln>
          </p:spPr>
          <p:txBody>
            <a:bodyPr wrap="none" anchor="ctr"/>
            <a:lstStyle/>
            <a:p>
              <a:endParaRPr lang="es-ES"/>
            </a:p>
          </p:txBody>
        </p:sp>
        <p:sp>
          <p:nvSpPr>
            <p:cNvPr id="106" name="Line 57"/>
            <p:cNvSpPr>
              <a:spLocks noChangeShapeType="1"/>
            </p:cNvSpPr>
            <p:nvPr/>
          </p:nvSpPr>
          <p:spPr bwMode="auto">
            <a:xfrm>
              <a:off x="3430" y="3761"/>
              <a:ext cx="360" cy="0"/>
            </a:xfrm>
            <a:prstGeom prst="line">
              <a:avLst/>
            </a:prstGeom>
            <a:noFill/>
            <a:ln w="12700">
              <a:solidFill>
                <a:srgbClr val="000000"/>
              </a:solidFill>
              <a:prstDash val="dash"/>
              <a:round/>
              <a:headEnd/>
              <a:tailEnd/>
            </a:ln>
          </p:spPr>
          <p:txBody>
            <a:bodyPr wrap="none" anchor="ctr"/>
            <a:lstStyle/>
            <a:p>
              <a:endParaRPr lang="es-ES"/>
            </a:p>
          </p:txBody>
        </p:sp>
        <p:sp>
          <p:nvSpPr>
            <p:cNvPr id="107" name="Line 58"/>
            <p:cNvSpPr>
              <a:spLocks noChangeShapeType="1"/>
            </p:cNvSpPr>
            <p:nvPr/>
          </p:nvSpPr>
          <p:spPr bwMode="auto">
            <a:xfrm>
              <a:off x="3430" y="3617"/>
              <a:ext cx="360" cy="0"/>
            </a:xfrm>
            <a:prstGeom prst="line">
              <a:avLst/>
            </a:prstGeom>
            <a:noFill/>
            <a:ln w="12700">
              <a:solidFill>
                <a:srgbClr val="000000"/>
              </a:solidFill>
              <a:prstDash val="dashDot"/>
              <a:round/>
              <a:headEnd/>
              <a:tailEnd/>
            </a:ln>
          </p:spPr>
          <p:txBody>
            <a:bodyPr wrap="none" anchor="ctr"/>
            <a:lstStyle/>
            <a:p>
              <a:endParaRPr lang="es-ES"/>
            </a:p>
          </p:txBody>
        </p:sp>
        <p:sp>
          <p:nvSpPr>
            <p:cNvPr id="108" name="Text Box 59"/>
            <p:cNvSpPr txBox="1">
              <a:spLocks noChangeArrowheads="1"/>
            </p:cNvSpPr>
            <p:nvPr/>
          </p:nvSpPr>
          <p:spPr bwMode="auto">
            <a:xfrm>
              <a:off x="3826" y="3524"/>
              <a:ext cx="876" cy="204"/>
            </a:xfrm>
            <a:prstGeom prst="rect">
              <a:avLst/>
            </a:prstGeom>
            <a:noFill/>
            <a:ln w="9525">
              <a:noFill/>
              <a:miter lim="800000"/>
              <a:headEnd/>
              <a:tailEnd/>
            </a:ln>
          </p:spPr>
          <p:txBody>
            <a:bodyPr wrap="none">
              <a:spAutoFit/>
            </a:bodyPr>
            <a:lstStyle/>
            <a:p>
              <a:pPr eaLnBrk="0" hangingPunct="0"/>
              <a:r>
                <a:rPr lang="es-ES" sz="1000" dirty="0" err="1" smtClean="0"/>
                <a:t>Efficiency</a:t>
              </a:r>
              <a:r>
                <a:rPr lang="es-ES" sz="1000" dirty="0" smtClean="0"/>
                <a:t> curves</a:t>
              </a:r>
              <a:endParaRPr lang="es-ES" sz="1000" u="none" dirty="0"/>
            </a:p>
          </p:txBody>
        </p:sp>
        <p:sp>
          <p:nvSpPr>
            <p:cNvPr id="109" name="Text Box 60"/>
            <p:cNvSpPr txBox="1">
              <a:spLocks noChangeArrowheads="1"/>
            </p:cNvSpPr>
            <p:nvPr/>
          </p:nvSpPr>
          <p:spPr bwMode="auto">
            <a:xfrm>
              <a:off x="3826" y="3686"/>
              <a:ext cx="685" cy="204"/>
            </a:xfrm>
            <a:prstGeom prst="rect">
              <a:avLst/>
            </a:prstGeom>
            <a:noFill/>
            <a:ln w="9525">
              <a:noFill/>
              <a:miter lim="800000"/>
              <a:headEnd/>
              <a:tailEnd/>
            </a:ln>
          </p:spPr>
          <p:txBody>
            <a:bodyPr wrap="none">
              <a:spAutoFit/>
            </a:bodyPr>
            <a:lstStyle/>
            <a:p>
              <a:pPr eaLnBrk="0" hangingPunct="0"/>
              <a:r>
                <a:rPr lang="es-ES" sz="1000" u="none" dirty="0" smtClean="0"/>
                <a:t>Curve </a:t>
              </a:r>
              <a:r>
                <a:rPr lang="es-ES" sz="1000" u="none" dirty="0"/>
                <a:t>H – Q</a:t>
              </a:r>
            </a:p>
          </p:txBody>
        </p:sp>
        <p:sp>
          <p:nvSpPr>
            <p:cNvPr id="110" name="Text Box 61"/>
            <p:cNvSpPr txBox="1">
              <a:spLocks noChangeArrowheads="1"/>
            </p:cNvSpPr>
            <p:nvPr/>
          </p:nvSpPr>
          <p:spPr bwMode="auto">
            <a:xfrm>
              <a:off x="3826" y="3836"/>
              <a:ext cx="734" cy="204"/>
            </a:xfrm>
            <a:prstGeom prst="rect">
              <a:avLst/>
            </a:prstGeom>
            <a:noFill/>
            <a:ln w="9525">
              <a:noFill/>
              <a:miter lim="800000"/>
              <a:headEnd/>
              <a:tailEnd/>
            </a:ln>
          </p:spPr>
          <p:txBody>
            <a:bodyPr wrap="none">
              <a:spAutoFit/>
            </a:bodyPr>
            <a:lstStyle/>
            <a:p>
              <a:pPr eaLnBrk="0" hangingPunct="0"/>
              <a:r>
                <a:rPr lang="es-ES" sz="1000" u="none" dirty="0" err="1" smtClean="0"/>
                <a:t>System</a:t>
              </a:r>
              <a:r>
                <a:rPr lang="es-ES" sz="1000" u="none" dirty="0" smtClean="0"/>
                <a:t> curve</a:t>
              </a:r>
              <a:endParaRPr lang="es-ES" sz="1000" u="none" dirty="0"/>
            </a:p>
          </p:txBody>
        </p:sp>
        <p:sp>
          <p:nvSpPr>
            <p:cNvPr id="111" name="Text Box 62"/>
            <p:cNvSpPr txBox="1">
              <a:spLocks noChangeArrowheads="1"/>
            </p:cNvSpPr>
            <p:nvPr/>
          </p:nvSpPr>
          <p:spPr bwMode="auto">
            <a:xfrm>
              <a:off x="1961" y="4102"/>
              <a:ext cx="249" cy="204"/>
            </a:xfrm>
            <a:prstGeom prst="rect">
              <a:avLst/>
            </a:prstGeom>
            <a:noFill/>
            <a:ln w="9525">
              <a:noFill/>
              <a:miter lim="800000"/>
              <a:headEnd/>
              <a:tailEnd/>
            </a:ln>
          </p:spPr>
          <p:txBody>
            <a:bodyPr wrap="none">
              <a:spAutoFit/>
            </a:bodyPr>
            <a:lstStyle/>
            <a:p>
              <a:pPr algn="ctr" eaLnBrk="0" hangingPunct="0"/>
              <a:r>
                <a:rPr lang="es-ES" sz="1000" u="none"/>
                <a:t>10</a:t>
              </a:r>
            </a:p>
          </p:txBody>
        </p:sp>
        <p:sp>
          <p:nvSpPr>
            <p:cNvPr id="112" name="Text Box 63"/>
            <p:cNvSpPr txBox="1">
              <a:spLocks noChangeArrowheads="1"/>
            </p:cNvSpPr>
            <p:nvPr/>
          </p:nvSpPr>
          <p:spPr bwMode="auto">
            <a:xfrm>
              <a:off x="2621" y="4096"/>
              <a:ext cx="249" cy="204"/>
            </a:xfrm>
            <a:prstGeom prst="rect">
              <a:avLst/>
            </a:prstGeom>
            <a:noFill/>
            <a:ln w="9525">
              <a:noFill/>
              <a:miter lim="800000"/>
              <a:headEnd/>
              <a:tailEnd/>
            </a:ln>
          </p:spPr>
          <p:txBody>
            <a:bodyPr wrap="none">
              <a:spAutoFit/>
            </a:bodyPr>
            <a:lstStyle/>
            <a:p>
              <a:pPr algn="ctr" eaLnBrk="0" hangingPunct="0"/>
              <a:r>
                <a:rPr lang="es-ES" sz="1000" u="none"/>
                <a:t>20</a:t>
              </a:r>
            </a:p>
          </p:txBody>
        </p:sp>
        <p:sp>
          <p:nvSpPr>
            <p:cNvPr id="113" name="Text Box 64"/>
            <p:cNvSpPr txBox="1">
              <a:spLocks noChangeArrowheads="1"/>
            </p:cNvSpPr>
            <p:nvPr/>
          </p:nvSpPr>
          <p:spPr bwMode="auto">
            <a:xfrm>
              <a:off x="3281" y="4096"/>
              <a:ext cx="249" cy="204"/>
            </a:xfrm>
            <a:prstGeom prst="rect">
              <a:avLst/>
            </a:prstGeom>
            <a:noFill/>
            <a:ln w="9525">
              <a:noFill/>
              <a:miter lim="800000"/>
              <a:headEnd/>
              <a:tailEnd/>
            </a:ln>
          </p:spPr>
          <p:txBody>
            <a:bodyPr wrap="none">
              <a:spAutoFit/>
            </a:bodyPr>
            <a:lstStyle/>
            <a:p>
              <a:pPr algn="ctr" eaLnBrk="0" hangingPunct="0"/>
              <a:r>
                <a:rPr lang="es-ES" sz="1000" u="none"/>
                <a:t>30</a:t>
              </a:r>
            </a:p>
          </p:txBody>
        </p:sp>
        <p:sp>
          <p:nvSpPr>
            <p:cNvPr id="114" name="Text Box 65"/>
            <p:cNvSpPr txBox="1">
              <a:spLocks noChangeArrowheads="1"/>
            </p:cNvSpPr>
            <p:nvPr/>
          </p:nvSpPr>
          <p:spPr bwMode="auto">
            <a:xfrm>
              <a:off x="3947" y="4096"/>
              <a:ext cx="249" cy="204"/>
            </a:xfrm>
            <a:prstGeom prst="rect">
              <a:avLst/>
            </a:prstGeom>
            <a:noFill/>
            <a:ln w="9525">
              <a:noFill/>
              <a:miter lim="800000"/>
              <a:headEnd/>
              <a:tailEnd/>
            </a:ln>
          </p:spPr>
          <p:txBody>
            <a:bodyPr wrap="none">
              <a:spAutoFit/>
            </a:bodyPr>
            <a:lstStyle/>
            <a:p>
              <a:pPr algn="ctr" eaLnBrk="0" hangingPunct="0"/>
              <a:r>
                <a:rPr lang="es-ES" sz="1000" u="none"/>
                <a:t>40</a:t>
              </a:r>
            </a:p>
          </p:txBody>
        </p:sp>
        <p:sp>
          <p:nvSpPr>
            <p:cNvPr id="115" name="Line 66"/>
            <p:cNvSpPr>
              <a:spLocks noChangeShapeType="1"/>
            </p:cNvSpPr>
            <p:nvPr/>
          </p:nvSpPr>
          <p:spPr bwMode="auto">
            <a:xfrm>
              <a:off x="2047" y="4070"/>
              <a:ext cx="0" cy="54"/>
            </a:xfrm>
            <a:prstGeom prst="line">
              <a:avLst/>
            </a:prstGeom>
            <a:noFill/>
            <a:ln w="19050">
              <a:solidFill>
                <a:srgbClr val="000000"/>
              </a:solidFill>
              <a:round/>
              <a:headEnd/>
              <a:tailEnd/>
            </a:ln>
          </p:spPr>
          <p:txBody>
            <a:bodyPr wrap="none" anchor="ctr"/>
            <a:lstStyle/>
            <a:p>
              <a:endParaRPr lang="es-ES"/>
            </a:p>
          </p:txBody>
        </p:sp>
        <p:sp>
          <p:nvSpPr>
            <p:cNvPr id="116" name="Line 67"/>
            <p:cNvSpPr>
              <a:spLocks noChangeShapeType="1"/>
            </p:cNvSpPr>
            <p:nvPr/>
          </p:nvSpPr>
          <p:spPr bwMode="auto">
            <a:xfrm>
              <a:off x="2707" y="4070"/>
              <a:ext cx="0" cy="54"/>
            </a:xfrm>
            <a:prstGeom prst="line">
              <a:avLst/>
            </a:prstGeom>
            <a:noFill/>
            <a:ln w="19050">
              <a:solidFill>
                <a:srgbClr val="000000"/>
              </a:solidFill>
              <a:round/>
              <a:headEnd/>
              <a:tailEnd/>
            </a:ln>
          </p:spPr>
          <p:txBody>
            <a:bodyPr wrap="none" anchor="ctr"/>
            <a:lstStyle/>
            <a:p>
              <a:endParaRPr lang="es-ES"/>
            </a:p>
          </p:txBody>
        </p:sp>
        <p:sp>
          <p:nvSpPr>
            <p:cNvPr id="117" name="Line 68"/>
            <p:cNvSpPr>
              <a:spLocks noChangeShapeType="1"/>
            </p:cNvSpPr>
            <p:nvPr/>
          </p:nvSpPr>
          <p:spPr bwMode="auto">
            <a:xfrm>
              <a:off x="3367" y="4070"/>
              <a:ext cx="0" cy="54"/>
            </a:xfrm>
            <a:prstGeom prst="line">
              <a:avLst/>
            </a:prstGeom>
            <a:noFill/>
            <a:ln w="19050">
              <a:solidFill>
                <a:srgbClr val="000000"/>
              </a:solidFill>
              <a:round/>
              <a:headEnd/>
              <a:tailEnd/>
            </a:ln>
          </p:spPr>
          <p:txBody>
            <a:bodyPr wrap="none" anchor="ctr"/>
            <a:lstStyle/>
            <a:p>
              <a:endParaRPr lang="es-ES"/>
            </a:p>
          </p:txBody>
        </p:sp>
        <p:sp>
          <p:nvSpPr>
            <p:cNvPr id="118" name="Line 69"/>
            <p:cNvSpPr>
              <a:spLocks noChangeShapeType="1"/>
            </p:cNvSpPr>
            <p:nvPr/>
          </p:nvSpPr>
          <p:spPr bwMode="auto">
            <a:xfrm>
              <a:off x="4033" y="4070"/>
              <a:ext cx="0" cy="54"/>
            </a:xfrm>
            <a:prstGeom prst="line">
              <a:avLst/>
            </a:prstGeom>
            <a:noFill/>
            <a:ln w="19050">
              <a:solidFill>
                <a:srgbClr val="000000"/>
              </a:solidFill>
              <a:round/>
              <a:headEnd/>
              <a:tailEnd/>
            </a:ln>
          </p:spPr>
          <p:txBody>
            <a:bodyPr wrap="none" anchor="ctr"/>
            <a:lstStyle/>
            <a:p>
              <a:endParaRPr lang="es-ES"/>
            </a:p>
          </p:txBody>
        </p:sp>
        <p:sp>
          <p:nvSpPr>
            <p:cNvPr id="119" name="Text Box 70"/>
            <p:cNvSpPr txBox="1">
              <a:spLocks noChangeArrowheads="1"/>
            </p:cNvSpPr>
            <p:nvPr/>
          </p:nvSpPr>
          <p:spPr bwMode="auto">
            <a:xfrm>
              <a:off x="4208" y="4029"/>
              <a:ext cx="723" cy="332"/>
            </a:xfrm>
            <a:prstGeom prst="rect">
              <a:avLst/>
            </a:prstGeom>
            <a:noFill/>
            <a:ln w="9525">
              <a:noFill/>
              <a:miter lim="800000"/>
              <a:headEnd/>
              <a:tailEnd/>
            </a:ln>
          </p:spPr>
          <p:txBody>
            <a:bodyPr>
              <a:spAutoFit/>
            </a:bodyPr>
            <a:lstStyle/>
            <a:p>
              <a:pPr algn="ctr" eaLnBrk="0" hangingPunct="0"/>
              <a:r>
                <a:rPr lang="es-ES" sz="1000" u="none" dirty="0"/>
                <a:t>Q </a:t>
              </a:r>
              <a:r>
                <a:rPr lang="es-ES" sz="1000" u="none" dirty="0" err="1" smtClean="0"/>
                <a:t>flow</a:t>
              </a:r>
              <a:endParaRPr lang="es-ES" sz="1000" u="none" dirty="0"/>
            </a:p>
            <a:p>
              <a:pPr algn="ctr" eaLnBrk="0" hangingPunct="0"/>
              <a:r>
                <a:rPr lang="es-ES" sz="1000" u="none" dirty="0"/>
                <a:t>m</a:t>
              </a:r>
              <a:r>
                <a:rPr lang="es-ES" sz="1000" u="none" baseline="30000" dirty="0"/>
                <a:t>3</a:t>
              </a:r>
              <a:r>
                <a:rPr lang="es-ES" sz="1000" u="none" dirty="0"/>
                <a:t>/min</a:t>
              </a:r>
            </a:p>
          </p:txBody>
        </p:sp>
      </p:grpSp>
      <p:pic>
        <p:nvPicPr>
          <p:cNvPr id="151555" name="Picture 3" descr="Y:\Marketing y Ventas\N_JAVIER_PEREZ\003 PRESENTACIONES\30 POWER ACADEMY\auxiliares\bombas\CurvasEff_EN.png"/>
          <p:cNvPicPr>
            <a:picLocks noChangeAspect="1" noChangeArrowheads="1"/>
          </p:cNvPicPr>
          <p:nvPr/>
        </p:nvPicPr>
        <p:blipFill>
          <a:blip r:embed="rId3"/>
          <a:srcRect/>
          <a:stretch>
            <a:fillRect/>
          </a:stretch>
        </p:blipFill>
        <p:spPr bwMode="auto">
          <a:xfrm>
            <a:off x="216694" y="2165350"/>
            <a:ext cx="3912527" cy="336550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Regadio 03.jpg"/>
          <p:cNvPicPr>
            <a:picLocks noChangeAspect="1"/>
          </p:cNvPicPr>
          <p:nvPr/>
        </p:nvPicPr>
        <p:blipFill>
          <a:blip r:embed="rId4"/>
          <a:srcRect r="51800" b="71591"/>
          <a:stretch>
            <a:fillRect/>
          </a:stretch>
        </p:blipFill>
        <p:spPr bwMode="auto">
          <a:xfrm>
            <a:off x="0" y="4834201"/>
            <a:ext cx="4824222" cy="1630429"/>
          </a:xfrm>
          <a:prstGeom prst="rect">
            <a:avLst/>
          </a:prstGeom>
          <a:noFill/>
          <a:ln w="9525">
            <a:noFill/>
            <a:miter lim="800000"/>
            <a:headEnd/>
            <a:tailEnd/>
          </a:ln>
        </p:spPr>
      </p:pic>
      <p:pic>
        <p:nvPicPr>
          <p:cNvPr id="8" name="Imagen 8" descr="Regadio 03.jpg"/>
          <p:cNvPicPr>
            <a:picLocks noChangeAspect="1"/>
          </p:cNvPicPr>
          <p:nvPr/>
        </p:nvPicPr>
        <p:blipFill>
          <a:blip r:embed="rId4"/>
          <a:srcRect t="30377" r="38729" b="42355"/>
          <a:stretch>
            <a:fillRect/>
          </a:stretch>
        </p:blipFill>
        <p:spPr bwMode="auto">
          <a:xfrm>
            <a:off x="4796813" y="4823561"/>
            <a:ext cx="5109187" cy="1642188"/>
          </a:xfrm>
          <a:prstGeom prst="rect">
            <a:avLst/>
          </a:prstGeom>
          <a:noFill/>
          <a:ln w="9525">
            <a:noFill/>
            <a:miter lim="800000"/>
            <a:headEnd/>
            <a:tailEnd/>
          </a:ln>
        </p:spPr>
      </p:pic>
      <p:sp>
        <p:nvSpPr>
          <p:cNvPr id="13" name="12 CuadroTexto"/>
          <p:cNvSpPr txBox="1"/>
          <p:nvPr/>
        </p:nvSpPr>
        <p:spPr>
          <a:xfrm>
            <a:off x="155380" y="887507"/>
            <a:ext cx="10003118" cy="369332"/>
          </a:xfrm>
          <a:prstGeom prst="rect">
            <a:avLst/>
          </a:prstGeom>
          <a:noFill/>
        </p:spPr>
        <p:txBody>
          <a:bodyPr wrap="square" rtlCol="0">
            <a:spAutoFit/>
          </a:bodyPr>
          <a:lstStyle/>
          <a:p>
            <a:pPr algn="ctr"/>
            <a:r>
              <a:rPr lang="en-US" b="1" smtClean="0">
                <a:solidFill>
                  <a:srgbClr val="00B0F0"/>
                </a:solidFill>
              </a:rPr>
              <a:t>AHORRO ENERGÉTICO - OVERVIEW</a:t>
            </a:r>
            <a:endParaRPr lang="en-US" b="1">
              <a:solidFill>
                <a:srgbClr val="00B0F0"/>
              </a:solidFill>
            </a:endParaRPr>
          </a:p>
        </p:txBody>
      </p:sp>
      <p:grpSp>
        <p:nvGrpSpPr>
          <p:cNvPr id="2" name="Group 30"/>
          <p:cNvGrpSpPr>
            <a:grpSpLocks/>
          </p:cNvGrpSpPr>
          <p:nvPr/>
        </p:nvGrpSpPr>
        <p:grpSpPr bwMode="auto">
          <a:xfrm>
            <a:off x="541253" y="1279325"/>
            <a:ext cx="4465556" cy="3492700"/>
            <a:chOff x="247" y="1675"/>
            <a:chExt cx="2967" cy="2514"/>
          </a:xfrm>
        </p:grpSpPr>
        <p:graphicFrame>
          <p:nvGraphicFramePr>
            <p:cNvPr id="14" name="Object 22"/>
            <p:cNvGraphicFramePr>
              <a:graphicFrameLocks noChangeAspect="1"/>
            </p:cNvGraphicFramePr>
            <p:nvPr/>
          </p:nvGraphicFramePr>
          <p:xfrm>
            <a:off x="453" y="1682"/>
            <a:ext cx="2702" cy="2439"/>
          </p:xfrm>
          <a:graphic>
            <a:graphicData uri="http://schemas.openxmlformats.org/presentationml/2006/ole">
              <p:oleObj spid="_x0000_s152578" name="CorelDRAW" r:id="rId5" imgW="4274640" imgH="3853080" progId="">
                <p:embed/>
              </p:oleObj>
            </a:graphicData>
          </a:graphic>
        </p:graphicFrame>
        <p:sp>
          <p:nvSpPr>
            <p:cNvPr id="15" name="Freeform 23"/>
            <p:cNvSpPr>
              <a:spLocks/>
            </p:cNvSpPr>
            <p:nvPr/>
          </p:nvSpPr>
          <p:spPr bwMode="auto">
            <a:xfrm>
              <a:off x="1269" y="1954"/>
              <a:ext cx="1326" cy="832"/>
            </a:xfrm>
            <a:custGeom>
              <a:avLst/>
              <a:gdLst>
                <a:gd name="T0" fmla="*/ 0 w 1296"/>
                <a:gd name="T1" fmla="*/ 816 h 816"/>
                <a:gd name="T2" fmla="*/ 480 w 1296"/>
                <a:gd name="T3" fmla="*/ 384 h 816"/>
                <a:gd name="T4" fmla="*/ 912 w 1296"/>
                <a:gd name="T5" fmla="*/ 144 h 816"/>
                <a:gd name="T6" fmla="*/ 1296 w 1296"/>
                <a:gd name="T7" fmla="*/ 0 h 816"/>
                <a:gd name="T8" fmla="*/ 0 60000 65536"/>
                <a:gd name="T9" fmla="*/ 0 60000 65536"/>
                <a:gd name="T10" fmla="*/ 0 60000 65536"/>
                <a:gd name="T11" fmla="*/ 0 60000 65536"/>
                <a:gd name="T12" fmla="*/ 0 w 1296"/>
                <a:gd name="T13" fmla="*/ 0 h 816"/>
                <a:gd name="T14" fmla="*/ 1296 w 1296"/>
                <a:gd name="T15" fmla="*/ 816 h 816"/>
              </a:gdLst>
              <a:ahLst/>
              <a:cxnLst>
                <a:cxn ang="T8">
                  <a:pos x="T0" y="T1"/>
                </a:cxn>
                <a:cxn ang="T9">
                  <a:pos x="T2" y="T3"/>
                </a:cxn>
                <a:cxn ang="T10">
                  <a:pos x="T4" y="T5"/>
                </a:cxn>
                <a:cxn ang="T11">
                  <a:pos x="T6" y="T7"/>
                </a:cxn>
              </a:cxnLst>
              <a:rect l="T12" t="T13" r="T14" b="T15"/>
              <a:pathLst>
                <a:path w="1296" h="816">
                  <a:moveTo>
                    <a:pt x="0" y="816"/>
                  </a:moveTo>
                  <a:cubicBezTo>
                    <a:pt x="164" y="656"/>
                    <a:pt x="328" y="496"/>
                    <a:pt x="480" y="384"/>
                  </a:cubicBezTo>
                  <a:cubicBezTo>
                    <a:pt x="632" y="272"/>
                    <a:pt x="776" y="208"/>
                    <a:pt x="912" y="144"/>
                  </a:cubicBezTo>
                  <a:cubicBezTo>
                    <a:pt x="1048" y="80"/>
                    <a:pt x="1172" y="40"/>
                    <a:pt x="1296" y="0"/>
                  </a:cubicBezTo>
                </a:path>
              </a:pathLst>
            </a:custGeom>
            <a:noFill/>
            <a:ln w="57150">
              <a:solidFill>
                <a:srgbClr val="FF0000"/>
              </a:solidFill>
              <a:round/>
              <a:headEnd/>
              <a:tailEnd/>
            </a:ln>
          </p:spPr>
          <p:txBody>
            <a:bodyPr wrap="none" anchor="ctr"/>
            <a:lstStyle/>
            <a:p>
              <a:endParaRPr lang="en-US"/>
            </a:p>
          </p:txBody>
        </p:sp>
        <p:sp>
          <p:nvSpPr>
            <p:cNvPr id="16" name="Freeform 24"/>
            <p:cNvSpPr>
              <a:spLocks/>
            </p:cNvSpPr>
            <p:nvPr/>
          </p:nvSpPr>
          <p:spPr bwMode="auto">
            <a:xfrm>
              <a:off x="1269" y="1933"/>
              <a:ext cx="1340" cy="1861"/>
            </a:xfrm>
            <a:custGeom>
              <a:avLst/>
              <a:gdLst>
                <a:gd name="T0" fmla="*/ 0 w 1344"/>
                <a:gd name="T1" fmla="*/ 1824 h 1824"/>
                <a:gd name="T2" fmla="*/ 384 w 1344"/>
                <a:gd name="T3" fmla="*/ 1632 h 1824"/>
                <a:gd name="T4" fmla="*/ 720 w 1344"/>
                <a:gd name="T5" fmla="*/ 1392 h 1824"/>
                <a:gd name="T6" fmla="*/ 1008 w 1344"/>
                <a:gd name="T7" fmla="*/ 1056 h 1824"/>
                <a:gd name="T8" fmla="*/ 1152 w 1344"/>
                <a:gd name="T9" fmla="*/ 768 h 1824"/>
                <a:gd name="T10" fmla="*/ 1248 w 1344"/>
                <a:gd name="T11" fmla="*/ 432 h 1824"/>
                <a:gd name="T12" fmla="*/ 1344 w 1344"/>
                <a:gd name="T13" fmla="*/ 0 h 1824"/>
                <a:gd name="T14" fmla="*/ 0 60000 65536"/>
                <a:gd name="T15" fmla="*/ 0 60000 65536"/>
                <a:gd name="T16" fmla="*/ 0 60000 65536"/>
                <a:gd name="T17" fmla="*/ 0 60000 65536"/>
                <a:gd name="T18" fmla="*/ 0 60000 65536"/>
                <a:gd name="T19" fmla="*/ 0 60000 65536"/>
                <a:gd name="T20" fmla="*/ 0 60000 65536"/>
                <a:gd name="T21" fmla="*/ 0 w 1344"/>
                <a:gd name="T22" fmla="*/ 0 h 1824"/>
                <a:gd name="T23" fmla="*/ 1344 w 1344"/>
                <a:gd name="T24" fmla="*/ 1824 h 18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824">
                  <a:moveTo>
                    <a:pt x="0" y="1824"/>
                  </a:moveTo>
                  <a:cubicBezTo>
                    <a:pt x="132" y="1764"/>
                    <a:pt x="264" y="1704"/>
                    <a:pt x="384" y="1632"/>
                  </a:cubicBezTo>
                  <a:cubicBezTo>
                    <a:pt x="504" y="1560"/>
                    <a:pt x="616" y="1488"/>
                    <a:pt x="720" y="1392"/>
                  </a:cubicBezTo>
                  <a:cubicBezTo>
                    <a:pt x="824" y="1296"/>
                    <a:pt x="936" y="1160"/>
                    <a:pt x="1008" y="1056"/>
                  </a:cubicBezTo>
                  <a:cubicBezTo>
                    <a:pt x="1080" y="952"/>
                    <a:pt x="1112" y="872"/>
                    <a:pt x="1152" y="768"/>
                  </a:cubicBezTo>
                  <a:cubicBezTo>
                    <a:pt x="1192" y="664"/>
                    <a:pt x="1216" y="560"/>
                    <a:pt x="1248" y="432"/>
                  </a:cubicBezTo>
                  <a:cubicBezTo>
                    <a:pt x="1280" y="304"/>
                    <a:pt x="1312" y="152"/>
                    <a:pt x="1344" y="0"/>
                  </a:cubicBezTo>
                </a:path>
              </a:pathLst>
            </a:custGeom>
            <a:noFill/>
            <a:ln w="57150">
              <a:solidFill>
                <a:srgbClr val="00B0F0"/>
              </a:solidFill>
              <a:round/>
              <a:headEnd/>
              <a:tailEnd/>
            </a:ln>
          </p:spPr>
          <p:txBody>
            <a:bodyPr wrap="none" anchor="ctr"/>
            <a:lstStyle/>
            <a:p>
              <a:endParaRPr lang="en-US"/>
            </a:p>
          </p:txBody>
        </p:sp>
        <p:sp>
          <p:nvSpPr>
            <p:cNvPr id="17" name="Text Box 25"/>
            <p:cNvSpPr txBox="1">
              <a:spLocks noChangeArrowheads="1"/>
            </p:cNvSpPr>
            <p:nvPr/>
          </p:nvSpPr>
          <p:spPr bwMode="auto">
            <a:xfrm>
              <a:off x="2352" y="3997"/>
              <a:ext cx="823" cy="192"/>
            </a:xfrm>
            <a:prstGeom prst="rect">
              <a:avLst/>
            </a:prstGeom>
            <a:solidFill>
              <a:schemeClr val="bg1"/>
            </a:solidFill>
            <a:ln w="9525">
              <a:noFill/>
              <a:miter lim="800000"/>
              <a:headEnd/>
              <a:tailEnd/>
            </a:ln>
          </p:spPr>
          <p:txBody>
            <a:bodyPr/>
            <a:lstStyle/>
            <a:p>
              <a:r>
                <a:rPr lang="en-US" sz="1400" u="none" smtClean="0">
                  <a:latin typeface="Arial Narrow" pitchFamily="34" charset="0"/>
                </a:rPr>
                <a:t>FLOW (%)</a:t>
              </a:r>
              <a:endParaRPr lang="en-US" sz="1400" u="none">
                <a:latin typeface="Arial Narrow" pitchFamily="34" charset="0"/>
              </a:endParaRPr>
            </a:p>
          </p:txBody>
        </p:sp>
        <p:sp>
          <p:nvSpPr>
            <p:cNvPr id="18" name="Rectangle 26"/>
            <p:cNvSpPr>
              <a:spLocks noChangeArrowheads="1"/>
            </p:cNvSpPr>
            <p:nvPr/>
          </p:nvSpPr>
          <p:spPr bwMode="auto">
            <a:xfrm>
              <a:off x="2672" y="3722"/>
              <a:ext cx="542" cy="127"/>
            </a:xfrm>
            <a:prstGeom prst="rect">
              <a:avLst/>
            </a:prstGeom>
            <a:solidFill>
              <a:schemeClr val="bg1"/>
            </a:solidFill>
            <a:ln w="9525">
              <a:noFill/>
              <a:miter lim="800000"/>
              <a:headEnd/>
              <a:tailEnd/>
            </a:ln>
          </p:spPr>
          <p:txBody>
            <a:bodyPr wrap="none" anchor="ctr"/>
            <a:lstStyle/>
            <a:p>
              <a:endParaRPr lang="en-US"/>
            </a:p>
          </p:txBody>
        </p:sp>
        <p:sp>
          <p:nvSpPr>
            <p:cNvPr id="19" name="Text Box 27"/>
            <p:cNvSpPr txBox="1">
              <a:spLocks noChangeArrowheads="1"/>
            </p:cNvSpPr>
            <p:nvPr/>
          </p:nvSpPr>
          <p:spPr bwMode="auto">
            <a:xfrm>
              <a:off x="247" y="1675"/>
              <a:ext cx="816" cy="230"/>
            </a:xfrm>
            <a:prstGeom prst="rect">
              <a:avLst/>
            </a:prstGeom>
            <a:solidFill>
              <a:schemeClr val="bg1"/>
            </a:solidFill>
            <a:ln w="9525">
              <a:noFill/>
              <a:miter lim="800000"/>
              <a:headEnd/>
              <a:tailEnd/>
            </a:ln>
          </p:spPr>
          <p:txBody>
            <a:bodyPr/>
            <a:lstStyle/>
            <a:p>
              <a:r>
                <a:rPr lang="en-US" sz="1400" u="none" smtClean="0">
                  <a:latin typeface="Arial Narrow" pitchFamily="34" charset="0"/>
                </a:rPr>
                <a:t>POWER</a:t>
              </a:r>
            </a:p>
            <a:p>
              <a:r>
                <a:rPr lang="en-US" sz="1400" u="none" smtClean="0">
                  <a:latin typeface="Arial Narrow" pitchFamily="34" charset="0"/>
                </a:rPr>
                <a:t>(%)</a:t>
              </a:r>
              <a:endParaRPr lang="en-US" sz="1400" u="none">
                <a:latin typeface="Arial Narrow" pitchFamily="34" charset="0"/>
              </a:endParaRPr>
            </a:p>
          </p:txBody>
        </p:sp>
      </p:grpSp>
      <p:sp>
        <p:nvSpPr>
          <p:cNvPr id="20" name="Text Box 28"/>
          <p:cNvSpPr txBox="1">
            <a:spLocks noChangeArrowheads="1"/>
          </p:cNvSpPr>
          <p:nvPr/>
        </p:nvSpPr>
        <p:spPr bwMode="auto">
          <a:xfrm>
            <a:off x="4705350" y="2058989"/>
            <a:ext cx="5200650" cy="447675"/>
          </a:xfrm>
          <a:prstGeom prst="rect">
            <a:avLst/>
          </a:prstGeom>
          <a:noFill/>
          <a:ln w="9525">
            <a:noFill/>
            <a:miter lim="800000"/>
            <a:headEnd/>
            <a:tailEnd/>
          </a:ln>
        </p:spPr>
        <p:txBody>
          <a:bodyPr/>
          <a:lstStyle/>
          <a:p>
            <a:pPr>
              <a:buFont typeface="Arial Narrow" pitchFamily="34" charset="0"/>
              <a:buNone/>
            </a:pPr>
            <a:r>
              <a:rPr lang="en-US" sz="2000" b="1" u="none" dirty="0" smtClean="0">
                <a:solidFill>
                  <a:srgbClr val="00B0F0"/>
                </a:solidFill>
                <a:latin typeface="Arial Narrow" pitchFamily="34" charset="0"/>
                <a:cs typeface="Arial" charset="0"/>
              </a:rPr>
              <a:t>A</a:t>
            </a:r>
            <a:r>
              <a:rPr lang="en-US" sz="2000" b="0" u="none" dirty="0" smtClean="0">
                <a:solidFill>
                  <a:srgbClr val="00B0F0"/>
                </a:solidFill>
                <a:latin typeface="Arial Narrow" pitchFamily="34" charset="0"/>
                <a:cs typeface="Arial" charset="0"/>
              </a:rPr>
              <a:t>: </a:t>
            </a:r>
            <a:r>
              <a:rPr lang="en-US" sz="2000" b="0" u="none" dirty="0" smtClean="0">
                <a:solidFill>
                  <a:schemeClr val="tx1">
                    <a:lumMod val="50000"/>
                    <a:lumOff val="50000"/>
                  </a:schemeClr>
                </a:solidFill>
                <a:latin typeface="Arial Narrow" pitchFamily="34" charset="0"/>
                <a:cs typeface="Arial" charset="0"/>
              </a:rPr>
              <a:t>Power reduction by using VSD.</a:t>
            </a:r>
            <a:endParaRPr lang="en-US" sz="2000" b="0" u="none" dirty="0">
              <a:solidFill>
                <a:schemeClr val="tx1">
                  <a:lumMod val="50000"/>
                  <a:lumOff val="50000"/>
                </a:schemeClr>
              </a:solidFill>
              <a:latin typeface="Arial Narrow" pitchFamily="34" charset="0"/>
              <a:cs typeface="Arial" charset="0"/>
            </a:endParaRPr>
          </a:p>
        </p:txBody>
      </p:sp>
      <p:sp>
        <p:nvSpPr>
          <p:cNvPr id="21" name="Text Box 29"/>
          <p:cNvSpPr txBox="1">
            <a:spLocks noChangeArrowheads="1"/>
          </p:cNvSpPr>
          <p:nvPr/>
        </p:nvSpPr>
        <p:spPr bwMode="auto">
          <a:xfrm>
            <a:off x="4705350" y="2419351"/>
            <a:ext cx="5200650" cy="447675"/>
          </a:xfrm>
          <a:prstGeom prst="rect">
            <a:avLst/>
          </a:prstGeom>
          <a:noFill/>
          <a:ln w="9525">
            <a:noFill/>
            <a:miter lim="800000"/>
            <a:headEnd/>
            <a:tailEnd/>
          </a:ln>
        </p:spPr>
        <p:txBody>
          <a:bodyPr/>
          <a:lstStyle/>
          <a:p>
            <a:pPr>
              <a:buFont typeface="Arial Narrow" pitchFamily="34" charset="0"/>
              <a:buNone/>
            </a:pPr>
            <a:r>
              <a:rPr lang="en-US" sz="2000" b="1" u="none" dirty="0" smtClean="0">
                <a:solidFill>
                  <a:srgbClr val="FF0000"/>
                </a:solidFill>
                <a:latin typeface="Arial Narrow" pitchFamily="34" charset="0"/>
                <a:cs typeface="Arial" charset="0"/>
              </a:rPr>
              <a:t>B</a:t>
            </a:r>
            <a:r>
              <a:rPr lang="en-US" sz="2000" b="0" u="none" dirty="0" smtClean="0">
                <a:solidFill>
                  <a:srgbClr val="00B0F0"/>
                </a:solidFill>
                <a:latin typeface="Arial Narrow" pitchFamily="34" charset="0"/>
                <a:cs typeface="Arial" charset="0"/>
              </a:rPr>
              <a:t>: </a:t>
            </a:r>
            <a:r>
              <a:rPr lang="en-US" sz="2000" b="0" u="none" dirty="0" smtClean="0">
                <a:solidFill>
                  <a:schemeClr val="tx1">
                    <a:lumMod val="50000"/>
                    <a:lumOff val="50000"/>
                  </a:schemeClr>
                </a:solidFill>
                <a:latin typeface="Arial Narrow" pitchFamily="34" charset="0"/>
                <a:cs typeface="Arial" charset="0"/>
              </a:rPr>
              <a:t>Power reduction by using Slide Valve</a:t>
            </a:r>
            <a:endParaRPr lang="en-US" sz="2000" b="0" u="none" dirty="0">
              <a:solidFill>
                <a:schemeClr val="tx1">
                  <a:lumMod val="50000"/>
                  <a:lumOff val="50000"/>
                </a:schemeClr>
              </a:solidFill>
              <a:latin typeface="Arial Narrow"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759889" y="1378071"/>
          <a:ext cx="8485713" cy="3098626"/>
        </p:xfrm>
        <a:graphic>
          <a:graphicData uri="http://schemas.openxmlformats.org/drawingml/2006/table">
            <a:tbl>
              <a:tblPr firstRow="1" bandRow="1">
                <a:tableStyleId>{5C22544A-7EE6-4342-B048-85BDC9FD1C3A}</a:tableStyleId>
              </a:tblPr>
              <a:tblGrid>
                <a:gridCol w="1407972"/>
                <a:gridCol w="1407972"/>
                <a:gridCol w="1407972"/>
                <a:gridCol w="1420599"/>
                <a:gridCol w="1420599"/>
                <a:gridCol w="1420599"/>
              </a:tblGrid>
              <a:tr h="838444">
                <a:tc>
                  <a:txBody>
                    <a:bodyPr/>
                    <a:lstStyle/>
                    <a:p>
                      <a:pPr algn="ctr" fontAlgn="b"/>
                      <a:r>
                        <a:rPr lang="en-US" sz="1500" b="0" i="0" u="none" strike="noStrike" noProof="0" dirty="0" smtClean="0">
                          <a:solidFill>
                            <a:schemeClr val="bg1"/>
                          </a:solidFill>
                          <a:latin typeface="+mn-lt"/>
                        </a:rPr>
                        <a:t>Flow</a:t>
                      </a:r>
                    </a:p>
                    <a:p>
                      <a:pPr algn="ctr" fontAlgn="b"/>
                      <a:r>
                        <a:rPr lang="en-US" sz="1500" b="0" i="0" u="none" strike="noStrike" noProof="0" dirty="0" smtClean="0">
                          <a:solidFill>
                            <a:schemeClr val="bg1"/>
                          </a:solidFill>
                          <a:latin typeface="+mn-lt"/>
                        </a:rPr>
                        <a:t>(%)</a:t>
                      </a:r>
                      <a:endParaRPr lang="en-US" sz="1500" b="0" i="0" u="none" strike="noStrike" noProof="0" dirty="0">
                        <a:solidFill>
                          <a:schemeClr val="bg1"/>
                        </a:solidFill>
                        <a:latin typeface="+mn-lt"/>
                      </a:endParaRPr>
                    </a:p>
                  </a:txBody>
                  <a:tcPr marL="9788" marR="9788" marT="9035" marB="0" anchor="ctr">
                    <a:solidFill>
                      <a:srgbClr val="0A4D8C"/>
                    </a:solidFill>
                  </a:tcPr>
                </a:tc>
                <a:tc>
                  <a:txBody>
                    <a:bodyPr/>
                    <a:lstStyle/>
                    <a:p>
                      <a:pPr algn="ctr" fontAlgn="b"/>
                      <a:r>
                        <a:rPr lang="en-US" sz="1500" b="0" i="0" u="none" strike="noStrike" noProof="0" smtClean="0">
                          <a:solidFill>
                            <a:schemeClr val="bg1"/>
                          </a:solidFill>
                          <a:latin typeface="+mn-lt"/>
                        </a:rPr>
                        <a:t>Valve control Power ( kW)</a:t>
                      </a:r>
                      <a:endParaRPr lang="en-US" sz="1500" b="0" i="0" u="none" strike="noStrike" noProof="0">
                        <a:solidFill>
                          <a:schemeClr val="bg1"/>
                        </a:solidFill>
                        <a:latin typeface="+mn-lt"/>
                      </a:endParaRPr>
                    </a:p>
                  </a:txBody>
                  <a:tcPr marL="9788" marR="9788" marT="9035" marB="0" anchor="ctr">
                    <a:solidFill>
                      <a:srgbClr val="0A4D8C"/>
                    </a:solidFill>
                  </a:tcPr>
                </a:tc>
                <a:tc>
                  <a:txBody>
                    <a:bodyPr/>
                    <a:lstStyle/>
                    <a:p>
                      <a:pPr algn="ctr" fontAlgn="b"/>
                      <a:r>
                        <a:rPr lang="en-US" sz="1500" b="0" i="0" u="none" strike="noStrike" noProof="0" smtClean="0">
                          <a:solidFill>
                            <a:schemeClr val="bg1"/>
                          </a:solidFill>
                          <a:latin typeface="+mn-lt"/>
                        </a:rPr>
                        <a:t>Power Demand with SD700 VFD (kW)</a:t>
                      </a:r>
                      <a:endParaRPr lang="en-US" sz="1500" b="0" i="0" u="none" strike="noStrike" noProof="0">
                        <a:solidFill>
                          <a:schemeClr val="bg1"/>
                        </a:solidFill>
                        <a:latin typeface="+mn-lt"/>
                      </a:endParaRPr>
                    </a:p>
                  </a:txBody>
                  <a:tcPr marL="9788" marR="9788" marT="9035" marB="0" anchor="ctr">
                    <a:solidFill>
                      <a:srgbClr val="0A4D8C"/>
                    </a:solidFill>
                  </a:tcPr>
                </a:tc>
                <a:tc>
                  <a:txBody>
                    <a:bodyPr/>
                    <a:lstStyle/>
                    <a:p>
                      <a:pPr algn="ctr" fontAlgn="b"/>
                      <a:r>
                        <a:rPr lang="en-US" sz="1500" b="1" i="0" u="none" strike="noStrike" noProof="0" dirty="0" smtClean="0">
                          <a:solidFill>
                            <a:srgbClr val="00B0F0"/>
                          </a:solidFill>
                          <a:latin typeface="+mn-lt"/>
                        </a:rPr>
                        <a:t>Power</a:t>
                      </a:r>
                      <a:r>
                        <a:rPr lang="en-US" sz="1500" b="1" i="0" u="none" strike="noStrike" baseline="0" noProof="0" dirty="0" smtClean="0">
                          <a:solidFill>
                            <a:srgbClr val="00B0F0"/>
                          </a:solidFill>
                          <a:latin typeface="+mn-lt"/>
                        </a:rPr>
                        <a:t> Reduction</a:t>
                      </a:r>
                      <a:endParaRPr lang="en-US" sz="1500" b="1" i="0" u="none" strike="noStrike" noProof="0" dirty="0" smtClean="0">
                        <a:solidFill>
                          <a:srgbClr val="00B0F0"/>
                        </a:solidFill>
                        <a:latin typeface="+mn-lt"/>
                      </a:endParaRPr>
                    </a:p>
                    <a:p>
                      <a:pPr algn="ctr" fontAlgn="b"/>
                      <a:r>
                        <a:rPr lang="en-US" sz="1500" b="1" i="0" u="none" strike="noStrike" noProof="0" dirty="0" smtClean="0">
                          <a:solidFill>
                            <a:srgbClr val="00B0F0"/>
                          </a:solidFill>
                          <a:latin typeface="+mn-lt"/>
                        </a:rPr>
                        <a:t>(kW)</a:t>
                      </a:r>
                    </a:p>
                  </a:txBody>
                  <a:tcPr marL="9788" marR="9788" marT="9035" marB="0" anchor="ctr">
                    <a:solidFill>
                      <a:srgbClr val="0A4D8C"/>
                    </a:solidFill>
                  </a:tcPr>
                </a:tc>
                <a:tc>
                  <a:txBody>
                    <a:bodyPr/>
                    <a:lstStyle/>
                    <a:p>
                      <a:pPr algn="ctr" fontAlgn="b"/>
                      <a:r>
                        <a:rPr lang="en-US" sz="1500" b="1" i="0" u="none" strike="noStrike" noProof="0" smtClean="0">
                          <a:solidFill>
                            <a:schemeClr val="bg1"/>
                          </a:solidFill>
                          <a:latin typeface="+mn-lt"/>
                        </a:rPr>
                        <a:t>Energy saving</a:t>
                      </a:r>
                    </a:p>
                    <a:p>
                      <a:pPr algn="ctr" fontAlgn="b"/>
                      <a:r>
                        <a:rPr lang="en-US" sz="1500" b="1" i="0" u="none" strike="noStrike" noProof="0" smtClean="0">
                          <a:solidFill>
                            <a:schemeClr val="bg1"/>
                          </a:solidFill>
                          <a:latin typeface="+mn-lt"/>
                        </a:rPr>
                        <a:t>(%)</a:t>
                      </a:r>
                      <a:endParaRPr lang="en-US" sz="1500" b="1" i="0" u="none" strike="noStrike" noProof="0">
                        <a:solidFill>
                          <a:schemeClr val="bg1"/>
                        </a:solidFill>
                        <a:latin typeface="+mn-lt"/>
                      </a:endParaRPr>
                    </a:p>
                  </a:txBody>
                  <a:tcPr marL="9788" marR="9788" marT="9035" marB="0" anchor="ctr">
                    <a:solidFill>
                      <a:srgbClr val="0A4D8C"/>
                    </a:solidFill>
                  </a:tcPr>
                </a:tc>
                <a:tc>
                  <a:txBody>
                    <a:bodyPr/>
                    <a:lstStyle/>
                    <a:p>
                      <a:pPr algn="ctr" fontAlgn="b"/>
                      <a:r>
                        <a:rPr lang="en-US" sz="1500" b="1" i="0" u="none" strike="noStrike" noProof="0" smtClean="0">
                          <a:solidFill>
                            <a:srgbClr val="00B0F0"/>
                          </a:solidFill>
                          <a:latin typeface="+mn-lt"/>
                        </a:rPr>
                        <a:t>Cost</a:t>
                      </a:r>
                    </a:p>
                    <a:p>
                      <a:pPr algn="ctr" fontAlgn="b"/>
                      <a:r>
                        <a:rPr lang="en-US" sz="1500" b="1" i="0" u="none" strike="noStrike" noProof="0" smtClean="0">
                          <a:solidFill>
                            <a:srgbClr val="00B0F0"/>
                          </a:solidFill>
                          <a:latin typeface="+mn-lt"/>
                        </a:rPr>
                        <a:t> saving</a:t>
                      </a:r>
                    </a:p>
                    <a:p>
                      <a:pPr algn="ctr" fontAlgn="b"/>
                      <a:r>
                        <a:rPr lang="en-US" sz="1500" b="1" i="0" u="none" strike="noStrike" noProof="0" smtClean="0">
                          <a:solidFill>
                            <a:srgbClr val="00B0F0"/>
                          </a:solidFill>
                          <a:latin typeface="+mn-lt"/>
                        </a:rPr>
                        <a:t>(€/1000 h)</a:t>
                      </a:r>
                      <a:endParaRPr lang="en-US" sz="1500" b="1" i="0" u="none" strike="noStrike" noProof="0">
                        <a:solidFill>
                          <a:srgbClr val="00B0F0"/>
                        </a:solidFill>
                        <a:latin typeface="+mn-lt"/>
                      </a:endParaRPr>
                    </a:p>
                  </a:txBody>
                  <a:tcPr marL="9788" marR="9788" marT="9035" marB="0" anchor="ctr">
                    <a:solidFill>
                      <a:srgbClr val="0A4D8C"/>
                    </a:solidFill>
                  </a:tcPr>
                </a:tc>
              </a:tr>
              <a:tr h="376697">
                <a:tc>
                  <a:txBody>
                    <a:bodyPr/>
                    <a:lstStyle/>
                    <a:p>
                      <a:pPr algn="ctr" fontAlgn="b"/>
                      <a:r>
                        <a:rPr lang="en-US" sz="1500" b="0" i="0" u="none" strike="noStrike" noProof="0" smtClean="0">
                          <a:solidFill>
                            <a:srgbClr val="000000"/>
                          </a:solidFill>
                          <a:latin typeface="+mn-lt"/>
                        </a:rPr>
                        <a:t>100%</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noProof="0" smtClean="0">
                          <a:solidFill>
                            <a:srgbClr val="000000"/>
                          </a:solidFill>
                          <a:latin typeface="+mn-lt"/>
                        </a:rPr>
                        <a:t>100</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noProof="0" smtClean="0">
                          <a:solidFill>
                            <a:srgbClr val="000000"/>
                          </a:solidFill>
                          <a:latin typeface="+mn-lt"/>
                        </a:rPr>
                        <a:t>100</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1" i="0" u="none" strike="noStrike" noProof="0" smtClean="0">
                          <a:solidFill>
                            <a:srgbClr val="000000"/>
                          </a:solidFill>
                          <a:latin typeface="+mn-lt"/>
                        </a:rPr>
                        <a:t>-</a:t>
                      </a:r>
                      <a:endParaRPr lang="en-US" sz="1500" b="1"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1" i="0" u="none" strike="noStrike" kern="1200" noProof="0" smtClean="0">
                          <a:solidFill>
                            <a:srgbClr val="000000"/>
                          </a:solidFill>
                          <a:latin typeface="+mn-lt"/>
                          <a:ea typeface="+mn-ea"/>
                          <a:cs typeface="+mn-cs"/>
                        </a:rPr>
                        <a:t>-</a:t>
                      </a:r>
                    </a:p>
                  </a:txBody>
                  <a:tcPr marL="9788" marR="9788" marT="9035" marB="0" anchor="ctr">
                    <a:solidFill>
                      <a:schemeClr val="bg1">
                        <a:lumMod val="95000"/>
                      </a:schemeClr>
                    </a:solidFill>
                  </a:tcPr>
                </a:tc>
                <a:tc>
                  <a:txBody>
                    <a:bodyPr/>
                    <a:lstStyle/>
                    <a:p>
                      <a:pPr algn="ctr" fontAlgn="b"/>
                      <a:r>
                        <a:rPr lang="en-US" sz="1500" b="1" i="0" u="none" strike="noStrike" noProof="0" smtClean="0">
                          <a:solidFill>
                            <a:srgbClr val="000000"/>
                          </a:solidFill>
                          <a:latin typeface="+mn-lt"/>
                        </a:rPr>
                        <a:t>-</a:t>
                      </a:r>
                      <a:endParaRPr lang="en-US" sz="1500" b="1" i="0" u="none" strike="noStrike" noProof="0">
                        <a:solidFill>
                          <a:srgbClr val="000000"/>
                        </a:solidFill>
                        <a:latin typeface="+mn-lt"/>
                      </a:endParaRPr>
                    </a:p>
                  </a:txBody>
                  <a:tcPr marL="9788" marR="9788" marT="9035" marB="0" anchor="ctr">
                    <a:solidFill>
                      <a:schemeClr val="bg1">
                        <a:lumMod val="95000"/>
                      </a:schemeClr>
                    </a:solidFill>
                  </a:tcPr>
                </a:tc>
              </a:tr>
              <a:tr h="376697">
                <a:tc>
                  <a:txBody>
                    <a:bodyPr/>
                    <a:lstStyle/>
                    <a:p>
                      <a:pPr algn="ctr" fontAlgn="b"/>
                      <a:r>
                        <a:rPr lang="en-US" sz="1500" b="0" i="0" u="none" strike="noStrike" noProof="0" smtClean="0">
                          <a:solidFill>
                            <a:srgbClr val="000000"/>
                          </a:solidFill>
                          <a:latin typeface="+mn-lt"/>
                        </a:rPr>
                        <a:t>90%</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noProof="0" smtClean="0">
                          <a:solidFill>
                            <a:srgbClr val="000000"/>
                          </a:solidFill>
                          <a:latin typeface="+mn-lt"/>
                        </a:rPr>
                        <a:t>95</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noProof="0" smtClean="0">
                          <a:solidFill>
                            <a:srgbClr val="000000"/>
                          </a:solidFill>
                          <a:latin typeface="+mn-lt"/>
                        </a:rPr>
                        <a:t>72,9</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kern="1200" noProof="0" smtClean="0">
                          <a:solidFill>
                            <a:srgbClr val="000000"/>
                          </a:solidFill>
                          <a:latin typeface="+mn-lt"/>
                          <a:ea typeface="+mn-ea"/>
                          <a:cs typeface="+mn-cs"/>
                        </a:rPr>
                        <a:t>22,1</a:t>
                      </a:r>
                      <a:endParaRPr lang="en-US" sz="1500" b="0" i="0" u="none" strike="noStrike" kern="1200" noProof="0">
                        <a:solidFill>
                          <a:srgbClr val="000000"/>
                        </a:solidFill>
                        <a:latin typeface="+mn-lt"/>
                        <a:ea typeface="+mn-ea"/>
                        <a:cs typeface="+mn-cs"/>
                      </a:endParaRPr>
                    </a:p>
                  </a:txBody>
                  <a:tcPr marL="9788" marR="9788" marT="9035" marB="0" anchor="ctr">
                    <a:solidFill>
                      <a:schemeClr val="bg1">
                        <a:lumMod val="95000"/>
                      </a:schemeClr>
                    </a:solidFill>
                  </a:tcPr>
                </a:tc>
                <a:tc>
                  <a:txBody>
                    <a:bodyPr/>
                    <a:lstStyle/>
                    <a:p>
                      <a:pPr algn="ctr" fontAlgn="b"/>
                      <a:r>
                        <a:rPr lang="en-US" sz="1500" b="1" i="0" u="none" strike="noStrike" kern="1200" noProof="0" smtClean="0">
                          <a:solidFill>
                            <a:srgbClr val="000000"/>
                          </a:solidFill>
                          <a:latin typeface="+mn-lt"/>
                          <a:ea typeface="+mn-ea"/>
                          <a:cs typeface="+mn-cs"/>
                        </a:rPr>
                        <a:t>23 %</a:t>
                      </a:r>
                    </a:p>
                  </a:txBody>
                  <a:tcPr marL="9788" marR="9788" marT="9035" marB="0" anchor="ctr">
                    <a:solidFill>
                      <a:schemeClr val="bg1">
                        <a:lumMod val="95000"/>
                      </a:schemeClr>
                    </a:solidFill>
                  </a:tcPr>
                </a:tc>
                <a:tc>
                  <a:txBody>
                    <a:bodyPr/>
                    <a:lstStyle/>
                    <a:p>
                      <a:pPr algn="ctr" fontAlgn="b"/>
                      <a:r>
                        <a:rPr lang="en-US" sz="1500" b="1" i="0" u="none" strike="noStrike" noProof="0" smtClean="0">
                          <a:solidFill>
                            <a:srgbClr val="000000"/>
                          </a:solidFill>
                          <a:latin typeface="+mn-lt"/>
                        </a:rPr>
                        <a:t>€ 3.315</a:t>
                      </a:r>
                      <a:endParaRPr lang="en-US" sz="1500" b="1" i="0" u="none" strike="noStrike" noProof="0">
                        <a:solidFill>
                          <a:srgbClr val="000000"/>
                        </a:solidFill>
                        <a:latin typeface="+mn-lt"/>
                      </a:endParaRPr>
                    </a:p>
                  </a:txBody>
                  <a:tcPr marL="9788" marR="9788" marT="9035" marB="0" anchor="ctr">
                    <a:solidFill>
                      <a:schemeClr val="bg1">
                        <a:lumMod val="95000"/>
                      </a:schemeClr>
                    </a:solidFill>
                  </a:tcPr>
                </a:tc>
              </a:tr>
              <a:tr h="376697">
                <a:tc>
                  <a:txBody>
                    <a:bodyPr/>
                    <a:lstStyle/>
                    <a:p>
                      <a:pPr algn="ctr" fontAlgn="b"/>
                      <a:r>
                        <a:rPr lang="en-US" sz="1500" b="0" i="0" u="none" strike="noStrike" noProof="0" smtClean="0">
                          <a:solidFill>
                            <a:srgbClr val="000000"/>
                          </a:solidFill>
                          <a:latin typeface="+mn-lt"/>
                        </a:rPr>
                        <a:t>80%</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noProof="0" smtClean="0">
                          <a:solidFill>
                            <a:srgbClr val="000000"/>
                          </a:solidFill>
                          <a:latin typeface="+mn-lt"/>
                        </a:rPr>
                        <a:t>83</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noProof="0" smtClean="0">
                          <a:solidFill>
                            <a:srgbClr val="000000"/>
                          </a:solidFill>
                          <a:latin typeface="+mn-lt"/>
                        </a:rPr>
                        <a:t>51,2</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kern="1200" noProof="0" smtClean="0">
                          <a:solidFill>
                            <a:srgbClr val="000000"/>
                          </a:solidFill>
                          <a:latin typeface="+mn-lt"/>
                          <a:ea typeface="+mn-ea"/>
                          <a:cs typeface="+mn-cs"/>
                        </a:rPr>
                        <a:t>31,8</a:t>
                      </a:r>
                      <a:endParaRPr lang="en-US" sz="1500" b="0" i="0" u="none" strike="noStrike" kern="1200" noProof="0">
                        <a:solidFill>
                          <a:srgbClr val="000000"/>
                        </a:solidFill>
                        <a:latin typeface="+mn-lt"/>
                        <a:ea typeface="+mn-ea"/>
                        <a:cs typeface="+mn-cs"/>
                      </a:endParaRPr>
                    </a:p>
                  </a:txBody>
                  <a:tcPr marL="9788" marR="9788" marT="9035" marB="0" anchor="ctr">
                    <a:solidFill>
                      <a:schemeClr val="bg1">
                        <a:lumMod val="95000"/>
                      </a:schemeClr>
                    </a:solidFill>
                  </a:tcPr>
                </a:tc>
                <a:tc>
                  <a:txBody>
                    <a:bodyPr/>
                    <a:lstStyle/>
                    <a:p>
                      <a:pPr algn="ctr" fontAlgn="b"/>
                      <a:r>
                        <a:rPr lang="en-US" sz="1500" b="1" i="0" u="none" strike="noStrike" kern="1200" noProof="0" smtClean="0">
                          <a:solidFill>
                            <a:srgbClr val="000000"/>
                          </a:solidFill>
                          <a:latin typeface="+mn-lt"/>
                          <a:ea typeface="+mn-ea"/>
                          <a:cs typeface="+mn-cs"/>
                        </a:rPr>
                        <a:t>38 %</a:t>
                      </a:r>
                    </a:p>
                  </a:txBody>
                  <a:tcPr marL="9788" marR="9788" marT="9035" marB="0" anchor="ctr">
                    <a:solidFill>
                      <a:schemeClr val="bg1">
                        <a:lumMod val="95000"/>
                      </a:schemeClr>
                    </a:solidFill>
                  </a:tcPr>
                </a:tc>
                <a:tc>
                  <a:txBody>
                    <a:bodyPr/>
                    <a:lstStyle/>
                    <a:p>
                      <a:pPr algn="ctr" fontAlgn="b"/>
                      <a:r>
                        <a:rPr lang="en-US" sz="1500" b="1" i="0" u="none" strike="noStrike" noProof="0" smtClean="0">
                          <a:solidFill>
                            <a:srgbClr val="000000"/>
                          </a:solidFill>
                          <a:latin typeface="+mn-lt"/>
                        </a:rPr>
                        <a:t>€ 4.770</a:t>
                      </a:r>
                      <a:endParaRPr lang="en-US" sz="1500" b="1" i="0" u="none" strike="noStrike" noProof="0">
                        <a:solidFill>
                          <a:srgbClr val="000000"/>
                        </a:solidFill>
                        <a:latin typeface="+mn-lt"/>
                      </a:endParaRPr>
                    </a:p>
                  </a:txBody>
                  <a:tcPr marL="9788" marR="9788" marT="9035" marB="0" anchor="ctr">
                    <a:solidFill>
                      <a:schemeClr val="bg1">
                        <a:lumMod val="95000"/>
                      </a:schemeClr>
                    </a:solidFill>
                  </a:tcPr>
                </a:tc>
              </a:tr>
              <a:tr h="376697">
                <a:tc>
                  <a:txBody>
                    <a:bodyPr/>
                    <a:lstStyle/>
                    <a:p>
                      <a:pPr algn="ctr" fontAlgn="b"/>
                      <a:r>
                        <a:rPr lang="en-US" sz="1500" b="0" i="0" u="none" strike="noStrike" noProof="0" smtClean="0">
                          <a:solidFill>
                            <a:srgbClr val="000000"/>
                          </a:solidFill>
                          <a:latin typeface="+mn-lt"/>
                        </a:rPr>
                        <a:t>70%</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noProof="0" smtClean="0">
                          <a:solidFill>
                            <a:srgbClr val="000000"/>
                          </a:solidFill>
                          <a:latin typeface="+mn-lt"/>
                        </a:rPr>
                        <a:t>77</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noProof="0" smtClean="0">
                          <a:solidFill>
                            <a:srgbClr val="000000"/>
                          </a:solidFill>
                          <a:latin typeface="+mn-lt"/>
                        </a:rPr>
                        <a:t>34,3</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kern="1200" noProof="0" smtClean="0">
                          <a:solidFill>
                            <a:srgbClr val="000000"/>
                          </a:solidFill>
                          <a:latin typeface="+mn-lt"/>
                          <a:ea typeface="+mn-ea"/>
                          <a:cs typeface="+mn-cs"/>
                        </a:rPr>
                        <a:t>42,7</a:t>
                      </a:r>
                      <a:endParaRPr lang="en-US" sz="1500" b="0" i="0" u="none" strike="noStrike" kern="1200" noProof="0">
                        <a:solidFill>
                          <a:srgbClr val="000000"/>
                        </a:solidFill>
                        <a:latin typeface="+mn-lt"/>
                        <a:ea typeface="+mn-ea"/>
                        <a:cs typeface="+mn-cs"/>
                      </a:endParaRPr>
                    </a:p>
                  </a:txBody>
                  <a:tcPr marL="9788" marR="9788" marT="9035" marB="0" anchor="ctr">
                    <a:solidFill>
                      <a:schemeClr val="bg1">
                        <a:lumMod val="95000"/>
                      </a:schemeClr>
                    </a:solidFill>
                  </a:tcPr>
                </a:tc>
                <a:tc>
                  <a:txBody>
                    <a:bodyPr/>
                    <a:lstStyle/>
                    <a:p>
                      <a:pPr algn="ctr" fontAlgn="b"/>
                      <a:r>
                        <a:rPr lang="en-US" sz="1500" b="1" i="0" u="none" strike="noStrike" kern="1200" noProof="0" smtClean="0">
                          <a:solidFill>
                            <a:srgbClr val="000000"/>
                          </a:solidFill>
                          <a:latin typeface="+mn-lt"/>
                          <a:ea typeface="+mn-ea"/>
                          <a:cs typeface="+mn-cs"/>
                        </a:rPr>
                        <a:t>55</a:t>
                      </a:r>
                      <a:r>
                        <a:rPr lang="en-US" sz="1500" b="1" i="0" u="none" strike="noStrike" kern="1200" baseline="0" noProof="0" smtClean="0">
                          <a:solidFill>
                            <a:srgbClr val="000000"/>
                          </a:solidFill>
                          <a:latin typeface="+mn-lt"/>
                          <a:ea typeface="+mn-ea"/>
                          <a:cs typeface="+mn-cs"/>
                        </a:rPr>
                        <a:t> </a:t>
                      </a:r>
                      <a:r>
                        <a:rPr lang="en-US" sz="1500" b="1" i="0" u="none" strike="noStrike" kern="1200" noProof="0" smtClean="0">
                          <a:solidFill>
                            <a:srgbClr val="000000"/>
                          </a:solidFill>
                          <a:latin typeface="+mn-lt"/>
                          <a:ea typeface="+mn-ea"/>
                          <a:cs typeface="+mn-cs"/>
                        </a:rPr>
                        <a:t>%</a:t>
                      </a:r>
                    </a:p>
                  </a:txBody>
                  <a:tcPr marL="9788" marR="9788" marT="9035" marB="0" anchor="ctr">
                    <a:solidFill>
                      <a:schemeClr val="bg1">
                        <a:lumMod val="95000"/>
                      </a:schemeClr>
                    </a:solidFill>
                  </a:tcPr>
                </a:tc>
                <a:tc>
                  <a:txBody>
                    <a:bodyPr/>
                    <a:lstStyle/>
                    <a:p>
                      <a:pPr algn="ctr" fontAlgn="b"/>
                      <a:r>
                        <a:rPr lang="en-US" sz="1500" b="1" i="0" u="none" strike="noStrike" noProof="0" smtClean="0">
                          <a:solidFill>
                            <a:srgbClr val="000000"/>
                          </a:solidFill>
                          <a:latin typeface="+mn-lt"/>
                        </a:rPr>
                        <a:t>€ 6.405</a:t>
                      </a:r>
                      <a:endParaRPr lang="en-US" sz="1500" b="1" i="0" u="none" strike="noStrike" noProof="0">
                        <a:solidFill>
                          <a:srgbClr val="000000"/>
                        </a:solidFill>
                        <a:latin typeface="+mn-lt"/>
                      </a:endParaRPr>
                    </a:p>
                  </a:txBody>
                  <a:tcPr marL="9788" marR="9788" marT="9035" marB="0" anchor="ctr">
                    <a:solidFill>
                      <a:schemeClr val="bg1">
                        <a:lumMod val="95000"/>
                      </a:schemeClr>
                    </a:solidFill>
                  </a:tcPr>
                </a:tc>
              </a:tr>
              <a:tr h="376697">
                <a:tc>
                  <a:txBody>
                    <a:bodyPr/>
                    <a:lstStyle/>
                    <a:p>
                      <a:pPr algn="ctr" fontAlgn="b"/>
                      <a:r>
                        <a:rPr lang="en-US" sz="1500" b="0" i="0" u="none" strike="noStrike" noProof="0" smtClean="0">
                          <a:solidFill>
                            <a:srgbClr val="000000"/>
                          </a:solidFill>
                          <a:latin typeface="+mn-lt"/>
                        </a:rPr>
                        <a:t>60%</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noProof="0" smtClean="0">
                          <a:solidFill>
                            <a:srgbClr val="000000"/>
                          </a:solidFill>
                          <a:latin typeface="+mn-lt"/>
                        </a:rPr>
                        <a:t>73</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noProof="0" smtClean="0">
                          <a:solidFill>
                            <a:srgbClr val="000000"/>
                          </a:solidFill>
                          <a:latin typeface="+mn-lt"/>
                        </a:rPr>
                        <a:t>21,6</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kern="1200" noProof="0" smtClean="0">
                          <a:solidFill>
                            <a:srgbClr val="000000"/>
                          </a:solidFill>
                          <a:latin typeface="+mn-lt"/>
                          <a:ea typeface="+mn-ea"/>
                          <a:cs typeface="+mn-cs"/>
                        </a:rPr>
                        <a:t>51,4</a:t>
                      </a:r>
                      <a:endParaRPr lang="en-US" sz="1500" b="0" i="0" u="none" strike="noStrike" kern="1200" noProof="0">
                        <a:solidFill>
                          <a:srgbClr val="000000"/>
                        </a:solidFill>
                        <a:latin typeface="+mn-lt"/>
                        <a:ea typeface="+mn-ea"/>
                        <a:cs typeface="+mn-cs"/>
                      </a:endParaRPr>
                    </a:p>
                  </a:txBody>
                  <a:tcPr marL="9788" marR="9788" marT="9035" marB="0" anchor="ctr">
                    <a:solidFill>
                      <a:schemeClr val="bg1">
                        <a:lumMod val="95000"/>
                      </a:schemeClr>
                    </a:solidFill>
                  </a:tcPr>
                </a:tc>
                <a:tc>
                  <a:txBody>
                    <a:bodyPr/>
                    <a:lstStyle/>
                    <a:p>
                      <a:pPr algn="ctr" fontAlgn="b"/>
                      <a:r>
                        <a:rPr lang="en-US" sz="1500" b="1" i="0" u="none" strike="noStrike" kern="1200" noProof="0" smtClean="0">
                          <a:solidFill>
                            <a:srgbClr val="000000"/>
                          </a:solidFill>
                          <a:latin typeface="+mn-lt"/>
                          <a:ea typeface="+mn-ea"/>
                          <a:cs typeface="+mn-cs"/>
                        </a:rPr>
                        <a:t>70</a:t>
                      </a:r>
                      <a:r>
                        <a:rPr lang="en-US" sz="1500" b="1" i="0" u="none" strike="noStrike" kern="1200" baseline="0" noProof="0" smtClean="0">
                          <a:solidFill>
                            <a:srgbClr val="000000"/>
                          </a:solidFill>
                          <a:latin typeface="+mn-lt"/>
                          <a:ea typeface="+mn-ea"/>
                          <a:cs typeface="+mn-cs"/>
                        </a:rPr>
                        <a:t> </a:t>
                      </a:r>
                      <a:r>
                        <a:rPr lang="en-US" sz="1500" b="1" i="0" u="none" strike="noStrike" kern="1200" noProof="0" smtClean="0">
                          <a:solidFill>
                            <a:srgbClr val="000000"/>
                          </a:solidFill>
                          <a:latin typeface="+mn-lt"/>
                          <a:ea typeface="+mn-ea"/>
                          <a:cs typeface="+mn-cs"/>
                        </a:rPr>
                        <a:t>%</a:t>
                      </a:r>
                    </a:p>
                  </a:txBody>
                  <a:tcPr marL="9788" marR="9788" marT="9035" marB="0" anchor="ctr">
                    <a:solidFill>
                      <a:schemeClr val="bg1">
                        <a:lumMod val="95000"/>
                      </a:schemeClr>
                    </a:solidFill>
                  </a:tcPr>
                </a:tc>
                <a:tc>
                  <a:txBody>
                    <a:bodyPr/>
                    <a:lstStyle/>
                    <a:p>
                      <a:pPr algn="ctr" fontAlgn="b"/>
                      <a:r>
                        <a:rPr lang="en-US" sz="1500" b="1" i="0" u="none" strike="noStrike" noProof="0" smtClean="0">
                          <a:solidFill>
                            <a:srgbClr val="000000"/>
                          </a:solidFill>
                          <a:latin typeface="+mn-lt"/>
                        </a:rPr>
                        <a:t>€ 7.710</a:t>
                      </a:r>
                      <a:endParaRPr lang="en-US" sz="1500" b="1" i="0" u="none" strike="noStrike" noProof="0">
                        <a:solidFill>
                          <a:srgbClr val="000000"/>
                        </a:solidFill>
                        <a:latin typeface="+mn-lt"/>
                      </a:endParaRPr>
                    </a:p>
                  </a:txBody>
                  <a:tcPr marL="9788" marR="9788" marT="9035" marB="0" anchor="ctr">
                    <a:solidFill>
                      <a:schemeClr val="bg1">
                        <a:lumMod val="95000"/>
                      </a:schemeClr>
                    </a:solidFill>
                  </a:tcPr>
                </a:tc>
              </a:tr>
              <a:tr h="376697">
                <a:tc>
                  <a:txBody>
                    <a:bodyPr/>
                    <a:lstStyle/>
                    <a:p>
                      <a:pPr algn="ctr" fontAlgn="b"/>
                      <a:r>
                        <a:rPr lang="en-US" sz="1500" b="0" i="0" u="none" strike="noStrike" noProof="0" smtClean="0">
                          <a:solidFill>
                            <a:srgbClr val="000000"/>
                          </a:solidFill>
                          <a:latin typeface="+mn-lt"/>
                        </a:rPr>
                        <a:t>50%</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noProof="0" smtClean="0">
                          <a:solidFill>
                            <a:srgbClr val="000000"/>
                          </a:solidFill>
                          <a:latin typeface="+mn-lt"/>
                        </a:rPr>
                        <a:t>68</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noProof="0" smtClean="0">
                          <a:solidFill>
                            <a:srgbClr val="000000"/>
                          </a:solidFill>
                          <a:latin typeface="+mn-lt"/>
                        </a:rPr>
                        <a:t>12,5</a:t>
                      </a:r>
                      <a:endParaRPr lang="en-US" sz="1500" b="0" i="0" u="none" strike="noStrike" noProof="0">
                        <a:solidFill>
                          <a:srgbClr val="000000"/>
                        </a:solidFill>
                        <a:latin typeface="+mn-lt"/>
                      </a:endParaRPr>
                    </a:p>
                  </a:txBody>
                  <a:tcPr marL="9788" marR="9788" marT="9035" marB="0" anchor="ctr">
                    <a:solidFill>
                      <a:schemeClr val="bg1">
                        <a:lumMod val="95000"/>
                      </a:schemeClr>
                    </a:solidFill>
                  </a:tcPr>
                </a:tc>
                <a:tc>
                  <a:txBody>
                    <a:bodyPr/>
                    <a:lstStyle/>
                    <a:p>
                      <a:pPr algn="ctr" fontAlgn="b"/>
                      <a:r>
                        <a:rPr lang="en-US" sz="1500" b="0" i="0" u="none" strike="noStrike" kern="1200" noProof="0" smtClean="0">
                          <a:solidFill>
                            <a:srgbClr val="000000"/>
                          </a:solidFill>
                          <a:latin typeface="+mn-lt"/>
                          <a:ea typeface="+mn-ea"/>
                          <a:cs typeface="+mn-cs"/>
                        </a:rPr>
                        <a:t>55,5</a:t>
                      </a:r>
                      <a:endParaRPr lang="en-US" sz="1500" b="0" i="0" u="none" strike="noStrike" kern="1200" noProof="0">
                        <a:solidFill>
                          <a:srgbClr val="000000"/>
                        </a:solidFill>
                        <a:latin typeface="+mn-lt"/>
                        <a:ea typeface="+mn-ea"/>
                        <a:cs typeface="+mn-cs"/>
                      </a:endParaRPr>
                    </a:p>
                  </a:txBody>
                  <a:tcPr marL="9788" marR="9788" marT="9035" marB="0" anchor="ctr">
                    <a:solidFill>
                      <a:schemeClr val="bg1">
                        <a:lumMod val="95000"/>
                      </a:schemeClr>
                    </a:solidFill>
                  </a:tcPr>
                </a:tc>
                <a:tc>
                  <a:txBody>
                    <a:bodyPr/>
                    <a:lstStyle/>
                    <a:p>
                      <a:pPr algn="ctr" fontAlgn="b"/>
                      <a:r>
                        <a:rPr lang="en-US" sz="1500" b="1" i="0" u="none" strike="noStrike" kern="1200" noProof="0" smtClean="0">
                          <a:solidFill>
                            <a:srgbClr val="000000"/>
                          </a:solidFill>
                          <a:latin typeface="+mn-lt"/>
                          <a:ea typeface="+mn-ea"/>
                          <a:cs typeface="+mn-cs"/>
                        </a:rPr>
                        <a:t>81</a:t>
                      </a:r>
                      <a:r>
                        <a:rPr lang="en-US" sz="1500" b="1" i="0" u="none" strike="noStrike" kern="1200" baseline="0" noProof="0" smtClean="0">
                          <a:solidFill>
                            <a:srgbClr val="000000"/>
                          </a:solidFill>
                          <a:latin typeface="+mn-lt"/>
                          <a:ea typeface="+mn-ea"/>
                          <a:cs typeface="+mn-cs"/>
                        </a:rPr>
                        <a:t> </a:t>
                      </a:r>
                      <a:r>
                        <a:rPr lang="en-US" sz="1500" b="1" i="0" u="none" strike="noStrike" kern="1200" noProof="0" smtClean="0">
                          <a:solidFill>
                            <a:srgbClr val="000000"/>
                          </a:solidFill>
                          <a:latin typeface="+mn-lt"/>
                          <a:ea typeface="+mn-ea"/>
                          <a:cs typeface="+mn-cs"/>
                        </a:rPr>
                        <a:t>%</a:t>
                      </a:r>
                    </a:p>
                  </a:txBody>
                  <a:tcPr marL="9788" marR="9788" marT="9035" marB="0" anchor="ctr">
                    <a:solidFill>
                      <a:schemeClr val="bg1">
                        <a:lumMod val="95000"/>
                      </a:schemeClr>
                    </a:solidFill>
                  </a:tcPr>
                </a:tc>
                <a:tc>
                  <a:txBody>
                    <a:bodyPr/>
                    <a:lstStyle/>
                    <a:p>
                      <a:pPr algn="ctr" fontAlgn="b"/>
                      <a:r>
                        <a:rPr lang="en-US" sz="1500" b="1" i="0" u="none" strike="noStrike" noProof="0" dirty="0" smtClean="0">
                          <a:solidFill>
                            <a:schemeClr val="tx1"/>
                          </a:solidFill>
                          <a:latin typeface="+mn-lt"/>
                        </a:rPr>
                        <a:t>€ 8.325</a:t>
                      </a:r>
                      <a:endParaRPr lang="en-US" sz="1500" b="1" i="0" u="none" strike="noStrike" noProof="0" dirty="0">
                        <a:solidFill>
                          <a:schemeClr val="tx1"/>
                        </a:solidFill>
                        <a:latin typeface="+mn-lt"/>
                      </a:endParaRPr>
                    </a:p>
                  </a:txBody>
                  <a:tcPr marL="9788" marR="9788" marT="9035" marB="0" anchor="ctr">
                    <a:solidFill>
                      <a:schemeClr val="bg1">
                        <a:lumMod val="95000"/>
                      </a:schemeClr>
                    </a:solidFill>
                  </a:tcPr>
                </a:tc>
              </a:tr>
            </a:tbl>
          </a:graphicData>
        </a:graphic>
      </p:graphicFrame>
      <p:pic>
        <p:nvPicPr>
          <p:cNvPr id="9" name="Imagen 8" descr="Regadio 03.jpg"/>
          <p:cNvPicPr>
            <a:picLocks noChangeAspect="1"/>
          </p:cNvPicPr>
          <p:nvPr/>
        </p:nvPicPr>
        <p:blipFill>
          <a:blip r:embed="rId3"/>
          <a:srcRect r="51800" b="71591"/>
          <a:stretch>
            <a:fillRect/>
          </a:stretch>
        </p:blipFill>
        <p:spPr bwMode="auto">
          <a:xfrm>
            <a:off x="0" y="4834201"/>
            <a:ext cx="4824222" cy="1630429"/>
          </a:xfrm>
          <a:prstGeom prst="rect">
            <a:avLst/>
          </a:prstGeom>
          <a:noFill/>
          <a:ln w="9525">
            <a:noFill/>
            <a:miter lim="800000"/>
            <a:headEnd/>
            <a:tailEnd/>
          </a:ln>
        </p:spPr>
      </p:pic>
      <p:sp>
        <p:nvSpPr>
          <p:cNvPr id="10" name="10 Rectángulo"/>
          <p:cNvSpPr>
            <a:spLocks noChangeArrowheads="1"/>
          </p:cNvSpPr>
          <p:nvPr/>
        </p:nvSpPr>
        <p:spPr bwMode="auto">
          <a:xfrm>
            <a:off x="1395558" y="4489768"/>
            <a:ext cx="2900412" cy="630942"/>
          </a:xfrm>
          <a:prstGeom prst="rect">
            <a:avLst/>
          </a:prstGeom>
          <a:noFill/>
          <a:ln w="9525">
            <a:noFill/>
            <a:miter lim="800000"/>
            <a:headEnd/>
            <a:tailEnd/>
          </a:ln>
        </p:spPr>
        <p:txBody>
          <a:bodyPr wrap="square">
            <a:spAutoFit/>
          </a:bodyPr>
          <a:lstStyle/>
          <a:p>
            <a:pPr marL="190500" indent="-190500" eaLnBrk="0" hangingPunct="0">
              <a:spcBef>
                <a:spcPct val="50000"/>
              </a:spcBef>
              <a:buClr>
                <a:srgbClr val="00B0F0"/>
              </a:buClr>
              <a:buFont typeface="Wingdings" charset="2"/>
              <a:buChar char="§"/>
            </a:pPr>
            <a:r>
              <a:rPr lang="en-US" sz="1400" b="1" smtClean="0">
                <a:solidFill>
                  <a:schemeClr val="bg1">
                    <a:lumMod val="50000"/>
                  </a:schemeClr>
                </a:solidFill>
                <a:latin typeface="Arial Narrow" charset="0"/>
              </a:rPr>
              <a:t>Pump Power : 110 kW</a:t>
            </a:r>
          </a:p>
          <a:p>
            <a:pPr marL="190500" indent="-190500" eaLnBrk="0" hangingPunct="0">
              <a:spcBef>
                <a:spcPct val="50000"/>
              </a:spcBef>
              <a:buClr>
                <a:srgbClr val="00B0F0"/>
              </a:buClr>
              <a:buFont typeface="Wingdings" charset="2"/>
              <a:buChar char="§"/>
            </a:pPr>
            <a:endParaRPr lang="en-US" sz="1400">
              <a:solidFill>
                <a:schemeClr val="bg1">
                  <a:lumMod val="50000"/>
                </a:schemeClr>
              </a:solidFill>
              <a:latin typeface="Arial Narrow" charset="0"/>
            </a:endParaRPr>
          </a:p>
        </p:txBody>
      </p:sp>
      <p:sp>
        <p:nvSpPr>
          <p:cNvPr id="11" name="10 Rectángulo"/>
          <p:cNvSpPr/>
          <p:nvPr/>
        </p:nvSpPr>
        <p:spPr>
          <a:xfrm>
            <a:off x="4376271" y="4433168"/>
            <a:ext cx="2133918" cy="369332"/>
          </a:xfrm>
          <a:prstGeom prst="rect">
            <a:avLst/>
          </a:prstGeom>
        </p:spPr>
        <p:txBody>
          <a:bodyPr wrap="none">
            <a:spAutoFit/>
          </a:bodyPr>
          <a:lstStyle/>
          <a:p>
            <a:pPr marL="190500" indent="-190500" eaLnBrk="0" hangingPunct="0">
              <a:spcBef>
                <a:spcPct val="50000"/>
              </a:spcBef>
              <a:buClr>
                <a:srgbClr val="00B0F0"/>
              </a:buClr>
              <a:buFont typeface="Wingdings" charset="2"/>
              <a:buChar char="§"/>
            </a:pPr>
            <a:r>
              <a:rPr lang="en-US" sz="1400" b="1" smtClean="0">
                <a:solidFill>
                  <a:schemeClr val="bg1">
                    <a:lumMod val="50000"/>
                  </a:schemeClr>
                </a:solidFill>
                <a:latin typeface="Arial Narrow" charset="0"/>
              </a:rPr>
              <a:t>Electric cost</a:t>
            </a:r>
            <a:r>
              <a:rPr lang="en-US" b="1" smtClean="0">
                <a:solidFill>
                  <a:schemeClr val="bg1">
                    <a:lumMod val="50000"/>
                  </a:schemeClr>
                </a:solidFill>
                <a:latin typeface="Arial Narrow" charset="0"/>
              </a:rPr>
              <a:t>: </a:t>
            </a:r>
            <a:r>
              <a:rPr lang="en-US" sz="1400" b="1" smtClean="0">
                <a:solidFill>
                  <a:schemeClr val="bg1">
                    <a:lumMod val="50000"/>
                  </a:schemeClr>
                </a:solidFill>
                <a:latin typeface="Arial Narrow" charset="0"/>
              </a:rPr>
              <a:t>150 €/MWh</a:t>
            </a:r>
            <a:endParaRPr lang="en-US" sz="1400" b="1">
              <a:solidFill>
                <a:schemeClr val="bg1">
                  <a:lumMod val="50000"/>
                </a:schemeClr>
              </a:solidFill>
              <a:latin typeface="Arial Narrow" charset="0"/>
            </a:endParaRPr>
          </a:p>
        </p:txBody>
      </p:sp>
      <p:pic>
        <p:nvPicPr>
          <p:cNvPr id="8" name="Imagen 8" descr="Regadio 03.jpg"/>
          <p:cNvPicPr>
            <a:picLocks noChangeAspect="1"/>
          </p:cNvPicPr>
          <p:nvPr/>
        </p:nvPicPr>
        <p:blipFill>
          <a:blip r:embed="rId3"/>
          <a:srcRect t="30377" r="38729" b="42355"/>
          <a:stretch>
            <a:fillRect/>
          </a:stretch>
        </p:blipFill>
        <p:spPr bwMode="auto">
          <a:xfrm>
            <a:off x="4796813" y="4823561"/>
            <a:ext cx="5109187" cy="1642188"/>
          </a:xfrm>
          <a:prstGeom prst="rect">
            <a:avLst/>
          </a:prstGeom>
          <a:noFill/>
          <a:ln w="9525">
            <a:noFill/>
            <a:miter lim="800000"/>
            <a:headEnd/>
            <a:tailEnd/>
          </a:ln>
        </p:spPr>
      </p:pic>
      <p:sp>
        <p:nvSpPr>
          <p:cNvPr id="13" name="12 CuadroTexto"/>
          <p:cNvSpPr txBox="1"/>
          <p:nvPr/>
        </p:nvSpPr>
        <p:spPr>
          <a:xfrm>
            <a:off x="155380" y="887507"/>
            <a:ext cx="10003118" cy="369332"/>
          </a:xfrm>
          <a:prstGeom prst="rect">
            <a:avLst/>
          </a:prstGeom>
          <a:noFill/>
        </p:spPr>
        <p:txBody>
          <a:bodyPr wrap="square" rtlCol="0">
            <a:spAutoFit/>
          </a:bodyPr>
          <a:lstStyle/>
          <a:p>
            <a:pPr algn="ctr"/>
            <a:r>
              <a:rPr lang="en-US" b="1" dirty="0" smtClean="0">
                <a:solidFill>
                  <a:srgbClr val="00B0F0"/>
                </a:solidFill>
              </a:rPr>
              <a:t>ENERGY SAVINGS </a:t>
            </a:r>
            <a:r>
              <a:rPr lang="es-ES" b="1" dirty="0" smtClean="0">
                <a:solidFill>
                  <a:srgbClr val="00B0F0"/>
                </a:solidFill>
              </a:rPr>
              <a:t>- OVERVIEW</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246032" y="1119020"/>
            <a:ext cx="5707278" cy="4247317"/>
          </a:xfrm>
          <a:prstGeom prst="rect">
            <a:avLst/>
          </a:prstGeom>
          <a:noFill/>
        </p:spPr>
        <p:txBody>
          <a:bodyPr wrap="square" rtlCol="0">
            <a:spAutoFit/>
          </a:bodyPr>
          <a:lstStyle/>
          <a:p>
            <a:pPr algn="ctr">
              <a:lnSpc>
                <a:spcPct val="150000"/>
              </a:lnSpc>
            </a:pPr>
            <a:r>
              <a:rPr lang="en-US" b="1" dirty="0" smtClean="0">
                <a:solidFill>
                  <a:srgbClr val="00B0F0"/>
                </a:solidFill>
              </a:rPr>
              <a:t>VARIABLE SPEED DRIVES BENEFITS IN PUMPING SYSTEM</a:t>
            </a:r>
          </a:p>
          <a:p>
            <a:pPr>
              <a:lnSpc>
                <a:spcPct val="150000"/>
              </a:lnSpc>
            </a:pPr>
            <a:endParaRPr lang="en-US" dirty="0" smtClean="0"/>
          </a:p>
          <a:p>
            <a:pPr marL="360363" indent="-269875">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Energy Saving by adjustable Head and Flow.</a:t>
            </a:r>
          </a:p>
          <a:p>
            <a:pPr marL="360363" indent="-269875">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Soft start and inrush current control by implementing a ramp setting.</a:t>
            </a:r>
          </a:p>
          <a:p>
            <a:pPr marL="360363" indent="-269875">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Water hammer control and soft stop</a:t>
            </a:r>
          </a:p>
          <a:p>
            <a:pPr marL="360363" indent="-269875">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High power factor &gt;0.98, no capacitor banks need</a:t>
            </a:r>
          </a:p>
          <a:p>
            <a:pPr marL="360363" indent="-269875">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Automatic re-start after voltage dips or shutdowns</a:t>
            </a:r>
          </a:p>
          <a:p>
            <a:pPr marL="360363" indent="-269875">
              <a:lnSpc>
                <a:spcPct val="150000"/>
              </a:lnSpc>
              <a:buClr>
                <a:srgbClr val="00B0F0"/>
              </a:buClr>
              <a:buSzPct val="200000"/>
              <a:buFont typeface="Arial" pitchFamily="34" charset="0"/>
              <a:buChar char="•"/>
            </a:pPr>
            <a:endParaRPr lang="en-US" dirty="0">
              <a:latin typeface="Arial" pitchFamily="34" charset="0"/>
              <a:cs typeface="Arial" pitchFamily="34" charset="0"/>
            </a:endParaRPr>
          </a:p>
        </p:txBody>
      </p:sp>
      <p:pic>
        <p:nvPicPr>
          <p:cNvPr id="4" name="Imagen 8" descr="Regadio 03.jpg"/>
          <p:cNvPicPr>
            <a:picLocks noChangeAspect="1"/>
          </p:cNvPicPr>
          <p:nvPr/>
        </p:nvPicPr>
        <p:blipFill>
          <a:blip r:embed="rId3"/>
          <a:srcRect l="4995" r="57260"/>
          <a:stretch>
            <a:fillRect/>
          </a:stretch>
        </p:blipFill>
        <p:spPr bwMode="auto">
          <a:xfrm>
            <a:off x="6166970" y="812709"/>
            <a:ext cx="3739030" cy="56800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 y="902524"/>
            <a:ext cx="5846482" cy="5539978"/>
          </a:xfrm>
          <a:prstGeom prst="rect">
            <a:avLst/>
          </a:prstGeom>
          <a:noFill/>
        </p:spPr>
        <p:txBody>
          <a:bodyPr wrap="square" rtlCol="0">
            <a:spAutoFit/>
          </a:bodyPr>
          <a:lstStyle/>
          <a:p>
            <a:pPr algn="ctr">
              <a:lnSpc>
                <a:spcPct val="150000"/>
              </a:lnSpc>
            </a:pPr>
            <a:r>
              <a:rPr lang="en-US" sz="2000" b="1" dirty="0" smtClean="0">
                <a:solidFill>
                  <a:srgbClr val="00B0F0"/>
                </a:solidFill>
              </a:rPr>
              <a:t>SD700</a:t>
            </a:r>
            <a:r>
              <a:rPr lang="en-US" b="1" dirty="0" smtClean="0">
                <a:solidFill>
                  <a:srgbClr val="00B0F0"/>
                </a:solidFill>
              </a:rPr>
              <a:t> BENEFITS IN PUMPING SYSTEMS</a:t>
            </a:r>
          </a:p>
          <a:p>
            <a:pPr>
              <a:lnSpc>
                <a:spcPct val="150000"/>
              </a:lnSpc>
            </a:pPr>
            <a:endParaRPr lang="en-US" dirty="0" smtClean="0"/>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Low dV/dt - No special motor cable and suitable for long motor cable distances</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IP54 without dust filters </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Full Frontal Access – maintenance friendly</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Totally sealed and varnished electronics</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50ºC operation without Power Derating</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Low Harmonics – Built-in Input Chokes</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Voltage sag tolerance ±10% , -20% VRT.</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Motor Temperature monitoring by PTC or PT100</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Solar back-up kit availability SD700 SPK</a:t>
            </a:r>
          </a:p>
          <a:p>
            <a:pPr marL="360363" indent="-269875">
              <a:lnSpc>
                <a:spcPct val="150000"/>
              </a:lnSpc>
              <a:buClr>
                <a:srgbClr val="00B0F0"/>
              </a:buClr>
              <a:buSzPct val="200000"/>
              <a:buFont typeface="Arial" pitchFamily="34" charset="0"/>
              <a:buChar char="•"/>
            </a:pPr>
            <a:endParaRPr lang="en-US" dirty="0">
              <a:latin typeface="Arial" pitchFamily="34" charset="0"/>
              <a:cs typeface="Arial" pitchFamily="34" charset="0"/>
            </a:endParaRPr>
          </a:p>
        </p:txBody>
      </p:sp>
      <p:pic>
        <p:nvPicPr>
          <p:cNvPr id="4" name="Imagen 5" descr="Equipos-SD700.jpg"/>
          <p:cNvPicPr>
            <a:picLocks noChangeAspect="1"/>
          </p:cNvPicPr>
          <p:nvPr/>
        </p:nvPicPr>
        <p:blipFill>
          <a:blip r:embed="rId3"/>
          <a:stretch>
            <a:fillRect/>
          </a:stretch>
        </p:blipFill>
        <p:spPr>
          <a:xfrm>
            <a:off x="6131815" y="854117"/>
            <a:ext cx="3774186" cy="3962896"/>
          </a:xfrm>
          <a:prstGeom prst="rect">
            <a:avLst/>
          </a:prstGeom>
          <a:ln w="19050" cap="flat" cmpd="sng" algn="ctr">
            <a:solidFill>
              <a:schemeClr val="accent3"/>
            </a:solidFill>
            <a:prstDash val="solid"/>
            <a:round/>
            <a:headEnd type="none" w="med" len="med"/>
            <a:tailEnd type="none" w="med" len="med"/>
          </a:ln>
        </p:spPr>
      </p:pic>
      <p:pic>
        <p:nvPicPr>
          <p:cNvPr id="5" name="Imagen 5" descr="Com Regantes 04.jpg"/>
          <p:cNvPicPr>
            <a:picLocks noChangeAspect="1"/>
          </p:cNvPicPr>
          <p:nvPr/>
        </p:nvPicPr>
        <p:blipFill>
          <a:blip r:embed="rId4"/>
          <a:srcRect l="62182" t="60939" r="1300" b="11761"/>
          <a:stretch>
            <a:fillRect/>
          </a:stretch>
        </p:blipFill>
        <p:spPr bwMode="auto">
          <a:xfrm>
            <a:off x="6131814" y="4845783"/>
            <a:ext cx="3754374" cy="1609344"/>
          </a:xfrm>
          <a:prstGeom prst="rect">
            <a:avLst/>
          </a:prstGeom>
          <a:noFill/>
          <a:ln w="28575">
            <a:solidFill>
              <a:schemeClr val="bg1"/>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883771" y="1021976"/>
            <a:ext cx="8660582" cy="5539978"/>
          </a:xfrm>
          <a:prstGeom prst="rect">
            <a:avLst/>
          </a:prstGeom>
          <a:noFill/>
        </p:spPr>
        <p:txBody>
          <a:bodyPr wrap="square" rtlCol="0">
            <a:spAutoFit/>
          </a:bodyPr>
          <a:lstStyle/>
          <a:p>
            <a:pPr algn="ctr">
              <a:lnSpc>
                <a:spcPct val="150000"/>
              </a:lnSpc>
            </a:pPr>
            <a:r>
              <a:rPr lang="en-US" sz="2000" b="1" dirty="0" smtClean="0">
                <a:solidFill>
                  <a:srgbClr val="00B0F0"/>
                </a:solidFill>
              </a:rPr>
              <a:t>SD700 PROTECTIONS</a:t>
            </a:r>
            <a:endParaRPr lang="en-US" b="1" dirty="0" smtClean="0">
              <a:solidFill>
                <a:srgbClr val="00B0F0"/>
              </a:solidFill>
            </a:endParaRPr>
          </a:p>
          <a:p>
            <a:pPr marL="623888" indent="-533400">
              <a:lnSpc>
                <a:spcPct val="150000"/>
              </a:lnSpc>
              <a:buClr>
                <a:srgbClr val="00B0F0"/>
              </a:buClr>
              <a:buSzPct val="200000"/>
              <a:buFont typeface="Wingdings" pitchFamily="2" charset="2"/>
              <a:buChar char="ü"/>
            </a:pPr>
            <a:r>
              <a:rPr lang="es-ES" dirty="0" err="1" smtClean="0">
                <a:solidFill>
                  <a:schemeClr val="bg1">
                    <a:lumMod val="50000"/>
                  </a:schemeClr>
                </a:solidFill>
                <a:latin typeface="Arial" pitchFamily="34" charset="0"/>
                <a:cs typeface="Arial" pitchFamily="34" charset="0"/>
              </a:rPr>
              <a:t>IGBT’s</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overload</a:t>
            </a:r>
            <a:endParaRPr lang="es-ES" dirty="0" smtClean="0">
              <a:solidFill>
                <a:schemeClr val="bg1">
                  <a:lumMod val="50000"/>
                </a:schemeClr>
              </a:solidFill>
              <a:latin typeface="Arial" pitchFamily="34" charset="0"/>
              <a:cs typeface="Arial" pitchFamily="34" charset="0"/>
            </a:endParaRPr>
          </a:p>
          <a:p>
            <a:pPr marL="623888" indent="-533400">
              <a:lnSpc>
                <a:spcPct val="150000"/>
              </a:lnSpc>
              <a:buClr>
                <a:srgbClr val="00B0F0"/>
              </a:buClr>
              <a:buSzPct val="200000"/>
              <a:buFont typeface="Wingdings" pitchFamily="2" charset="2"/>
              <a:buChar char="ü"/>
            </a:pPr>
            <a:r>
              <a:rPr lang="es-ES" dirty="0" smtClean="0">
                <a:solidFill>
                  <a:schemeClr val="bg1">
                    <a:lumMod val="50000"/>
                  </a:schemeClr>
                </a:solidFill>
                <a:latin typeface="Arial" pitchFamily="34" charset="0"/>
                <a:cs typeface="Arial" pitchFamily="34" charset="0"/>
              </a:rPr>
              <a:t>Input </a:t>
            </a:r>
            <a:r>
              <a:rPr lang="es-ES" dirty="0" err="1" smtClean="0">
                <a:solidFill>
                  <a:schemeClr val="bg1">
                    <a:lumMod val="50000"/>
                  </a:schemeClr>
                </a:solidFill>
                <a:latin typeface="Arial" pitchFamily="34" charset="0"/>
                <a:cs typeface="Arial" pitchFamily="34" charset="0"/>
              </a:rPr>
              <a:t>phase</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loss</a:t>
            </a:r>
            <a:endParaRPr lang="es-ES" dirty="0" smtClean="0">
              <a:solidFill>
                <a:schemeClr val="bg1">
                  <a:lumMod val="50000"/>
                </a:schemeClr>
              </a:solidFill>
              <a:latin typeface="Arial" pitchFamily="34" charset="0"/>
              <a:cs typeface="Arial" pitchFamily="34" charset="0"/>
            </a:endParaRPr>
          </a:p>
          <a:p>
            <a:pPr marL="623888" indent="-533400">
              <a:lnSpc>
                <a:spcPct val="150000"/>
              </a:lnSpc>
              <a:buClr>
                <a:srgbClr val="00B0F0"/>
              </a:buClr>
              <a:buSzPct val="200000"/>
              <a:buFont typeface="Wingdings" pitchFamily="2" charset="2"/>
              <a:buChar char="ü"/>
            </a:pPr>
            <a:r>
              <a:rPr lang="es-ES" dirty="0" err="1" smtClean="0">
                <a:solidFill>
                  <a:schemeClr val="bg1">
                    <a:lumMod val="50000"/>
                  </a:schemeClr>
                </a:solidFill>
                <a:latin typeface="Arial" pitchFamily="34" charset="0"/>
                <a:cs typeface="Arial" pitchFamily="34" charset="0"/>
              </a:rPr>
              <a:t>Low</a:t>
            </a:r>
            <a:r>
              <a:rPr lang="es-ES" dirty="0" smtClean="0">
                <a:solidFill>
                  <a:schemeClr val="bg1">
                    <a:lumMod val="50000"/>
                  </a:schemeClr>
                </a:solidFill>
                <a:latin typeface="Arial" pitchFamily="34" charset="0"/>
                <a:cs typeface="Arial" pitchFamily="34" charset="0"/>
              </a:rPr>
              <a:t> input </a:t>
            </a:r>
            <a:r>
              <a:rPr lang="es-ES" dirty="0" err="1" smtClean="0">
                <a:solidFill>
                  <a:schemeClr val="bg1">
                    <a:lumMod val="50000"/>
                  </a:schemeClr>
                </a:solidFill>
                <a:latin typeface="Arial" pitchFamily="34" charset="0"/>
                <a:cs typeface="Arial" pitchFamily="34" charset="0"/>
              </a:rPr>
              <a:t>voltage</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High</a:t>
            </a:r>
            <a:r>
              <a:rPr lang="es-ES" dirty="0" smtClean="0">
                <a:solidFill>
                  <a:schemeClr val="bg1">
                    <a:lumMod val="50000"/>
                  </a:schemeClr>
                </a:solidFill>
                <a:latin typeface="Arial" pitchFamily="34" charset="0"/>
                <a:cs typeface="Arial" pitchFamily="34" charset="0"/>
              </a:rPr>
              <a:t> input </a:t>
            </a:r>
            <a:r>
              <a:rPr lang="es-ES" dirty="0" err="1" smtClean="0">
                <a:solidFill>
                  <a:schemeClr val="bg1">
                    <a:lumMod val="50000"/>
                  </a:schemeClr>
                </a:solidFill>
                <a:latin typeface="Arial" pitchFamily="34" charset="0"/>
                <a:cs typeface="Arial" pitchFamily="34" charset="0"/>
              </a:rPr>
              <a:t>voltage</a:t>
            </a:r>
            <a:endParaRPr lang="es-ES" dirty="0" smtClean="0">
              <a:solidFill>
                <a:schemeClr val="bg1">
                  <a:lumMod val="50000"/>
                </a:schemeClr>
              </a:solidFill>
              <a:latin typeface="Arial" pitchFamily="34" charset="0"/>
              <a:cs typeface="Arial" pitchFamily="34" charset="0"/>
            </a:endParaRPr>
          </a:p>
          <a:p>
            <a:pPr marL="623888" indent="-533400">
              <a:lnSpc>
                <a:spcPct val="150000"/>
              </a:lnSpc>
              <a:buClr>
                <a:srgbClr val="00B0F0"/>
              </a:buClr>
              <a:buSzPct val="200000"/>
              <a:buFont typeface="Wingdings" pitchFamily="2" charset="2"/>
              <a:buChar char="ü"/>
            </a:pPr>
            <a:r>
              <a:rPr lang="es-ES" dirty="0" smtClean="0">
                <a:solidFill>
                  <a:schemeClr val="bg1">
                    <a:lumMod val="50000"/>
                  </a:schemeClr>
                </a:solidFill>
                <a:latin typeface="Arial" pitchFamily="34" charset="0"/>
                <a:cs typeface="Arial" pitchFamily="34" charset="0"/>
              </a:rPr>
              <a:t>DC Bus </a:t>
            </a:r>
            <a:r>
              <a:rPr lang="es-ES" dirty="0" err="1" smtClean="0">
                <a:solidFill>
                  <a:schemeClr val="bg1">
                    <a:lumMod val="50000"/>
                  </a:schemeClr>
                </a:solidFill>
                <a:latin typeface="Arial" pitchFamily="34" charset="0"/>
                <a:cs typeface="Arial" pitchFamily="34" charset="0"/>
              </a:rPr>
              <a:t>voltage</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limit</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Low</a:t>
            </a:r>
            <a:r>
              <a:rPr lang="es-ES" dirty="0" smtClean="0">
                <a:solidFill>
                  <a:schemeClr val="bg1">
                    <a:lumMod val="50000"/>
                  </a:schemeClr>
                </a:solidFill>
                <a:latin typeface="Arial" pitchFamily="34" charset="0"/>
                <a:cs typeface="Arial" pitchFamily="34" charset="0"/>
              </a:rPr>
              <a:t> DC Bus </a:t>
            </a:r>
            <a:r>
              <a:rPr lang="es-ES" dirty="0" err="1" smtClean="0">
                <a:solidFill>
                  <a:schemeClr val="bg1">
                    <a:lumMod val="50000"/>
                  </a:schemeClr>
                </a:solidFill>
                <a:latin typeface="Arial" pitchFamily="34" charset="0"/>
                <a:cs typeface="Arial" pitchFamily="34" charset="0"/>
              </a:rPr>
              <a:t>voltage</a:t>
            </a:r>
            <a:endParaRPr lang="es-ES" dirty="0" smtClean="0">
              <a:solidFill>
                <a:schemeClr val="bg1">
                  <a:lumMod val="50000"/>
                </a:schemeClr>
              </a:solidFill>
              <a:latin typeface="Arial" pitchFamily="34" charset="0"/>
              <a:cs typeface="Arial" pitchFamily="34" charset="0"/>
            </a:endParaRPr>
          </a:p>
          <a:p>
            <a:pPr marL="623888" indent="-533400">
              <a:lnSpc>
                <a:spcPct val="150000"/>
              </a:lnSpc>
              <a:buClr>
                <a:srgbClr val="00B0F0"/>
              </a:buClr>
              <a:buSzPct val="200000"/>
              <a:buFont typeface="Wingdings" pitchFamily="2" charset="2"/>
              <a:buChar char="ü"/>
            </a:pPr>
            <a:r>
              <a:rPr lang="es-ES" dirty="0" err="1" smtClean="0">
                <a:solidFill>
                  <a:schemeClr val="bg1">
                    <a:lumMod val="50000"/>
                  </a:schemeClr>
                </a:solidFill>
                <a:latin typeface="Arial" pitchFamily="34" charset="0"/>
                <a:cs typeface="Arial" pitchFamily="34" charset="0"/>
              </a:rPr>
              <a:t>High</a:t>
            </a:r>
            <a:r>
              <a:rPr lang="es-ES" dirty="0" smtClean="0">
                <a:solidFill>
                  <a:schemeClr val="bg1">
                    <a:lumMod val="50000"/>
                  </a:schemeClr>
                </a:solidFill>
                <a:latin typeface="Arial" pitchFamily="34" charset="0"/>
                <a:cs typeface="Arial" pitchFamily="34" charset="0"/>
              </a:rPr>
              <a:t> input </a:t>
            </a:r>
            <a:r>
              <a:rPr lang="es-ES" dirty="0" err="1" smtClean="0">
                <a:solidFill>
                  <a:schemeClr val="bg1">
                    <a:lumMod val="50000"/>
                  </a:schemeClr>
                </a:solidFill>
                <a:latin typeface="Arial" pitchFamily="34" charset="0"/>
                <a:cs typeface="Arial" pitchFamily="34" charset="0"/>
              </a:rPr>
              <a:t>frequency</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Low</a:t>
            </a:r>
            <a:r>
              <a:rPr lang="es-ES" dirty="0" smtClean="0">
                <a:solidFill>
                  <a:schemeClr val="bg1">
                    <a:lumMod val="50000"/>
                  </a:schemeClr>
                </a:solidFill>
                <a:latin typeface="Arial" pitchFamily="34" charset="0"/>
                <a:cs typeface="Arial" pitchFamily="34" charset="0"/>
              </a:rPr>
              <a:t> input </a:t>
            </a:r>
            <a:r>
              <a:rPr lang="es-ES" dirty="0" err="1" smtClean="0">
                <a:solidFill>
                  <a:schemeClr val="bg1">
                    <a:lumMod val="50000"/>
                  </a:schemeClr>
                </a:solidFill>
                <a:latin typeface="Arial" pitchFamily="34" charset="0"/>
                <a:cs typeface="Arial" pitchFamily="34" charset="0"/>
              </a:rPr>
              <a:t>frequency</a:t>
            </a:r>
            <a:endParaRPr lang="es-ES" dirty="0" smtClean="0">
              <a:solidFill>
                <a:schemeClr val="bg1">
                  <a:lumMod val="50000"/>
                </a:schemeClr>
              </a:solidFill>
              <a:latin typeface="Arial" pitchFamily="34" charset="0"/>
              <a:cs typeface="Arial" pitchFamily="34" charset="0"/>
            </a:endParaRPr>
          </a:p>
          <a:p>
            <a:pPr marL="623888" indent="-533400">
              <a:lnSpc>
                <a:spcPct val="150000"/>
              </a:lnSpc>
              <a:buClr>
                <a:srgbClr val="00B0F0"/>
              </a:buClr>
              <a:buSzPct val="200000"/>
              <a:buFont typeface="Wingdings" pitchFamily="2" charset="2"/>
              <a:buChar char="ü"/>
            </a:pPr>
            <a:r>
              <a:rPr lang="es-ES" dirty="0" smtClean="0">
                <a:solidFill>
                  <a:schemeClr val="bg1">
                    <a:lumMod val="50000"/>
                  </a:schemeClr>
                </a:solidFill>
                <a:latin typeface="Arial" pitchFamily="34" charset="0"/>
                <a:cs typeface="Arial" pitchFamily="34" charset="0"/>
              </a:rPr>
              <a:t>IGBT </a:t>
            </a:r>
            <a:r>
              <a:rPr lang="es-ES" dirty="0" err="1" smtClean="0">
                <a:solidFill>
                  <a:schemeClr val="bg1">
                    <a:lumMod val="50000"/>
                  </a:schemeClr>
                </a:solidFill>
                <a:latin typeface="Arial" pitchFamily="34" charset="0"/>
                <a:cs typeface="Arial" pitchFamily="34" charset="0"/>
              </a:rPr>
              <a:t>temperature</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Heatsink</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over-temperature</a:t>
            </a:r>
            <a:endParaRPr lang="es-ES" dirty="0" smtClean="0">
              <a:solidFill>
                <a:schemeClr val="bg1">
                  <a:lumMod val="50000"/>
                </a:schemeClr>
              </a:solidFill>
              <a:latin typeface="Arial" pitchFamily="34" charset="0"/>
              <a:cs typeface="Arial" pitchFamily="34" charset="0"/>
            </a:endParaRPr>
          </a:p>
          <a:p>
            <a:pPr marL="623888" indent="-533400">
              <a:lnSpc>
                <a:spcPct val="150000"/>
              </a:lnSpc>
              <a:buClr>
                <a:srgbClr val="00B0F0"/>
              </a:buClr>
              <a:buSzPct val="200000"/>
              <a:buFont typeface="Wingdings" pitchFamily="2" charset="2"/>
              <a:buChar char="ü"/>
            </a:pPr>
            <a:r>
              <a:rPr lang="es-ES" dirty="0" smtClean="0">
                <a:solidFill>
                  <a:schemeClr val="bg1">
                    <a:lumMod val="50000"/>
                  </a:schemeClr>
                </a:solidFill>
                <a:latin typeface="Arial" pitchFamily="34" charset="0"/>
                <a:cs typeface="Arial" pitchFamily="34" charset="0"/>
              </a:rPr>
              <a:t>Drive </a:t>
            </a:r>
            <a:r>
              <a:rPr lang="es-ES" dirty="0" err="1" smtClean="0">
                <a:solidFill>
                  <a:schemeClr val="bg1">
                    <a:lumMod val="50000"/>
                  </a:schemeClr>
                </a:solidFill>
                <a:latin typeface="Arial" pitchFamily="34" charset="0"/>
                <a:cs typeface="Arial" pitchFamily="34" charset="0"/>
              </a:rPr>
              <a:t>thermal</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model</a:t>
            </a:r>
            <a:r>
              <a:rPr lang="es-ES" dirty="0" smtClean="0">
                <a:solidFill>
                  <a:schemeClr val="bg1">
                    <a:lumMod val="50000"/>
                  </a:schemeClr>
                </a:solidFill>
                <a:latin typeface="Arial" pitchFamily="34" charset="0"/>
                <a:cs typeface="Arial" pitchFamily="34" charset="0"/>
              </a:rPr>
              <a:t> </a:t>
            </a:r>
          </a:p>
          <a:p>
            <a:pPr marL="623888" indent="-533400">
              <a:lnSpc>
                <a:spcPct val="150000"/>
              </a:lnSpc>
              <a:buClr>
                <a:srgbClr val="00B0F0"/>
              </a:buClr>
              <a:buSzPct val="200000"/>
              <a:buFont typeface="Wingdings" pitchFamily="2" charset="2"/>
              <a:buChar char="ü"/>
            </a:pPr>
            <a:r>
              <a:rPr lang="es-ES" dirty="0" smtClean="0">
                <a:solidFill>
                  <a:schemeClr val="bg1">
                    <a:lumMod val="50000"/>
                  </a:schemeClr>
                </a:solidFill>
                <a:latin typeface="Arial" pitchFamily="34" charset="0"/>
                <a:cs typeface="Arial" pitchFamily="34" charset="0"/>
              </a:rPr>
              <a:t>Power </a:t>
            </a:r>
            <a:r>
              <a:rPr lang="es-ES" dirty="0" err="1" smtClean="0">
                <a:solidFill>
                  <a:schemeClr val="bg1">
                    <a:lumMod val="50000"/>
                  </a:schemeClr>
                </a:solidFill>
                <a:latin typeface="Arial" pitchFamily="34" charset="0"/>
                <a:cs typeface="Arial" pitchFamily="34" charset="0"/>
              </a:rPr>
              <a:t>supply</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fault</a:t>
            </a:r>
            <a:endParaRPr lang="es-ES" dirty="0" smtClean="0">
              <a:solidFill>
                <a:schemeClr val="bg1">
                  <a:lumMod val="50000"/>
                </a:schemeClr>
              </a:solidFill>
              <a:latin typeface="Arial" pitchFamily="34" charset="0"/>
              <a:cs typeface="Arial" pitchFamily="34" charset="0"/>
            </a:endParaRPr>
          </a:p>
          <a:p>
            <a:pPr marL="623888" indent="-533400">
              <a:lnSpc>
                <a:spcPct val="150000"/>
              </a:lnSpc>
              <a:buClr>
                <a:srgbClr val="00B0F0"/>
              </a:buClr>
              <a:buSzPct val="200000"/>
              <a:buFont typeface="Wingdings" pitchFamily="2" charset="2"/>
              <a:buChar char="ü"/>
            </a:pPr>
            <a:r>
              <a:rPr lang="es-ES" dirty="0" err="1" smtClean="0">
                <a:solidFill>
                  <a:schemeClr val="bg1">
                    <a:lumMod val="50000"/>
                  </a:schemeClr>
                </a:solidFill>
                <a:latin typeface="Arial" pitchFamily="34" charset="0"/>
                <a:cs typeface="Arial" pitchFamily="34" charset="0"/>
              </a:rPr>
              <a:t>Ground</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fault</a:t>
            </a:r>
            <a:endParaRPr lang="es-ES" dirty="0" smtClean="0">
              <a:solidFill>
                <a:schemeClr val="bg1">
                  <a:lumMod val="50000"/>
                </a:schemeClr>
              </a:solidFill>
              <a:latin typeface="Arial" pitchFamily="34" charset="0"/>
              <a:cs typeface="Arial" pitchFamily="34" charset="0"/>
            </a:endParaRPr>
          </a:p>
          <a:p>
            <a:pPr marL="623888" indent="-533400">
              <a:lnSpc>
                <a:spcPct val="150000"/>
              </a:lnSpc>
              <a:buClr>
                <a:srgbClr val="00B0F0"/>
              </a:buClr>
              <a:buSzPct val="200000"/>
              <a:buFont typeface="Wingdings" pitchFamily="2" charset="2"/>
              <a:buChar char="ü"/>
            </a:pPr>
            <a:r>
              <a:rPr lang="es-ES" dirty="0" smtClean="0">
                <a:solidFill>
                  <a:schemeClr val="bg1">
                    <a:lumMod val="50000"/>
                  </a:schemeClr>
                </a:solidFill>
                <a:latin typeface="Arial" pitchFamily="34" charset="0"/>
                <a:cs typeface="Arial" pitchFamily="34" charset="0"/>
              </a:rPr>
              <a:t>Software and Hardware </a:t>
            </a:r>
            <a:r>
              <a:rPr lang="es-ES" dirty="0" err="1" smtClean="0">
                <a:solidFill>
                  <a:schemeClr val="bg1">
                    <a:lumMod val="50000"/>
                  </a:schemeClr>
                </a:solidFill>
                <a:latin typeface="Arial" pitchFamily="34" charset="0"/>
                <a:cs typeface="Arial" pitchFamily="34" charset="0"/>
              </a:rPr>
              <a:t>fault</a:t>
            </a:r>
            <a:endParaRPr lang="es-ES" dirty="0" smtClean="0">
              <a:solidFill>
                <a:schemeClr val="bg1">
                  <a:lumMod val="50000"/>
                </a:schemeClr>
              </a:solidFill>
              <a:latin typeface="Arial" pitchFamily="34" charset="0"/>
              <a:cs typeface="Arial" pitchFamily="34" charset="0"/>
            </a:endParaRPr>
          </a:p>
          <a:p>
            <a:pPr marL="623888" indent="-533400">
              <a:lnSpc>
                <a:spcPct val="150000"/>
              </a:lnSpc>
              <a:buClr>
                <a:srgbClr val="00B0F0"/>
              </a:buClr>
              <a:buSzPct val="200000"/>
              <a:buFont typeface="Wingdings" pitchFamily="2" charset="2"/>
              <a:buChar char="ü"/>
            </a:pPr>
            <a:r>
              <a:rPr lang="es-ES" dirty="0" err="1" smtClean="0">
                <a:solidFill>
                  <a:schemeClr val="bg1">
                    <a:lumMod val="50000"/>
                  </a:schemeClr>
                </a:solidFill>
                <a:latin typeface="Arial" pitchFamily="34" charset="0"/>
                <a:cs typeface="Arial" pitchFamily="34" charset="0"/>
              </a:rPr>
              <a:t>Analogue</a:t>
            </a:r>
            <a:r>
              <a:rPr lang="es-ES" dirty="0" smtClean="0">
                <a:solidFill>
                  <a:schemeClr val="bg1">
                    <a:lumMod val="50000"/>
                  </a:schemeClr>
                </a:solidFill>
                <a:latin typeface="Arial" pitchFamily="34" charset="0"/>
                <a:cs typeface="Arial" pitchFamily="34" charset="0"/>
              </a:rPr>
              <a:t> input </a:t>
            </a:r>
            <a:r>
              <a:rPr lang="es-ES" dirty="0" err="1" smtClean="0">
                <a:solidFill>
                  <a:schemeClr val="bg1">
                    <a:lumMod val="50000"/>
                  </a:schemeClr>
                </a:solidFill>
                <a:latin typeface="Arial" pitchFamily="34" charset="0"/>
                <a:cs typeface="Arial" pitchFamily="34" charset="0"/>
              </a:rPr>
              <a:t>signal</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loss</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speed</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reference</a:t>
            </a:r>
            <a:r>
              <a:rPr lang="es-ES" dirty="0" smtClean="0">
                <a:solidFill>
                  <a:schemeClr val="bg1">
                    <a:lumMod val="50000"/>
                  </a:schemeClr>
                </a:solidFill>
                <a:latin typeface="Arial" pitchFamily="34" charset="0"/>
                <a:cs typeface="Arial" pitchFamily="34" charset="0"/>
              </a:rPr>
              <a:t> </a:t>
            </a:r>
            <a:r>
              <a:rPr lang="es-ES" dirty="0" err="1" smtClean="0">
                <a:solidFill>
                  <a:schemeClr val="bg1">
                    <a:lumMod val="50000"/>
                  </a:schemeClr>
                </a:solidFill>
                <a:latin typeface="Arial" pitchFamily="34" charset="0"/>
                <a:cs typeface="Arial" pitchFamily="34" charset="0"/>
              </a:rPr>
              <a:t>loss</a:t>
            </a:r>
            <a:r>
              <a:rPr lang="es-ES" dirty="0" smtClean="0">
                <a:solidFill>
                  <a:schemeClr val="bg1">
                    <a:lumMod val="50000"/>
                  </a:schemeClr>
                </a:solidFill>
                <a:latin typeface="Arial" pitchFamily="34" charset="0"/>
                <a:cs typeface="Arial" pitchFamily="34" charset="0"/>
              </a:rPr>
              <a:t>)</a:t>
            </a:r>
          </a:p>
          <a:p>
            <a:pPr marL="623888" indent="-533400">
              <a:lnSpc>
                <a:spcPct val="150000"/>
              </a:lnSpc>
              <a:buClr>
                <a:srgbClr val="00B0F0"/>
              </a:buClr>
              <a:buSzPct val="200000"/>
              <a:buFont typeface="Wingdings" pitchFamily="2" charset="2"/>
              <a:buChar char="ü"/>
            </a:pPr>
            <a:r>
              <a:rPr lang="es-ES" dirty="0" err="1" smtClean="0">
                <a:solidFill>
                  <a:schemeClr val="bg1">
                    <a:lumMod val="50000"/>
                  </a:schemeClr>
                </a:solidFill>
                <a:latin typeface="Arial" pitchFamily="34" charset="0"/>
                <a:cs typeface="Arial" pitchFamily="34" charset="0"/>
              </a:rPr>
              <a:t>Safe</a:t>
            </a:r>
            <a:r>
              <a:rPr lang="es-ES" dirty="0" smtClean="0">
                <a:solidFill>
                  <a:schemeClr val="bg1">
                    <a:lumMod val="50000"/>
                  </a:schemeClr>
                </a:solidFill>
                <a:latin typeface="Arial" pitchFamily="34" charset="0"/>
                <a:cs typeface="Arial" pitchFamily="34" charset="0"/>
              </a:rPr>
              <a:t> Torque Off </a:t>
            </a:r>
            <a:endParaRPr lang="en-US" dirty="0">
              <a:latin typeface="Arial" pitchFamily="34" charset="0"/>
              <a:cs typeface="Arial" pitchFamily="34" charset="0"/>
            </a:endParaRPr>
          </a:p>
        </p:txBody>
      </p:sp>
      <p:pic>
        <p:nvPicPr>
          <p:cNvPr id="1026" name="Picture 2" descr="Y:\Marketing y Ventas\01 VARIADORES\01 SERIE SDRIVE\SD700\08 Catálogos (SD70CA)\SD70CA02A_CAT2012\04 REVISIONES PUBLIPS\Empaquetados\SD700Power_CAST\Links\LogoFSTUV.png"/>
          <p:cNvPicPr>
            <a:picLocks noChangeAspect="1" noChangeArrowheads="1"/>
          </p:cNvPicPr>
          <p:nvPr/>
        </p:nvPicPr>
        <p:blipFill>
          <a:blip r:embed="rId3"/>
          <a:srcRect/>
          <a:stretch>
            <a:fillRect/>
          </a:stretch>
        </p:blipFill>
        <p:spPr bwMode="auto">
          <a:xfrm>
            <a:off x="7915957" y="5570086"/>
            <a:ext cx="1785635" cy="777179"/>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883771" y="1021976"/>
            <a:ext cx="8660582" cy="5124480"/>
          </a:xfrm>
          <a:prstGeom prst="rect">
            <a:avLst/>
          </a:prstGeom>
          <a:noFill/>
        </p:spPr>
        <p:txBody>
          <a:bodyPr wrap="square" rtlCol="0">
            <a:spAutoFit/>
          </a:bodyPr>
          <a:lstStyle/>
          <a:p>
            <a:pPr algn="ctr">
              <a:lnSpc>
                <a:spcPct val="150000"/>
              </a:lnSpc>
            </a:pPr>
            <a:r>
              <a:rPr lang="en-US" sz="2000" b="1" dirty="0" smtClean="0">
                <a:solidFill>
                  <a:srgbClr val="00B0F0"/>
                </a:solidFill>
              </a:rPr>
              <a:t>SD700 MOTOR PROTECTIONS</a:t>
            </a:r>
            <a:endParaRPr lang="en-US" b="1" dirty="0" smtClean="0">
              <a:solidFill>
                <a:srgbClr val="00B0F0"/>
              </a:solidFill>
            </a:endParaRPr>
          </a:p>
          <a:p>
            <a:pPr>
              <a:lnSpc>
                <a:spcPct val="150000"/>
              </a:lnSpc>
            </a:pPr>
            <a:endParaRPr lang="en-US" dirty="0" smtClean="0"/>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Rotor locked</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Motor overload (thermal model)</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Motor </a:t>
            </a:r>
            <a:r>
              <a:rPr lang="en-US" dirty="0" err="1" smtClean="0">
                <a:solidFill>
                  <a:schemeClr val="bg1">
                    <a:lumMod val="50000"/>
                  </a:schemeClr>
                </a:solidFill>
                <a:latin typeface="Arial" pitchFamily="34" charset="0"/>
                <a:cs typeface="Arial" pitchFamily="34" charset="0"/>
              </a:rPr>
              <a:t>Underload</a:t>
            </a:r>
            <a:endParaRPr lang="en-US" dirty="0" smtClean="0">
              <a:solidFill>
                <a:schemeClr val="bg1">
                  <a:lumMod val="50000"/>
                </a:schemeClr>
              </a:solidFill>
              <a:latin typeface="Arial" pitchFamily="34" charset="0"/>
              <a:cs typeface="Arial" pitchFamily="34" charset="0"/>
            </a:endParaRP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Current limit</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Maximum Starts</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Phase current imbalance</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Phase voltage imbalance</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Motor over-temperature (PTC signal), PT100 Optional</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Speed limit</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Torque limit.</a:t>
            </a:r>
            <a:endParaRPr lang="en-US"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846389" y="866700"/>
            <a:ext cx="8660582" cy="6370975"/>
          </a:xfrm>
          <a:prstGeom prst="rect">
            <a:avLst/>
          </a:prstGeom>
          <a:noFill/>
        </p:spPr>
        <p:txBody>
          <a:bodyPr wrap="square" rtlCol="0">
            <a:spAutoFit/>
          </a:bodyPr>
          <a:lstStyle/>
          <a:p>
            <a:pPr algn="ctr">
              <a:lnSpc>
                <a:spcPct val="150000"/>
              </a:lnSpc>
            </a:pPr>
            <a:r>
              <a:rPr lang="en-US" sz="2000" b="1" dirty="0" smtClean="0">
                <a:solidFill>
                  <a:srgbClr val="00B0F0"/>
                </a:solidFill>
              </a:rPr>
              <a:t>SD700 PUMP PROTECTIONS AND FEATURES</a:t>
            </a:r>
            <a:endParaRPr lang="en-US" b="1" dirty="0" smtClean="0">
              <a:solidFill>
                <a:srgbClr val="00B0F0"/>
              </a:solidFill>
            </a:endParaRP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Hammer control</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Back spinning soft start and stop</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Pipeline filling function</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Jockey and Priming pump control</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Minimum speed to assure pump’s cooling</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Pump </a:t>
            </a:r>
            <a:r>
              <a:rPr lang="en-US" dirty="0" err="1" smtClean="0">
                <a:solidFill>
                  <a:schemeClr val="bg1">
                    <a:lumMod val="50000"/>
                  </a:schemeClr>
                </a:solidFill>
                <a:latin typeface="Arial" pitchFamily="34" charset="0"/>
                <a:cs typeface="Arial" pitchFamily="34" charset="0"/>
              </a:rPr>
              <a:t>cavitation</a:t>
            </a:r>
            <a:endParaRPr lang="en-US" dirty="0" smtClean="0">
              <a:solidFill>
                <a:schemeClr val="bg1">
                  <a:lumMod val="50000"/>
                </a:schemeClr>
              </a:solidFill>
              <a:latin typeface="Arial" pitchFamily="34" charset="0"/>
              <a:cs typeface="Arial" pitchFamily="34" charset="0"/>
            </a:endParaRP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Pump clogging</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Overpressure or </a:t>
            </a:r>
            <a:r>
              <a:rPr lang="en-US" dirty="0" err="1" smtClean="0">
                <a:solidFill>
                  <a:schemeClr val="bg1">
                    <a:lumMod val="50000"/>
                  </a:schemeClr>
                </a:solidFill>
                <a:latin typeface="Arial" pitchFamily="34" charset="0"/>
                <a:cs typeface="Arial" pitchFamily="34" charset="0"/>
              </a:rPr>
              <a:t>underpressure</a:t>
            </a:r>
            <a:r>
              <a:rPr lang="en-US" dirty="0" smtClean="0">
                <a:solidFill>
                  <a:schemeClr val="bg1">
                    <a:lumMod val="50000"/>
                  </a:schemeClr>
                </a:solidFill>
                <a:latin typeface="Arial" pitchFamily="34" charset="0"/>
                <a:cs typeface="Arial" pitchFamily="34" charset="0"/>
              </a:rPr>
              <a:t> monitoring</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PID direct and reverse regulation ( flow, pressure, level, …)</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Sleep and wake up functions</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PLC shutdown </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Timers and irrigation program</a:t>
            </a:r>
          </a:p>
          <a:p>
            <a:pPr marL="623888" indent="-533400">
              <a:lnSpc>
                <a:spcPct val="150000"/>
              </a:lnSpc>
              <a:buClr>
                <a:srgbClr val="00B0F0"/>
              </a:buClr>
              <a:buSzPct val="200000"/>
              <a:buFont typeface="Wingdings" pitchFamily="2" charset="2"/>
              <a:buChar char="ü"/>
            </a:pPr>
            <a:endParaRPr lang="en-US" dirty="0" smtClean="0">
              <a:solidFill>
                <a:schemeClr val="bg1">
                  <a:lumMod val="50000"/>
                </a:schemeClr>
              </a:solidFill>
              <a:latin typeface="Arial" pitchFamily="34" charset="0"/>
              <a:cs typeface="Arial" pitchFamily="34" charset="0"/>
            </a:endParaRPr>
          </a:p>
          <a:p>
            <a:pPr marL="360363" indent="-269875">
              <a:lnSpc>
                <a:spcPct val="150000"/>
              </a:lnSpc>
              <a:buClr>
                <a:srgbClr val="00B0F0"/>
              </a:buClr>
              <a:buSzPct val="200000"/>
              <a:buFont typeface="Arial" pitchFamily="34" charset="0"/>
              <a:buChar char="•"/>
            </a:pPr>
            <a:endParaRPr lang="en-US"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78172" y="952965"/>
            <a:ext cx="8660582" cy="4293483"/>
          </a:xfrm>
          <a:prstGeom prst="rect">
            <a:avLst/>
          </a:prstGeom>
          <a:noFill/>
        </p:spPr>
        <p:txBody>
          <a:bodyPr wrap="square" rtlCol="0">
            <a:spAutoFit/>
          </a:bodyPr>
          <a:lstStyle/>
          <a:p>
            <a:pPr algn="ctr">
              <a:lnSpc>
                <a:spcPct val="150000"/>
              </a:lnSpc>
            </a:pPr>
            <a:r>
              <a:rPr lang="en-US" sz="2000" b="1" dirty="0" smtClean="0">
                <a:solidFill>
                  <a:srgbClr val="00B0F0"/>
                </a:solidFill>
              </a:rPr>
              <a:t>PUMPING SYSTEM CONTROL WITH VSD</a:t>
            </a:r>
          </a:p>
          <a:p>
            <a:pPr algn="ctr">
              <a:lnSpc>
                <a:spcPct val="150000"/>
              </a:lnSpc>
            </a:pPr>
            <a:endParaRPr lang="en-US" b="1" dirty="0" smtClean="0">
              <a:solidFill>
                <a:srgbClr val="00B0F0"/>
              </a:solidFill>
            </a:endParaRPr>
          </a:p>
          <a:p>
            <a:pPr marL="623888" indent="-533400">
              <a:lnSpc>
                <a:spcPct val="150000"/>
              </a:lnSpc>
              <a:buClr>
                <a:srgbClr val="00B0F0"/>
              </a:buClr>
              <a:buSzPct val="200000"/>
              <a:buFont typeface="Wingdings" pitchFamily="2" charset="2"/>
              <a:buChar char="§"/>
            </a:pPr>
            <a:r>
              <a:rPr lang="en-US" dirty="0" smtClean="0">
                <a:solidFill>
                  <a:schemeClr val="bg1">
                    <a:lumMod val="50000"/>
                  </a:schemeClr>
                </a:solidFill>
                <a:latin typeface="Arial" pitchFamily="34" charset="0"/>
                <a:cs typeface="Arial" pitchFamily="34" charset="0"/>
              </a:rPr>
              <a:t>PRESSURE CONTROL </a:t>
            </a:r>
          </a:p>
          <a:p>
            <a:pPr marL="623888" indent="-533400">
              <a:lnSpc>
                <a:spcPct val="150000"/>
              </a:lnSpc>
              <a:buClr>
                <a:srgbClr val="00B0F0"/>
              </a:buClr>
              <a:buSzPct val="200000"/>
              <a:buFont typeface="Wingdings" pitchFamily="2" charset="2"/>
              <a:buChar char="§"/>
            </a:pPr>
            <a:r>
              <a:rPr lang="en-US" dirty="0" smtClean="0">
                <a:solidFill>
                  <a:schemeClr val="bg1">
                    <a:lumMod val="50000"/>
                  </a:schemeClr>
                </a:solidFill>
                <a:latin typeface="Arial" pitchFamily="34" charset="0"/>
                <a:cs typeface="Arial" pitchFamily="34" charset="0"/>
              </a:rPr>
              <a:t>FLOW CONTROL - DOSING</a:t>
            </a:r>
          </a:p>
          <a:p>
            <a:pPr marL="623888" indent="-533400">
              <a:lnSpc>
                <a:spcPct val="150000"/>
              </a:lnSpc>
              <a:buClr>
                <a:srgbClr val="00B0F0"/>
              </a:buClr>
              <a:buSzPct val="200000"/>
              <a:buFont typeface="Wingdings" pitchFamily="2" charset="2"/>
              <a:buChar char="§"/>
            </a:pPr>
            <a:r>
              <a:rPr lang="en-US" dirty="0" smtClean="0">
                <a:solidFill>
                  <a:schemeClr val="bg1">
                    <a:lumMod val="50000"/>
                  </a:schemeClr>
                </a:solidFill>
                <a:latin typeface="Arial" pitchFamily="34" charset="0"/>
                <a:cs typeface="Arial" pitchFamily="34" charset="0"/>
              </a:rPr>
              <a:t>LEVEL CONTROL – RESERVOIR PUMPING</a:t>
            </a:r>
          </a:p>
          <a:p>
            <a:pPr marL="623888" indent="-533400">
              <a:lnSpc>
                <a:spcPct val="150000"/>
              </a:lnSpc>
              <a:buClr>
                <a:srgbClr val="00B0F0"/>
              </a:buClr>
              <a:buSzPct val="200000"/>
              <a:buFont typeface="Wingdings" pitchFamily="2" charset="2"/>
              <a:buChar char="§"/>
            </a:pPr>
            <a:r>
              <a:rPr lang="en-US" dirty="0" smtClean="0">
                <a:solidFill>
                  <a:schemeClr val="bg1">
                    <a:lumMod val="50000"/>
                  </a:schemeClr>
                </a:solidFill>
                <a:latin typeface="Arial" pitchFamily="34" charset="0"/>
                <a:cs typeface="Arial" pitchFamily="34" charset="0"/>
              </a:rPr>
              <a:t>MULTI REFERENCE</a:t>
            </a:r>
          </a:p>
          <a:p>
            <a:pPr marL="623888" indent="-533400">
              <a:lnSpc>
                <a:spcPct val="150000"/>
              </a:lnSpc>
              <a:buClr>
                <a:srgbClr val="00B0F0"/>
              </a:buClr>
              <a:buSzPct val="200000"/>
              <a:buFont typeface="Wingdings" pitchFamily="2" charset="2"/>
              <a:buChar char="§"/>
            </a:pPr>
            <a:r>
              <a:rPr lang="en-US" dirty="0" smtClean="0">
                <a:solidFill>
                  <a:schemeClr val="bg1">
                    <a:lumMod val="50000"/>
                  </a:schemeClr>
                </a:solidFill>
                <a:latin typeface="Arial" pitchFamily="34" charset="0"/>
                <a:cs typeface="Arial" pitchFamily="34" charset="0"/>
              </a:rPr>
              <a:t>MULTI MASTER CONTROL</a:t>
            </a:r>
          </a:p>
          <a:p>
            <a:pPr marL="623888" indent="-533400">
              <a:lnSpc>
                <a:spcPct val="150000"/>
              </a:lnSpc>
              <a:buClr>
                <a:srgbClr val="00B0F0"/>
              </a:buClr>
              <a:buSzPct val="200000"/>
              <a:buFont typeface="Wingdings" pitchFamily="2" charset="2"/>
              <a:buChar char="§"/>
            </a:pPr>
            <a:r>
              <a:rPr lang="en-US" dirty="0" smtClean="0">
                <a:solidFill>
                  <a:schemeClr val="bg1">
                    <a:lumMod val="50000"/>
                  </a:schemeClr>
                </a:solidFill>
                <a:latin typeface="Arial" pitchFamily="34" charset="0"/>
                <a:cs typeface="Arial" pitchFamily="34" charset="0"/>
              </a:rPr>
              <a:t>MULTI PUMP – SD700 + V5</a:t>
            </a:r>
          </a:p>
          <a:p>
            <a:pPr marL="623888" indent="-533400">
              <a:lnSpc>
                <a:spcPct val="150000"/>
              </a:lnSpc>
              <a:buClr>
                <a:srgbClr val="00B0F0"/>
              </a:buClr>
              <a:buSzPct val="200000"/>
              <a:buFont typeface="Wingdings" pitchFamily="2" charset="2"/>
              <a:buChar char="§"/>
            </a:pPr>
            <a:r>
              <a:rPr lang="en-US" dirty="0" smtClean="0">
                <a:solidFill>
                  <a:schemeClr val="bg1">
                    <a:lumMod val="50000"/>
                  </a:schemeClr>
                </a:solidFill>
                <a:latin typeface="Arial" pitchFamily="34" charset="0"/>
                <a:cs typeface="Arial" pitchFamily="34" charset="0"/>
              </a:rPr>
              <a:t>MULTI PUMP CONTROL</a:t>
            </a:r>
          </a:p>
          <a:p>
            <a:pPr marL="623888" indent="-533400">
              <a:lnSpc>
                <a:spcPct val="150000"/>
              </a:lnSpc>
              <a:buClr>
                <a:srgbClr val="00B0F0"/>
              </a:buClr>
              <a:buSzPct val="200000"/>
              <a:buFont typeface="Wingdings" pitchFamily="2" charset="2"/>
              <a:buChar char="§"/>
            </a:pPr>
            <a:endParaRPr lang="en-US" dirty="0" smtClean="0">
              <a:solidFill>
                <a:schemeClr val="bg1">
                  <a:lumMod val="50000"/>
                </a:schemeClr>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196975" y="1333500"/>
            <a:ext cx="7649633" cy="4959203"/>
          </a:xfrm>
          <a:prstGeom prst="rect">
            <a:avLst/>
          </a:prstGeom>
          <a:noFill/>
          <a:ln w="9525">
            <a:noFill/>
            <a:miter lim="800000"/>
            <a:headEnd/>
            <a:tailEnd/>
          </a:ln>
          <a:effectLst/>
        </p:spPr>
      </p:pic>
      <p:sp>
        <p:nvSpPr>
          <p:cNvPr id="52" name="51 CuadroTexto"/>
          <p:cNvSpPr txBox="1"/>
          <p:nvPr/>
        </p:nvSpPr>
        <p:spPr>
          <a:xfrm>
            <a:off x="0" y="905437"/>
            <a:ext cx="10003118" cy="369332"/>
          </a:xfrm>
          <a:prstGeom prst="rect">
            <a:avLst/>
          </a:prstGeom>
          <a:noFill/>
        </p:spPr>
        <p:txBody>
          <a:bodyPr wrap="square" rtlCol="0">
            <a:spAutoFit/>
          </a:bodyPr>
          <a:lstStyle/>
          <a:p>
            <a:pPr algn="ctr"/>
            <a:r>
              <a:rPr lang="es-ES" b="1" dirty="0" smtClean="0">
                <a:solidFill>
                  <a:srgbClr val="00B0F0"/>
                </a:solidFill>
              </a:rPr>
              <a:t>DRIVE THE WATER CYCLE</a:t>
            </a:r>
            <a:endParaRPr lang="es-ES" b="1" dirty="0">
              <a:solidFill>
                <a:srgbClr val="00B0F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78172" y="952964"/>
            <a:ext cx="8660582" cy="553998"/>
          </a:xfrm>
          <a:prstGeom prst="rect">
            <a:avLst/>
          </a:prstGeom>
          <a:noFill/>
        </p:spPr>
        <p:txBody>
          <a:bodyPr wrap="square" rtlCol="0">
            <a:spAutoFit/>
          </a:bodyPr>
          <a:lstStyle/>
          <a:p>
            <a:pPr algn="ctr">
              <a:lnSpc>
                <a:spcPct val="150000"/>
              </a:lnSpc>
            </a:pPr>
            <a:r>
              <a:rPr lang="en-US" sz="2000" b="1" dirty="0" smtClean="0">
                <a:solidFill>
                  <a:srgbClr val="00B0F0"/>
                </a:solidFill>
              </a:rPr>
              <a:t>PRESSURE CONTROL</a:t>
            </a:r>
          </a:p>
        </p:txBody>
      </p:sp>
      <p:pic>
        <p:nvPicPr>
          <p:cNvPr id="2050" name="Picture 2" descr="Y:\Marketing y Ventas\N_JAVIER_PEREZ\003 PRESENTACIONES\30 Bombas Sumergidas_POWER ACADEMY\auxiliares\pressurecontrl.png"/>
          <p:cNvPicPr>
            <a:picLocks noChangeAspect="1" noChangeArrowheads="1"/>
          </p:cNvPicPr>
          <p:nvPr/>
        </p:nvPicPr>
        <p:blipFill>
          <a:blip r:embed="rId3"/>
          <a:srcRect/>
          <a:stretch>
            <a:fillRect/>
          </a:stretch>
        </p:blipFill>
        <p:spPr bwMode="auto">
          <a:xfrm>
            <a:off x="2845843" y="3799447"/>
            <a:ext cx="4105143" cy="2189163"/>
          </a:xfrm>
          <a:prstGeom prst="rect">
            <a:avLst/>
          </a:prstGeom>
          <a:noFill/>
        </p:spPr>
      </p:pic>
      <p:sp>
        <p:nvSpPr>
          <p:cNvPr id="4" name="3 Rectángulo"/>
          <p:cNvSpPr/>
          <p:nvPr/>
        </p:nvSpPr>
        <p:spPr>
          <a:xfrm>
            <a:off x="329204" y="1640236"/>
            <a:ext cx="9203517" cy="1446550"/>
          </a:xfrm>
          <a:prstGeom prst="rect">
            <a:avLst/>
          </a:prstGeom>
        </p:spPr>
        <p:txBody>
          <a:bodyPr wrap="square">
            <a:spAutoFit/>
          </a:bodyPr>
          <a:lstStyle/>
          <a:p>
            <a:r>
              <a:rPr lang="en-US" dirty="0" smtClean="0">
                <a:solidFill>
                  <a:schemeClr val="bg1">
                    <a:lumMod val="50000"/>
                  </a:schemeClr>
                </a:solidFill>
              </a:rPr>
              <a:t>The pressure signal is sent by a pressure transducer to an analogue input of the drive. The PID control adjust the speed reference and flow to keep a constant pressure upstream. </a:t>
            </a:r>
          </a:p>
          <a:p>
            <a:endParaRPr lang="en-US" dirty="0" smtClean="0">
              <a:solidFill>
                <a:schemeClr val="bg1">
                  <a:lumMod val="50000"/>
                </a:schemeClr>
              </a:solidFill>
            </a:endParaRPr>
          </a:p>
          <a:p>
            <a:r>
              <a:rPr lang="en-US" sz="1600" i="1" dirty="0" smtClean="0">
                <a:solidFill>
                  <a:schemeClr val="bg1">
                    <a:lumMod val="50000"/>
                  </a:schemeClr>
                </a:solidFill>
              </a:rPr>
              <a:t>Applications: Fresh water distribution systems. Step Irrigation, Pivot irrigation</a:t>
            </a:r>
            <a:endParaRPr lang="es-ES" sz="1600" i="1" dirty="0">
              <a:solidFill>
                <a:schemeClr val="bg1">
                  <a:lumMod val="50000"/>
                </a:schemeClr>
              </a:solidFill>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78172" y="952964"/>
            <a:ext cx="8660582" cy="553998"/>
          </a:xfrm>
          <a:prstGeom prst="rect">
            <a:avLst/>
          </a:prstGeom>
          <a:noFill/>
        </p:spPr>
        <p:txBody>
          <a:bodyPr wrap="square" rtlCol="0">
            <a:spAutoFit/>
          </a:bodyPr>
          <a:lstStyle/>
          <a:p>
            <a:pPr algn="ctr">
              <a:lnSpc>
                <a:spcPct val="150000"/>
              </a:lnSpc>
            </a:pPr>
            <a:r>
              <a:rPr lang="en-US" sz="2000" b="1" dirty="0" smtClean="0">
                <a:solidFill>
                  <a:srgbClr val="00B0F0"/>
                </a:solidFill>
              </a:rPr>
              <a:t>FLOW CONTROL- DOSING</a:t>
            </a:r>
          </a:p>
        </p:txBody>
      </p:sp>
      <p:sp>
        <p:nvSpPr>
          <p:cNvPr id="4" name="3 Rectángulo"/>
          <p:cNvSpPr/>
          <p:nvPr/>
        </p:nvSpPr>
        <p:spPr>
          <a:xfrm>
            <a:off x="329204" y="1640236"/>
            <a:ext cx="9203517" cy="1446550"/>
          </a:xfrm>
          <a:prstGeom prst="rect">
            <a:avLst/>
          </a:prstGeom>
        </p:spPr>
        <p:txBody>
          <a:bodyPr wrap="square">
            <a:spAutoFit/>
          </a:bodyPr>
          <a:lstStyle/>
          <a:p>
            <a:r>
              <a:rPr lang="en-US" dirty="0" smtClean="0">
                <a:solidFill>
                  <a:schemeClr val="bg1">
                    <a:lumMod val="50000"/>
                  </a:schemeClr>
                </a:solidFill>
              </a:rPr>
              <a:t>The flow signal that comes from a pulse flow meter is sent to the SD700 analogue input . The PID control adjust the speed reference of the controlled pump according to the configured settings.</a:t>
            </a:r>
          </a:p>
          <a:p>
            <a:endParaRPr lang="en-US" dirty="0" smtClean="0">
              <a:solidFill>
                <a:schemeClr val="bg1">
                  <a:lumMod val="50000"/>
                </a:schemeClr>
              </a:solidFill>
            </a:endParaRPr>
          </a:p>
          <a:p>
            <a:r>
              <a:rPr lang="en-US" sz="1600" i="1" dirty="0" smtClean="0">
                <a:solidFill>
                  <a:schemeClr val="bg1">
                    <a:lumMod val="50000"/>
                  </a:schemeClr>
                </a:solidFill>
              </a:rPr>
              <a:t>Applications: Dosing</a:t>
            </a:r>
            <a:endParaRPr lang="es-ES" sz="1600" i="1" dirty="0">
              <a:solidFill>
                <a:schemeClr val="bg1">
                  <a:lumMod val="50000"/>
                </a:schemeClr>
              </a:solidFill>
            </a:endParaRPr>
          </a:p>
        </p:txBody>
      </p:sp>
      <p:pic>
        <p:nvPicPr>
          <p:cNvPr id="3074" name="Picture 2" descr="Y:\Marketing y Ventas\N_JAVIER_PEREZ\003 PRESENTACIONES\30 Bombas Sumergidas_POWER ACADEMY\auxiliares\flow.png"/>
          <p:cNvPicPr>
            <a:picLocks noChangeAspect="1" noChangeArrowheads="1"/>
          </p:cNvPicPr>
          <p:nvPr/>
        </p:nvPicPr>
        <p:blipFill>
          <a:blip r:embed="rId3"/>
          <a:srcRect/>
          <a:stretch>
            <a:fillRect/>
          </a:stretch>
        </p:blipFill>
        <p:spPr bwMode="auto">
          <a:xfrm>
            <a:off x="2755567" y="3410040"/>
            <a:ext cx="3642519" cy="2481263"/>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78172" y="952964"/>
            <a:ext cx="8660582" cy="553998"/>
          </a:xfrm>
          <a:prstGeom prst="rect">
            <a:avLst/>
          </a:prstGeom>
          <a:noFill/>
        </p:spPr>
        <p:txBody>
          <a:bodyPr wrap="square" rtlCol="0">
            <a:spAutoFit/>
          </a:bodyPr>
          <a:lstStyle/>
          <a:p>
            <a:pPr algn="ctr">
              <a:lnSpc>
                <a:spcPct val="150000"/>
              </a:lnSpc>
            </a:pPr>
            <a:r>
              <a:rPr lang="en-US" sz="2000" b="1" dirty="0" smtClean="0">
                <a:solidFill>
                  <a:srgbClr val="00B0F0"/>
                </a:solidFill>
              </a:rPr>
              <a:t>LEVEL CONTROL- DOSING</a:t>
            </a:r>
          </a:p>
        </p:txBody>
      </p:sp>
      <p:sp>
        <p:nvSpPr>
          <p:cNvPr id="4" name="3 Rectángulo"/>
          <p:cNvSpPr/>
          <p:nvPr/>
        </p:nvSpPr>
        <p:spPr>
          <a:xfrm>
            <a:off x="329204" y="1640236"/>
            <a:ext cx="9203517" cy="1446550"/>
          </a:xfrm>
          <a:prstGeom prst="rect">
            <a:avLst/>
          </a:prstGeom>
        </p:spPr>
        <p:txBody>
          <a:bodyPr wrap="square">
            <a:spAutoFit/>
          </a:bodyPr>
          <a:lstStyle/>
          <a:p>
            <a:r>
              <a:rPr lang="en-US" dirty="0" smtClean="0">
                <a:solidFill>
                  <a:schemeClr val="bg1">
                    <a:lumMod val="50000"/>
                  </a:schemeClr>
                </a:solidFill>
              </a:rPr>
              <a:t>The water level that comes from a level indicator is sent to the SD700 analogue input . The direct or reverse PID control adjust the speed reference of the controlled pump in order to assure the established level.</a:t>
            </a:r>
          </a:p>
          <a:p>
            <a:endParaRPr lang="en-US" dirty="0" smtClean="0">
              <a:solidFill>
                <a:schemeClr val="bg1">
                  <a:lumMod val="50000"/>
                </a:schemeClr>
              </a:solidFill>
            </a:endParaRPr>
          </a:p>
          <a:p>
            <a:r>
              <a:rPr lang="en-US" sz="1600" i="1" dirty="0" smtClean="0">
                <a:solidFill>
                  <a:schemeClr val="bg1">
                    <a:lumMod val="50000"/>
                  </a:schemeClr>
                </a:solidFill>
              </a:rPr>
              <a:t>Applications: Submergible well pump, pond level control, reservoir control.</a:t>
            </a:r>
            <a:endParaRPr lang="es-ES" sz="1600" i="1" dirty="0">
              <a:solidFill>
                <a:schemeClr val="bg1">
                  <a:lumMod val="50000"/>
                </a:schemeClr>
              </a:solidFill>
            </a:endParaRPr>
          </a:p>
        </p:txBody>
      </p:sp>
      <p:pic>
        <p:nvPicPr>
          <p:cNvPr id="4098" name="Picture 2" descr="Y:\Marketing y Ventas\N_JAVIER_PEREZ\003 PRESENTACIONES\30 Bombas Sumergidas_POWER ACADEMY\auxiliares\level.png"/>
          <p:cNvPicPr>
            <a:picLocks noChangeAspect="1" noChangeArrowheads="1"/>
          </p:cNvPicPr>
          <p:nvPr/>
        </p:nvPicPr>
        <p:blipFill>
          <a:blip r:embed="rId3"/>
          <a:srcRect/>
          <a:stretch>
            <a:fillRect/>
          </a:stretch>
        </p:blipFill>
        <p:spPr bwMode="auto">
          <a:xfrm>
            <a:off x="3122415" y="3357630"/>
            <a:ext cx="4189413" cy="304165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78172" y="952964"/>
            <a:ext cx="8660582" cy="553998"/>
          </a:xfrm>
          <a:prstGeom prst="rect">
            <a:avLst/>
          </a:prstGeom>
          <a:noFill/>
        </p:spPr>
        <p:txBody>
          <a:bodyPr wrap="square" rtlCol="0">
            <a:spAutoFit/>
          </a:bodyPr>
          <a:lstStyle/>
          <a:p>
            <a:pPr algn="ctr">
              <a:lnSpc>
                <a:spcPct val="150000"/>
              </a:lnSpc>
            </a:pPr>
            <a:r>
              <a:rPr lang="en-US" sz="2000" b="1" dirty="0" smtClean="0">
                <a:solidFill>
                  <a:srgbClr val="00B0F0"/>
                </a:solidFill>
              </a:rPr>
              <a:t>MULTI REFERENCE</a:t>
            </a:r>
          </a:p>
        </p:txBody>
      </p:sp>
      <p:sp>
        <p:nvSpPr>
          <p:cNvPr id="4" name="3 Rectángulo"/>
          <p:cNvSpPr/>
          <p:nvPr/>
        </p:nvSpPr>
        <p:spPr>
          <a:xfrm>
            <a:off x="329204" y="1525937"/>
            <a:ext cx="9203517" cy="1169551"/>
          </a:xfrm>
          <a:prstGeom prst="rect">
            <a:avLst/>
          </a:prstGeom>
        </p:spPr>
        <p:txBody>
          <a:bodyPr wrap="square">
            <a:spAutoFit/>
          </a:bodyPr>
          <a:lstStyle/>
          <a:p>
            <a:r>
              <a:rPr lang="en-US" dirty="0" smtClean="0">
                <a:solidFill>
                  <a:schemeClr val="bg1">
                    <a:lumMod val="50000"/>
                  </a:schemeClr>
                </a:solidFill>
              </a:rPr>
              <a:t>The drive can be commanded with up to 9 different pressure reference signals by combining the status of three digital inputs. </a:t>
            </a:r>
          </a:p>
          <a:p>
            <a:endParaRPr lang="en-US" dirty="0" smtClean="0">
              <a:solidFill>
                <a:schemeClr val="bg1">
                  <a:lumMod val="50000"/>
                </a:schemeClr>
              </a:solidFill>
            </a:endParaRPr>
          </a:p>
          <a:p>
            <a:r>
              <a:rPr lang="en-US" sz="1600" i="1" dirty="0" smtClean="0">
                <a:solidFill>
                  <a:schemeClr val="bg1">
                    <a:lumMod val="50000"/>
                  </a:schemeClr>
                </a:solidFill>
              </a:rPr>
              <a:t>Applications: Step irrigation networks, Pivot irrigation</a:t>
            </a:r>
            <a:endParaRPr lang="es-ES" sz="1600" i="1" dirty="0">
              <a:solidFill>
                <a:schemeClr val="bg1">
                  <a:lumMod val="50000"/>
                </a:schemeClr>
              </a:solidFill>
            </a:endParaRPr>
          </a:p>
        </p:txBody>
      </p:sp>
      <p:pic>
        <p:nvPicPr>
          <p:cNvPr id="5124" name="Picture 4" descr="Y:\Marketing y Ventas\N_JAVIER_PEREZ\003 PRESENTACIONES\30 Bombas Sumergidas_POWER ACADEMY\auxiliares\multireference.png"/>
          <p:cNvPicPr>
            <a:picLocks noChangeAspect="1" noChangeArrowheads="1"/>
          </p:cNvPicPr>
          <p:nvPr/>
        </p:nvPicPr>
        <p:blipFill>
          <a:blip r:embed="rId3"/>
          <a:srcRect/>
          <a:stretch>
            <a:fillRect/>
          </a:stretch>
        </p:blipFill>
        <p:spPr bwMode="auto">
          <a:xfrm>
            <a:off x="2113624" y="3597275"/>
            <a:ext cx="4910005" cy="215265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78172" y="952964"/>
            <a:ext cx="8660582" cy="553998"/>
          </a:xfrm>
          <a:prstGeom prst="rect">
            <a:avLst/>
          </a:prstGeom>
          <a:noFill/>
        </p:spPr>
        <p:txBody>
          <a:bodyPr wrap="square" rtlCol="0">
            <a:spAutoFit/>
          </a:bodyPr>
          <a:lstStyle/>
          <a:p>
            <a:pPr algn="ctr">
              <a:lnSpc>
                <a:spcPct val="150000"/>
              </a:lnSpc>
            </a:pPr>
            <a:r>
              <a:rPr lang="en-US" sz="2000" b="1" dirty="0" smtClean="0">
                <a:solidFill>
                  <a:srgbClr val="00B0F0"/>
                </a:solidFill>
              </a:rPr>
              <a:t>MULTI MASTER CONTROL</a:t>
            </a:r>
          </a:p>
        </p:txBody>
      </p:sp>
      <p:sp>
        <p:nvSpPr>
          <p:cNvPr id="4" name="3 Rectángulo"/>
          <p:cNvSpPr/>
          <p:nvPr/>
        </p:nvSpPr>
        <p:spPr>
          <a:xfrm>
            <a:off x="329204" y="1525937"/>
            <a:ext cx="9203517" cy="1446550"/>
          </a:xfrm>
          <a:prstGeom prst="rect">
            <a:avLst/>
          </a:prstGeom>
        </p:spPr>
        <p:txBody>
          <a:bodyPr wrap="square">
            <a:spAutoFit/>
          </a:bodyPr>
          <a:lstStyle/>
          <a:p>
            <a:r>
              <a:rPr lang="en-US" dirty="0" smtClean="0">
                <a:solidFill>
                  <a:schemeClr val="bg1">
                    <a:lumMod val="50000"/>
                  </a:schemeClr>
                </a:solidFill>
              </a:rPr>
              <a:t>When the PLC that manage the system shuts down, the SD700 can control up to 6 pumps in an automatic master-slave system that starts, stops and adapt the slave’s speed to the demand. This system provide full redundancy and reliability to your facilities.</a:t>
            </a:r>
          </a:p>
          <a:p>
            <a:endParaRPr lang="en-US" dirty="0" smtClean="0">
              <a:solidFill>
                <a:schemeClr val="bg1">
                  <a:lumMod val="50000"/>
                </a:schemeClr>
              </a:solidFill>
            </a:endParaRPr>
          </a:p>
          <a:p>
            <a:r>
              <a:rPr lang="en-US" sz="1600" i="1" dirty="0" smtClean="0">
                <a:solidFill>
                  <a:schemeClr val="bg1">
                    <a:lumMod val="50000"/>
                  </a:schemeClr>
                </a:solidFill>
              </a:rPr>
              <a:t>Applications: Multi pump control and stations.</a:t>
            </a:r>
            <a:endParaRPr lang="es-ES" sz="1600" i="1" dirty="0">
              <a:solidFill>
                <a:schemeClr val="bg1">
                  <a:lumMod val="50000"/>
                </a:schemeClr>
              </a:solidFill>
            </a:endParaRPr>
          </a:p>
        </p:txBody>
      </p:sp>
      <p:pic>
        <p:nvPicPr>
          <p:cNvPr id="11265" name="Picture 1" descr="Y:\Marketing y Ventas\N_JAVIER_PEREZ\003 PRESENTACIONES\30 POWER ACADEMY\auxiliares\bombas\Multimaster.png"/>
          <p:cNvPicPr>
            <a:picLocks noChangeAspect="1" noChangeArrowheads="1"/>
          </p:cNvPicPr>
          <p:nvPr/>
        </p:nvPicPr>
        <p:blipFill>
          <a:blip r:embed="rId3"/>
          <a:srcRect/>
          <a:stretch>
            <a:fillRect/>
          </a:stretch>
        </p:blipFill>
        <p:spPr bwMode="auto">
          <a:xfrm>
            <a:off x="1556512" y="3473358"/>
            <a:ext cx="7063185" cy="3011487"/>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78172" y="952964"/>
            <a:ext cx="8660582" cy="553998"/>
          </a:xfrm>
          <a:prstGeom prst="rect">
            <a:avLst/>
          </a:prstGeom>
          <a:noFill/>
        </p:spPr>
        <p:txBody>
          <a:bodyPr wrap="square" rtlCol="0">
            <a:spAutoFit/>
          </a:bodyPr>
          <a:lstStyle/>
          <a:p>
            <a:pPr algn="ctr">
              <a:lnSpc>
                <a:spcPct val="150000"/>
              </a:lnSpc>
            </a:pPr>
            <a:r>
              <a:rPr lang="en-US" sz="2000" b="1" smtClean="0">
                <a:solidFill>
                  <a:srgbClr val="00B0F0"/>
                </a:solidFill>
              </a:rPr>
              <a:t>MULTI PUMP CONTROL  – SD700 + V5</a:t>
            </a:r>
          </a:p>
        </p:txBody>
      </p:sp>
      <p:sp>
        <p:nvSpPr>
          <p:cNvPr id="4" name="3 Rectángulo"/>
          <p:cNvSpPr/>
          <p:nvPr/>
        </p:nvSpPr>
        <p:spPr>
          <a:xfrm>
            <a:off x="329204" y="1525937"/>
            <a:ext cx="9432333" cy="1723549"/>
          </a:xfrm>
          <a:prstGeom prst="rect">
            <a:avLst/>
          </a:prstGeom>
        </p:spPr>
        <p:txBody>
          <a:bodyPr wrap="square">
            <a:spAutoFit/>
          </a:bodyPr>
          <a:lstStyle/>
          <a:p>
            <a:r>
              <a:rPr lang="en-US" dirty="0" smtClean="0">
                <a:solidFill>
                  <a:schemeClr val="bg1">
                    <a:lumMod val="50000"/>
                  </a:schemeClr>
                </a:solidFill>
              </a:rPr>
              <a:t>SD700 acts as a master carrying out a pressure PID control and sending the start and stop commands to the V5 soft starters depending on the downstream water demand. This solution protects every single motor and increase the availability. Being able to run even if the master shuts down.</a:t>
            </a:r>
          </a:p>
          <a:p>
            <a:endParaRPr lang="en-US" dirty="0" smtClean="0">
              <a:solidFill>
                <a:schemeClr val="bg1">
                  <a:lumMod val="50000"/>
                </a:schemeClr>
              </a:solidFill>
            </a:endParaRPr>
          </a:p>
          <a:p>
            <a:r>
              <a:rPr lang="en-US" sz="1600" i="1" dirty="0" smtClean="0">
                <a:solidFill>
                  <a:schemeClr val="bg1">
                    <a:lumMod val="50000"/>
                  </a:schemeClr>
                </a:solidFill>
              </a:rPr>
              <a:t>Applications: Fresh water distribution systems</a:t>
            </a:r>
            <a:endParaRPr lang="en-US" sz="1600" i="1" dirty="0">
              <a:solidFill>
                <a:schemeClr val="bg1">
                  <a:lumMod val="50000"/>
                </a:schemeClr>
              </a:solidFill>
            </a:endParaRPr>
          </a:p>
        </p:txBody>
      </p:sp>
      <p:pic>
        <p:nvPicPr>
          <p:cNvPr id="2" name="Picture 2"/>
          <p:cNvPicPr>
            <a:picLocks noChangeAspect="1" noChangeArrowheads="1"/>
          </p:cNvPicPr>
          <p:nvPr/>
        </p:nvPicPr>
        <p:blipFill>
          <a:blip r:embed="rId3"/>
          <a:srcRect/>
          <a:stretch>
            <a:fillRect/>
          </a:stretch>
        </p:blipFill>
        <p:spPr bwMode="auto">
          <a:xfrm>
            <a:off x="1092069" y="3319464"/>
            <a:ext cx="6511131" cy="3011487"/>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78172" y="952964"/>
            <a:ext cx="8660582" cy="553998"/>
          </a:xfrm>
          <a:prstGeom prst="rect">
            <a:avLst/>
          </a:prstGeom>
          <a:noFill/>
        </p:spPr>
        <p:txBody>
          <a:bodyPr wrap="square" rtlCol="0">
            <a:spAutoFit/>
          </a:bodyPr>
          <a:lstStyle/>
          <a:p>
            <a:pPr algn="ctr">
              <a:lnSpc>
                <a:spcPct val="150000"/>
              </a:lnSpc>
            </a:pPr>
            <a:r>
              <a:rPr lang="en-US" sz="2000" b="1" dirty="0" smtClean="0">
                <a:solidFill>
                  <a:srgbClr val="00B0F0"/>
                </a:solidFill>
              </a:rPr>
              <a:t>MULTI PUMP CONTROL</a:t>
            </a:r>
          </a:p>
        </p:txBody>
      </p:sp>
      <p:sp>
        <p:nvSpPr>
          <p:cNvPr id="4" name="3 Rectángulo"/>
          <p:cNvSpPr/>
          <p:nvPr/>
        </p:nvSpPr>
        <p:spPr>
          <a:xfrm>
            <a:off x="329204" y="1525937"/>
            <a:ext cx="9203517" cy="1723549"/>
          </a:xfrm>
          <a:prstGeom prst="rect">
            <a:avLst/>
          </a:prstGeom>
        </p:spPr>
        <p:txBody>
          <a:bodyPr wrap="square">
            <a:spAutoFit/>
          </a:bodyPr>
          <a:lstStyle/>
          <a:p>
            <a:r>
              <a:rPr lang="en-US" dirty="0" smtClean="0">
                <a:solidFill>
                  <a:schemeClr val="bg1">
                    <a:lumMod val="50000"/>
                  </a:schemeClr>
                </a:solidFill>
              </a:rPr>
              <a:t>A single SD700 can control up to 6 pumps depending on the downstream pressure. It smoothly start and stop the pump and when it reaches the full speed the drive disconnect the line contactor and connects the bypass contactor.  When the pump is bypassed the line fuse will protect it. </a:t>
            </a:r>
          </a:p>
          <a:p>
            <a:endParaRPr lang="en-US" dirty="0" smtClean="0">
              <a:solidFill>
                <a:schemeClr val="bg1">
                  <a:lumMod val="50000"/>
                </a:schemeClr>
              </a:solidFill>
            </a:endParaRPr>
          </a:p>
          <a:p>
            <a:r>
              <a:rPr lang="en-US" sz="1600" i="1" dirty="0" smtClean="0">
                <a:solidFill>
                  <a:schemeClr val="bg1">
                    <a:lumMod val="50000"/>
                  </a:schemeClr>
                </a:solidFill>
              </a:rPr>
              <a:t>Applications: Fresh water distribution system with small pumps.</a:t>
            </a:r>
            <a:endParaRPr lang="es-ES" sz="1600" i="1" dirty="0">
              <a:solidFill>
                <a:schemeClr val="bg1">
                  <a:lumMod val="50000"/>
                </a:schemeClr>
              </a:solidFill>
            </a:endParaRPr>
          </a:p>
        </p:txBody>
      </p:sp>
      <p:pic>
        <p:nvPicPr>
          <p:cNvPr id="5122" name="Picture 2" descr="Y:\Marketing y Ventas\N_JAVIER_PEREZ\003 PRESENTACIONES\30 Bombas Sumergidas_POWER ACADEMY\auxiliares\multipump.png"/>
          <p:cNvPicPr>
            <a:picLocks noChangeAspect="1" noChangeArrowheads="1"/>
          </p:cNvPicPr>
          <p:nvPr/>
        </p:nvPicPr>
        <p:blipFill>
          <a:blip r:embed="rId3"/>
          <a:srcRect/>
          <a:stretch>
            <a:fillRect/>
          </a:stretch>
        </p:blipFill>
        <p:spPr bwMode="auto">
          <a:xfrm>
            <a:off x="2342356" y="3368675"/>
            <a:ext cx="4784460" cy="3215773"/>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uadroTexto 4"/>
          <p:cNvSpPr txBox="1">
            <a:spLocks noChangeArrowheads="1"/>
          </p:cNvSpPr>
          <p:nvPr/>
        </p:nvSpPr>
        <p:spPr bwMode="auto">
          <a:xfrm>
            <a:off x="5458012" y="2501153"/>
            <a:ext cx="4312022" cy="707886"/>
          </a:xfrm>
          <a:prstGeom prst="rect">
            <a:avLst/>
          </a:prstGeom>
          <a:noFill/>
          <a:ln w="9525">
            <a:noFill/>
            <a:miter lim="800000"/>
            <a:headEnd/>
            <a:tailEnd/>
          </a:ln>
        </p:spPr>
        <p:txBody>
          <a:bodyPr wrap="square">
            <a:spAutoFit/>
          </a:bodyPr>
          <a:lstStyle/>
          <a:p>
            <a:pPr algn="r"/>
            <a:r>
              <a:rPr lang="es-ES" sz="2000" b="1" dirty="0" smtClean="0">
                <a:solidFill>
                  <a:schemeClr val="bg1">
                    <a:lumMod val="50000"/>
                  </a:schemeClr>
                </a:solidFill>
              </a:rPr>
              <a:t>SUBMERSIBLE PUMPS</a:t>
            </a:r>
          </a:p>
          <a:p>
            <a:pPr algn="r"/>
            <a:r>
              <a:rPr lang="es-ES" sz="2000" b="1" dirty="0" smtClean="0">
                <a:solidFill>
                  <a:schemeClr val="bg1">
                    <a:lumMod val="50000"/>
                  </a:schemeClr>
                </a:solidFill>
              </a:rPr>
              <a:t>ANNEX</a:t>
            </a:r>
            <a:endParaRPr lang="es-E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705689" y="813264"/>
            <a:ext cx="8660582" cy="553998"/>
          </a:xfrm>
          <a:prstGeom prst="rect">
            <a:avLst/>
          </a:prstGeom>
          <a:noFill/>
        </p:spPr>
        <p:txBody>
          <a:bodyPr wrap="square" rtlCol="0">
            <a:spAutoFit/>
          </a:bodyPr>
          <a:lstStyle/>
          <a:p>
            <a:pPr algn="ctr">
              <a:lnSpc>
                <a:spcPct val="150000"/>
              </a:lnSpc>
            </a:pPr>
            <a:r>
              <a:rPr lang="en-US" sz="2000" b="1" dirty="0" smtClean="0">
                <a:solidFill>
                  <a:srgbClr val="00B0F0"/>
                </a:solidFill>
              </a:rPr>
              <a:t>SUBMERSIBLE PUMP TOPOLOGY</a:t>
            </a:r>
          </a:p>
        </p:txBody>
      </p:sp>
      <p:pic>
        <p:nvPicPr>
          <p:cNvPr id="4" name="Picture 2" descr="Y:\Marketing y Ventas\N_JAVIER_PEREZ\003 PRESENTACIONES\30 POWER ACADEMY\auxiliares\bombas\submersible.png"/>
          <p:cNvPicPr>
            <a:picLocks noChangeAspect="1" noChangeArrowheads="1"/>
          </p:cNvPicPr>
          <p:nvPr/>
        </p:nvPicPr>
        <p:blipFill>
          <a:blip r:embed="rId3"/>
          <a:srcRect t="15627" r="84880"/>
          <a:stretch>
            <a:fillRect/>
          </a:stretch>
        </p:blipFill>
        <p:spPr bwMode="auto">
          <a:xfrm>
            <a:off x="4167302" y="1485900"/>
            <a:ext cx="1500174" cy="5117966"/>
          </a:xfrm>
          <a:prstGeom prst="rect">
            <a:avLst/>
          </a:prstGeom>
          <a:noFill/>
        </p:spPr>
      </p:pic>
      <p:grpSp>
        <p:nvGrpSpPr>
          <p:cNvPr id="6" name="35 Grupo"/>
          <p:cNvGrpSpPr/>
          <p:nvPr/>
        </p:nvGrpSpPr>
        <p:grpSpPr>
          <a:xfrm>
            <a:off x="522817" y="1879598"/>
            <a:ext cx="4188430" cy="325205"/>
            <a:chOff x="2318455" y="2045242"/>
            <a:chExt cx="3666873" cy="262529"/>
          </a:xfrm>
        </p:grpSpPr>
        <p:sp>
          <p:nvSpPr>
            <p:cNvPr id="7" name="6 CuadroTexto"/>
            <p:cNvSpPr txBox="1"/>
            <p:nvPr/>
          </p:nvSpPr>
          <p:spPr>
            <a:xfrm>
              <a:off x="2318455" y="2045242"/>
              <a:ext cx="2690134" cy="223613"/>
            </a:xfrm>
            <a:prstGeom prst="rect">
              <a:avLst/>
            </a:prstGeom>
            <a:noFill/>
          </p:spPr>
          <p:txBody>
            <a:bodyPr wrap="square" rtlCol="0">
              <a:spAutoFit/>
            </a:bodyPr>
            <a:lstStyle/>
            <a:p>
              <a:r>
                <a:rPr lang="en-AU" sz="1200" dirty="0" smtClean="0">
                  <a:solidFill>
                    <a:schemeClr val="bg1">
                      <a:lumMod val="50000"/>
                    </a:schemeClr>
                  </a:solidFill>
                </a:rPr>
                <a:t>Pump Impellers</a:t>
              </a:r>
              <a:endParaRPr lang="en-AU" sz="1200" dirty="0">
                <a:solidFill>
                  <a:schemeClr val="bg1">
                    <a:lumMod val="50000"/>
                  </a:schemeClr>
                </a:solidFill>
              </a:endParaRPr>
            </a:p>
          </p:txBody>
        </p:sp>
        <p:cxnSp>
          <p:nvCxnSpPr>
            <p:cNvPr id="8" name="7 Conector recto de flecha"/>
            <p:cNvCxnSpPr/>
            <p:nvPr/>
          </p:nvCxnSpPr>
          <p:spPr>
            <a:xfrm flipV="1">
              <a:off x="2340428" y="2291216"/>
              <a:ext cx="3644900" cy="16555"/>
            </a:xfrm>
            <a:prstGeom prst="straightConnector1">
              <a:avLst/>
            </a:prstGeom>
            <a:ln w="38100">
              <a:solidFill>
                <a:srgbClr val="00B0F0"/>
              </a:solidFill>
              <a:tailEnd type="oval"/>
            </a:ln>
          </p:spPr>
          <p:style>
            <a:lnRef idx="2">
              <a:schemeClr val="accent1"/>
            </a:lnRef>
            <a:fillRef idx="0">
              <a:schemeClr val="accent1"/>
            </a:fillRef>
            <a:effectRef idx="1">
              <a:schemeClr val="accent1"/>
            </a:effectRef>
            <a:fontRef idx="minor">
              <a:schemeClr val="tx1"/>
            </a:fontRef>
          </p:style>
        </p:cxnSp>
      </p:grpSp>
      <p:grpSp>
        <p:nvGrpSpPr>
          <p:cNvPr id="9" name="29 Grupo"/>
          <p:cNvGrpSpPr/>
          <p:nvPr/>
        </p:nvGrpSpPr>
        <p:grpSpPr>
          <a:xfrm>
            <a:off x="5092059" y="3575949"/>
            <a:ext cx="3369316" cy="323628"/>
            <a:chOff x="5985331" y="1967585"/>
            <a:chExt cx="3110138" cy="323628"/>
          </a:xfrm>
        </p:grpSpPr>
        <p:sp>
          <p:nvSpPr>
            <p:cNvPr id="10" name="9 CuadroTexto"/>
            <p:cNvSpPr txBox="1"/>
            <p:nvPr/>
          </p:nvSpPr>
          <p:spPr>
            <a:xfrm>
              <a:off x="7317469" y="1967585"/>
              <a:ext cx="1778000" cy="276999"/>
            </a:xfrm>
            <a:prstGeom prst="rect">
              <a:avLst/>
            </a:prstGeom>
            <a:noFill/>
          </p:spPr>
          <p:txBody>
            <a:bodyPr wrap="square" rtlCol="0">
              <a:spAutoFit/>
            </a:bodyPr>
            <a:lstStyle/>
            <a:p>
              <a:pPr algn="r"/>
              <a:r>
                <a:rPr lang="en-AU" sz="1200" dirty="0" smtClean="0">
                  <a:solidFill>
                    <a:schemeClr val="bg1">
                      <a:lumMod val="50000"/>
                    </a:schemeClr>
                  </a:solidFill>
                </a:rPr>
                <a:t>Water intake</a:t>
              </a:r>
              <a:endParaRPr lang="en-AU" sz="1200" dirty="0">
                <a:solidFill>
                  <a:schemeClr val="bg1">
                    <a:lumMod val="50000"/>
                  </a:schemeClr>
                </a:solidFill>
              </a:endParaRPr>
            </a:p>
          </p:txBody>
        </p:sp>
        <p:cxnSp>
          <p:nvCxnSpPr>
            <p:cNvPr id="11" name="10 Conector recto de flecha"/>
            <p:cNvCxnSpPr/>
            <p:nvPr/>
          </p:nvCxnSpPr>
          <p:spPr>
            <a:xfrm rot="10800000" flipV="1">
              <a:off x="5985331" y="2277838"/>
              <a:ext cx="3072038" cy="13375"/>
            </a:xfrm>
            <a:prstGeom prst="straightConnector1">
              <a:avLst/>
            </a:prstGeom>
            <a:ln w="38100">
              <a:solidFill>
                <a:srgbClr val="00B0F0"/>
              </a:solidFill>
              <a:prstDash val="sysDot"/>
              <a:tailEnd type="oval"/>
            </a:ln>
          </p:spPr>
          <p:style>
            <a:lnRef idx="2">
              <a:schemeClr val="accent1"/>
            </a:lnRef>
            <a:fillRef idx="0">
              <a:schemeClr val="accent1"/>
            </a:fillRef>
            <a:effectRef idx="1">
              <a:schemeClr val="accent1"/>
            </a:effectRef>
            <a:fontRef idx="minor">
              <a:schemeClr val="tx1"/>
            </a:fontRef>
          </p:style>
        </p:cxnSp>
      </p:grpSp>
      <p:grpSp>
        <p:nvGrpSpPr>
          <p:cNvPr id="12" name="29 Grupo"/>
          <p:cNvGrpSpPr/>
          <p:nvPr/>
        </p:nvGrpSpPr>
        <p:grpSpPr>
          <a:xfrm>
            <a:off x="4926959" y="1625601"/>
            <a:ext cx="3630725" cy="305477"/>
            <a:chOff x="5985331" y="1985737"/>
            <a:chExt cx="3351438" cy="305477"/>
          </a:xfrm>
        </p:grpSpPr>
        <p:sp>
          <p:nvSpPr>
            <p:cNvPr id="14" name="13 CuadroTexto"/>
            <p:cNvSpPr txBox="1"/>
            <p:nvPr/>
          </p:nvSpPr>
          <p:spPr>
            <a:xfrm>
              <a:off x="8259535" y="1985737"/>
              <a:ext cx="1077234" cy="276999"/>
            </a:xfrm>
            <a:prstGeom prst="rect">
              <a:avLst/>
            </a:prstGeom>
            <a:noFill/>
          </p:spPr>
          <p:txBody>
            <a:bodyPr wrap="square" rtlCol="0">
              <a:spAutoFit/>
            </a:bodyPr>
            <a:lstStyle/>
            <a:p>
              <a:r>
                <a:rPr lang="en-AU" sz="1200" dirty="0" smtClean="0">
                  <a:solidFill>
                    <a:schemeClr val="bg1">
                      <a:lumMod val="50000"/>
                    </a:schemeClr>
                  </a:solidFill>
                </a:rPr>
                <a:t>Pump Shaft</a:t>
              </a:r>
              <a:endParaRPr lang="en-AU" sz="1200" dirty="0">
                <a:solidFill>
                  <a:schemeClr val="bg1">
                    <a:lumMod val="50000"/>
                  </a:schemeClr>
                </a:solidFill>
              </a:endParaRPr>
            </a:p>
          </p:txBody>
        </p:sp>
        <p:cxnSp>
          <p:nvCxnSpPr>
            <p:cNvPr id="15" name="14 Conector recto de flecha"/>
            <p:cNvCxnSpPr/>
            <p:nvPr/>
          </p:nvCxnSpPr>
          <p:spPr>
            <a:xfrm rot="10800000" flipV="1">
              <a:off x="5985331" y="2277835"/>
              <a:ext cx="3160939" cy="13379"/>
            </a:xfrm>
            <a:prstGeom prst="straightConnector1">
              <a:avLst/>
            </a:prstGeom>
            <a:ln w="38100">
              <a:solidFill>
                <a:srgbClr val="00B0F0"/>
              </a:solidFill>
              <a:prstDash val="sysDot"/>
              <a:tailEnd type="oval"/>
            </a:ln>
          </p:spPr>
          <p:style>
            <a:lnRef idx="2">
              <a:schemeClr val="accent1"/>
            </a:lnRef>
            <a:fillRef idx="0">
              <a:schemeClr val="accent1"/>
            </a:fillRef>
            <a:effectRef idx="1">
              <a:schemeClr val="accent1"/>
            </a:effectRef>
            <a:fontRef idx="minor">
              <a:schemeClr val="tx1"/>
            </a:fontRef>
          </p:style>
        </p:cxnSp>
      </p:grpSp>
      <p:grpSp>
        <p:nvGrpSpPr>
          <p:cNvPr id="20" name="29 Grupo"/>
          <p:cNvGrpSpPr/>
          <p:nvPr/>
        </p:nvGrpSpPr>
        <p:grpSpPr>
          <a:xfrm>
            <a:off x="4913200" y="4871351"/>
            <a:ext cx="3974683" cy="348351"/>
            <a:chOff x="5985331" y="2019857"/>
            <a:chExt cx="3531146" cy="271356"/>
          </a:xfrm>
        </p:grpSpPr>
        <p:sp>
          <p:nvSpPr>
            <p:cNvPr id="21" name="20 CuadroTexto"/>
            <p:cNvSpPr txBox="1"/>
            <p:nvPr/>
          </p:nvSpPr>
          <p:spPr>
            <a:xfrm>
              <a:off x="8591643" y="2019857"/>
              <a:ext cx="924834" cy="215775"/>
            </a:xfrm>
            <a:prstGeom prst="rect">
              <a:avLst/>
            </a:prstGeom>
            <a:noFill/>
          </p:spPr>
          <p:txBody>
            <a:bodyPr wrap="square" rtlCol="0">
              <a:spAutoFit/>
            </a:bodyPr>
            <a:lstStyle/>
            <a:p>
              <a:r>
                <a:rPr lang="en-AU" sz="1200" dirty="0" smtClean="0">
                  <a:solidFill>
                    <a:schemeClr val="bg1">
                      <a:lumMod val="50000"/>
                    </a:schemeClr>
                  </a:solidFill>
                </a:rPr>
                <a:t>Motor</a:t>
              </a:r>
              <a:endParaRPr lang="en-AU" sz="1200" dirty="0">
                <a:solidFill>
                  <a:schemeClr val="bg1">
                    <a:lumMod val="50000"/>
                  </a:schemeClr>
                </a:solidFill>
              </a:endParaRPr>
            </a:p>
          </p:txBody>
        </p:sp>
        <p:cxnSp>
          <p:nvCxnSpPr>
            <p:cNvPr id="22" name="21 Conector recto de flecha"/>
            <p:cNvCxnSpPr/>
            <p:nvPr/>
          </p:nvCxnSpPr>
          <p:spPr>
            <a:xfrm rot="10800000" flipV="1">
              <a:off x="5985331" y="2277838"/>
              <a:ext cx="3072038" cy="13375"/>
            </a:xfrm>
            <a:prstGeom prst="straightConnector1">
              <a:avLst/>
            </a:prstGeom>
            <a:ln w="38100">
              <a:solidFill>
                <a:srgbClr val="00B0F0"/>
              </a:solidFill>
              <a:prstDash val="sysDot"/>
              <a:tailEnd type="oval"/>
            </a:ln>
          </p:spPr>
          <p:style>
            <a:lnRef idx="2">
              <a:schemeClr val="accent1"/>
            </a:lnRef>
            <a:fillRef idx="0">
              <a:schemeClr val="accent1"/>
            </a:fillRef>
            <a:effectRef idx="1">
              <a:schemeClr val="accent1"/>
            </a:effectRef>
            <a:fontRef idx="minor">
              <a:schemeClr val="tx1"/>
            </a:fontRef>
          </p:style>
        </p:cxnSp>
      </p:grpSp>
      <p:grpSp>
        <p:nvGrpSpPr>
          <p:cNvPr id="23" name="29 Grupo"/>
          <p:cNvGrpSpPr/>
          <p:nvPr/>
        </p:nvGrpSpPr>
        <p:grpSpPr>
          <a:xfrm>
            <a:off x="4913203" y="6065146"/>
            <a:ext cx="3988441" cy="297548"/>
            <a:chOff x="5985331" y="2079627"/>
            <a:chExt cx="3491792" cy="211586"/>
          </a:xfrm>
        </p:grpSpPr>
        <p:sp>
          <p:nvSpPr>
            <p:cNvPr id="24" name="23 CuadroTexto"/>
            <p:cNvSpPr txBox="1"/>
            <p:nvPr/>
          </p:nvSpPr>
          <p:spPr>
            <a:xfrm>
              <a:off x="8016623" y="2079627"/>
              <a:ext cx="1460500" cy="196973"/>
            </a:xfrm>
            <a:prstGeom prst="rect">
              <a:avLst/>
            </a:prstGeom>
            <a:noFill/>
          </p:spPr>
          <p:txBody>
            <a:bodyPr wrap="square" rtlCol="0">
              <a:spAutoFit/>
            </a:bodyPr>
            <a:lstStyle/>
            <a:p>
              <a:r>
                <a:rPr lang="en-AU" sz="1200" dirty="0" smtClean="0">
                  <a:solidFill>
                    <a:schemeClr val="bg1">
                      <a:lumMod val="50000"/>
                    </a:schemeClr>
                  </a:solidFill>
                </a:rPr>
                <a:t>Thrust bearing</a:t>
              </a:r>
              <a:endParaRPr lang="en-AU" sz="1200" dirty="0">
                <a:solidFill>
                  <a:schemeClr val="bg1">
                    <a:lumMod val="50000"/>
                  </a:schemeClr>
                </a:solidFill>
              </a:endParaRPr>
            </a:p>
          </p:txBody>
        </p:sp>
        <p:cxnSp>
          <p:nvCxnSpPr>
            <p:cNvPr id="25" name="24 Conector recto de flecha"/>
            <p:cNvCxnSpPr/>
            <p:nvPr/>
          </p:nvCxnSpPr>
          <p:spPr>
            <a:xfrm rot="10800000" flipV="1">
              <a:off x="5985331" y="2277838"/>
              <a:ext cx="3072038" cy="13375"/>
            </a:xfrm>
            <a:prstGeom prst="straightConnector1">
              <a:avLst/>
            </a:prstGeom>
            <a:ln w="38100">
              <a:solidFill>
                <a:srgbClr val="00B0F0"/>
              </a:solidFill>
              <a:prstDash val="sysDot"/>
              <a:tailEnd type="oval"/>
            </a:ln>
          </p:spPr>
          <p:style>
            <a:lnRef idx="2">
              <a:schemeClr val="accent1"/>
            </a:lnRef>
            <a:fillRef idx="0">
              <a:schemeClr val="accent1"/>
            </a:fillRef>
            <a:effectRef idx="1">
              <a:schemeClr val="accent1"/>
            </a:effectRef>
            <a:fontRef idx="minor">
              <a:schemeClr val="tx1"/>
            </a:fontRef>
          </p:style>
        </p:cxnSp>
      </p:grpSp>
      <p:grpSp>
        <p:nvGrpSpPr>
          <p:cNvPr id="26" name="29 Grupo"/>
          <p:cNvGrpSpPr/>
          <p:nvPr/>
        </p:nvGrpSpPr>
        <p:grpSpPr>
          <a:xfrm>
            <a:off x="4926960" y="1257295"/>
            <a:ext cx="4084748" cy="343576"/>
            <a:chOff x="5985331" y="2018068"/>
            <a:chExt cx="3694593" cy="273145"/>
          </a:xfrm>
        </p:grpSpPr>
        <p:sp>
          <p:nvSpPr>
            <p:cNvPr id="27" name="26 CuadroTexto"/>
            <p:cNvSpPr txBox="1"/>
            <p:nvPr/>
          </p:nvSpPr>
          <p:spPr>
            <a:xfrm>
              <a:off x="7901924" y="2018068"/>
              <a:ext cx="1778000" cy="220216"/>
            </a:xfrm>
            <a:prstGeom prst="rect">
              <a:avLst/>
            </a:prstGeom>
            <a:noFill/>
          </p:spPr>
          <p:txBody>
            <a:bodyPr wrap="square" rtlCol="0">
              <a:spAutoFit/>
            </a:bodyPr>
            <a:lstStyle/>
            <a:p>
              <a:r>
                <a:rPr lang="en-AU" sz="1200" dirty="0" smtClean="0">
                  <a:solidFill>
                    <a:schemeClr val="bg1">
                      <a:lumMod val="50000"/>
                    </a:schemeClr>
                  </a:solidFill>
                </a:rPr>
                <a:t>Water impulsion</a:t>
              </a:r>
              <a:endParaRPr lang="en-AU" sz="1200" dirty="0">
                <a:solidFill>
                  <a:schemeClr val="bg1">
                    <a:lumMod val="50000"/>
                  </a:schemeClr>
                </a:solidFill>
              </a:endParaRPr>
            </a:p>
          </p:txBody>
        </p:sp>
        <p:cxnSp>
          <p:nvCxnSpPr>
            <p:cNvPr id="28" name="27 Conector recto de flecha"/>
            <p:cNvCxnSpPr/>
            <p:nvPr/>
          </p:nvCxnSpPr>
          <p:spPr>
            <a:xfrm rot="10800000" flipV="1">
              <a:off x="5985331" y="2277838"/>
              <a:ext cx="3072038" cy="13375"/>
            </a:xfrm>
            <a:prstGeom prst="straightConnector1">
              <a:avLst/>
            </a:prstGeom>
            <a:ln w="38100">
              <a:solidFill>
                <a:srgbClr val="00B0F0"/>
              </a:solidFill>
              <a:prstDash val="sysDot"/>
              <a:tailEnd type="oval"/>
            </a:ln>
          </p:spPr>
          <p:style>
            <a:lnRef idx="2">
              <a:schemeClr val="accent1"/>
            </a:lnRef>
            <a:fillRef idx="0">
              <a:schemeClr val="accent1"/>
            </a:fillRef>
            <a:effectRef idx="1">
              <a:schemeClr val="accent1"/>
            </a:effectRef>
            <a:fontRef idx="minor">
              <a:schemeClr val="tx1"/>
            </a:fontRef>
          </p:style>
        </p:cxnSp>
      </p:grpSp>
      <p:grpSp>
        <p:nvGrpSpPr>
          <p:cNvPr id="35" name="35 Grupo"/>
          <p:cNvGrpSpPr/>
          <p:nvPr/>
        </p:nvGrpSpPr>
        <p:grpSpPr>
          <a:xfrm>
            <a:off x="546894" y="3369573"/>
            <a:ext cx="3627778" cy="313427"/>
            <a:chOff x="2636610" y="1999334"/>
            <a:chExt cx="3348718" cy="313427"/>
          </a:xfrm>
        </p:grpSpPr>
        <p:sp>
          <p:nvSpPr>
            <p:cNvPr id="36" name="35 CuadroTexto"/>
            <p:cNvSpPr txBox="1"/>
            <p:nvPr/>
          </p:nvSpPr>
          <p:spPr>
            <a:xfrm>
              <a:off x="2636610" y="1999334"/>
              <a:ext cx="2690134" cy="276999"/>
            </a:xfrm>
            <a:prstGeom prst="rect">
              <a:avLst/>
            </a:prstGeom>
            <a:noFill/>
          </p:spPr>
          <p:txBody>
            <a:bodyPr wrap="square" rtlCol="0">
              <a:spAutoFit/>
            </a:bodyPr>
            <a:lstStyle/>
            <a:p>
              <a:r>
                <a:rPr lang="en-AU" sz="1200" dirty="0" smtClean="0">
                  <a:solidFill>
                    <a:schemeClr val="bg1">
                      <a:lumMod val="50000"/>
                    </a:schemeClr>
                  </a:solidFill>
                </a:rPr>
                <a:t>Cooling jacket</a:t>
              </a:r>
              <a:endParaRPr lang="en-AU" sz="1200" dirty="0">
                <a:solidFill>
                  <a:schemeClr val="bg1">
                    <a:lumMod val="50000"/>
                  </a:schemeClr>
                </a:solidFill>
              </a:endParaRPr>
            </a:p>
          </p:txBody>
        </p:sp>
        <p:cxnSp>
          <p:nvCxnSpPr>
            <p:cNvPr id="37" name="36 Conector recto de flecha"/>
            <p:cNvCxnSpPr/>
            <p:nvPr/>
          </p:nvCxnSpPr>
          <p:spPr>
            <a:xfrm flipV="1">
              <a:off x="2677885" y="2291217"/>
              <a:ext cx="3307443" cy="21544"/>
            </a:xfrm>
            <a:prstGeom prst="straightConnector1">
              <a:avLst/>
            </a:prstGeom>
            <a:ln w="38100">
              <a:solidFill>
                <a:srgbClr val="00B0F0"/>
              </a:solidFill>
              <a:tailEnd type="oval"/>
            </a:ln>
          </p:spPr>
          <p:style>
            <a:lnRef idx="2">
              <a:schemeClr val="accent1"/>
            </a:lnRef>
            <a:fillRef idx="0">
              <a:schemeClr val="accent1"/>
            </a:fillRef>
            <a:effectRef idx="1">
              <a:schemeClr val="accent1"/>
            </a:effectRef>
            <a:fontRef idx="minor">
              <a:schemeClr val="tx1"/>
            </a:fontRef>
          </p:style>
        </p:cxnSp>
      </p:grpSp>
      <p:grpSp>
        <p:nvGrpSpPr>
          <p:cNvPr id="38" name="35 Grupo"/>
          <p:cNvGrpSpPr/>
          <p:nvPr/>
        </p:nvGrpSpPr>
        <p:grpSpPr>
          <a:xfrm>
            <a:off x="615685" y="4207774"/>
            <a:ext cx="3985495" cy="283037"/>
            <a:chOff x="2306410" y="2024734"/>
            <a:chExt cx="3678918" cy="283037"/>
          </a:xfrm>
        </p:grpSpPr>
        <p:sp>
          <p:nvSpPr>
            <p:cNvPr id="39" name="38 CuadroTexto"/>
            <p:cNvSpPr txBox="1"/>
            <p:nvPr/>
          </p:nvSpPr>
          <p:spPr>
            <a:xfrm>
              <a:off x="2306410" y="2024734"/>
              <a:ext cx="2690134" cy="276999"/>
            </a:xfrm>
            <a:prstGeom prst="rect">
              <a:avLst/>
            </a:prstGeom>
            <a:noFill/>
          </p:spPr>
          <p:txBody>
            <a:bodyPr wrap="square" rtlCol="0">
              <a:spAutoFit/>
            </a:bodyPr>
            <a:lstStyle/>
            <a:p>
              <a:r>
                <a:rPr lang="en-AU" sz="1200" dirty="0" smtClean="0">
                  <a:solidFill>
                    <a:schemeClr val="bg1">
                      <a:lumMod val="50000"/>
                    </a:schemeClr>
                  </a:solidFill>
                </a:rPr>
                <a:t>Motor Shell</a:t>
              </a:r>
              <a:endParaRPr lang="en-AU" sz="1200" dirty="0">
                <a:solidFill>
                  <a:schemeClr val="bg1">
                    <a:lumMod val="50000"/>
                  </a:schemeClr>
                </a:solidFill>
              </a:endParaRPr>
            </a:p>
          </p:txBody>
        </p:sp>
        <p:cxnSp>
          <p:nvCxnSpPr>
            <p:cNvPr id="40" name="39 Conector recto de flecha"/>
            <p:cNvCxnSpPr/>
            <p:nvPr/>
          </p:nvCxnSpPr>
          <p:spPr>
            <a:xfrm flipV="1">
              <a:off x="2340428" y="2291216"/>
              <a:ext cx="3644900" cy="16555"/>
            </a:xfrm>
            <a:prstGeom prst="straightConnector1">
              <a:avLst/>
            </a:prstGeom>
            <a:ln w="38100">
              <a:solidFill>
                <a:srgbClr val="00B0F0"/>
              </a:solidFill>
              <a:tailEnd type="oval"/>
            </a:ln>
          </p:spPr>
          <p:style>
            <a:lnRef idx="2">
              <a:schemeClr val="accent1"/>
            </a:lnRef>
            <a:fillRef idx="0">
              <a:schemeClr val="accent1"/>
            </a:fillRef>
            <a:effectRef idx="1">
              <a:schemeClr val="accent1"/>
            </a:effectRef>
            <a:fontRef idx="minor">
              <a:schemeClr val="tx1"/>
            </a:fontRef>
          </p:style>
        </p:cxnSp>
      </p:grpSp>
      <p:sp>
        <p:nvSpPr>
          <p:cNvPr id="29" name="28 Rectángulo"/>
          <p:cNvSpPr/>
          <p:nvPr/>
        </p:nvSpPr>
        <p:spPr>
          <a:xfrm>
            <a:off x="4589779" y="3657601"/>
            <a:ext cx="621189" cy="561974"/>
          </a:xfrm>
          <a:prstGeom prst="rect">
            <a:avLst/>
          </a:prstGeom>
          <a:blipFill dpi="0" rotWithShape="1">
            <a:blip r:embed="rId4">
              <a:alphaModFix amt="22000"/>
            </a:blip>
            <a:srcRect/>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lide(fromBottom)">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lide(fromBottom)">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lide(fromBottom)">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lide(fromBottom)">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slide(fromBottom)">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78172" y="952964"/>
            <a:ext cx="8660582" cy="553998"/>
          </a:xfrm>
          <a:prstGeom prst="rect">
            <a:avLst/>
          </a:prstGeom>
          <a:noFill/>
        </p:spPr>
        <p:txBody>
          <a:bodyPr wrap="square" rtlCol="0">
            <a:spAutoFit/>
          </a:bodyPr>
          <a:lstStyle/>
          <a:p>
            <a:pPr algn="ctr">
              <a:lnSpc>
                <a:spcPct val="150000"/>
              </a:lnSpc>
            </a:pPr>
            <a:r>
              <a:rPr lang="en-US" sz="2000" b="1" dirty="0" smtClean="0">
                <a:solidFill>
                  <a:srgbClr val="00B0F0"/>
                </a:solidFill>
              </a:rPr>
              <a:t>SUBMERSIBLE PUMPS &amp; VSD CONSIDERATIONS  </a:t>
            </a:r>
          </a:p>
        </p:txBody>
      </p:sp>
      <p:sp>
        <p:nvSpPr>
          <p:cNvPr id="5" name="4 Rectángulo"/>
          <p:cNvSpPr/>
          <p:nvPr/>
        </p:nvSpPr>
        <p:spPr>
          <a:xfrm>
            <a:off x="701676" y="2138140"/>
            <a:ext cx="9018586" cy="1754326"/>
          </a:xfrm>
          <a:prstGeom prst="rect">
            <a:avLst/>
          </a:prstGeom>
        </p:spPr>
        <p:txBody>
          <a:bodyPr wrap="square">
            <a:spAutoFit/>
          </a:bodyPr>
          <a:lstStyle/>
          <a:p>
            <a:pPr marL="623888" indent="-533400">
              <a:lnSpc>
                <a:spcPct val="150000"/>
              </a:lnSpc>
              <a:buClr>
                <a:srgbClr val="00B0F0"/>
              </a:buClr>
              <a:buSzPct val="200000"/>
              <a:buFont typeface="Wingdings" pitchFamily="2" charset="2"/>
              <a:buChar char="§"/>
            </a:pPr>
            <a:r>
              <a:rPr lang="en-US" dirty="0" smtClean="0">
                <a:solidFill>
                  <a:schemeClr val="bg1">
                    <a:lumMod val="50000"/>
                  </a:schemeClr>
                </a:solidFill>
                <a:latin typeface="Arial" pitchFamily="34" charset="0"/>
                <a:cs typeface="Arial" pitchFamily="34" charset="0"/>
              </a:rPr>
              <a:t>MOTOR CABLES TYPE AND LENGHT</a:t>
            </a:r>
          </a:p>
          <a:p>
            <a:pPr marL="623888" indent="-533400">
              <a:lnSpc>
                <a:spcPct val="150000"/>
              </a:lnSpc>
              <a:buClr>
                <a:srgbClr val="00B0F0"/>
              </a:buClr>
              <a:buSzPct val="200000"/>
              <a:buFont typeface="Wingdings" pitchFamily="2" charset="2"/>
              <a:buChar char="§"/>
            </a:pPr>
            <a:r>
              <a:rPr lang="en-US" dirty="0" smtClean="0">
                <a:solidFill>
                  <a:schemeClr val="bg1">
                    <a:lumMod val="50000"/>
                  </a:schemeClr>
                </a:solidFill>
                <a:latin typeface="Arial" pitchFamily="34" charset="0"/>
                <a:cs typeface="Arial" pitchFamily="34" charset="0"/>
              </a:rPr>
              <a:t>PUMP COOLING</a:t>
            </a:r>
          </a:p>
          <a:p>
            <a:pPr marL="623888" indent="-533400">
              <a:lnSpc>
                <a:spcPct val="150000"/>
              </a:lnSpc>
              <a:buClr>
                <a:srgbClr val="00B0F0"/>
              </a:buClr>
              <a:buSzPct val="200000"/>
              <a:buFont typeface="Wingdings" pitchFamily="2" charset="2"/>
              <a:buChar char="§"/>
            </a:pPr>
            <a:r>
              <a:rPr lang="en-US" dirty="0" smtClean="0">
                <a:solidFill>
                  <a:schemeClr val="bg1">
                    <a:lumMod val="50000"/>
                  </a:schemeClr>
                </a:solidFill>
                <a:latin typeface="Arial" pitchFamily="34" charset="0"/>
                <a:cs typeface="Arial" pitchFamily="34" charset="0"/>
              </a:rPr>
              <a:t>THRUST BEARING COOLING</a:t>
            </a:r>
          </a:p>
          <a:p>
            <a:pPr marL="623888" indent="-533400">
              <a:lnSpc>
                <a:spcPct val="150000"/>
              </a:lnSpc>
              <a:buClr>
                <a:srgbClr val="00B0F0"/>
              </a:buClr>
              <a:buSzPct val="200000"/>
              <a:buFont typeface="Wingdings" pitchFamily="2" charset="2"/>
              <a:buChar char="§"/>
            </a:pPr>
            <a:r>
              <a:rPr lang="en-US" dirty="0" smtClean="0">
                <a:solidFill>
                  <a:schemeClr val="bg1">
                    <a:lumMod val="50000"/>
                  </a:schemeClr>
                </a:solidFill>
                <a:latin typeface="Arial" pitchFamily="34" charset="0"/>
                <a:cs typeface="Arial" pitchFamily="34" charset="0"/>
              </a:rPr>
              <a:t>VSD OPERATION &amp; SETTINGS</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51 CuadroTexto"/>
          <p:cNvSpPr txBox="1"/>
          <p:nvPr/>
        </p:nvSpPr>
        <p:spPr>
          <a:xfrm>
            <a:off x="0" y="905437"/>
            <a:ext cx="10003118" cy="369332"/>
          </a:xfrm>
          <a:prstGeom prst="rect">
            <a:avLst/>
          </a:prstGeom>
          <a:noFill/>
        </p:spPr>
        <p:txBody>
          <a:bodyPr wrap="square" rtlCol="0">
            <a:spAutoFit/>
          </a:bodyPr>
          <a:lstStyle/>
          <a:p>
            <a:pPr algn="ctr"/>
            <a:r>
              <a:rPr lang="en-US" b="1" dirty="0" smtClean="0">
                <a:solidFill>
                  <a:srgbClr val="00B0F0"/>
                </a:solidFill>
              </a:rPr>
              <a:t>EXTENDED FLOW CONTROLS</a:t>
            </a:r>
            <a:endParaRPr lang="en-US" b="1" dirty="0">
              <a:solidFill>
                <a:srgbClr val="00B0F0"/>
              </a:solidFill>
            </a:endParaRPr>
          </a:p>
        </p:txBody>
      </p:sp>
      <p:grpSp>
        <p:nvGrpSpPr>
          <p:cNvPr id="13" name="12 Grupo"/>
          <p:cNvGrpSpPr/>
          <p:nvPr/>
        </p:nvGrpSpPr>
        <p:grpSpPr>
          <a:xfrm>
            <a:off x="814412" y="1729160"/>
            <a:ext cx="3500539" cy="1784395"/>
            <a:chOff x="760730" y="1836739"/>
            <a:chExt cx="3231267" cy="1784395"/>
          </a:xfrm>
        </p:grpSpPr>
        <p:pic>
          <p:nvPicPr>
            <p:cNvPr id="6146" name="Picture 2"/>
            <p:cNvPicPr>
              <a:picLocks noChangeAspect="1" noChangeArrowheads="1"/>
            </p:cNvPicPr>
            <p:nvPr/>
          </p:nvPicPr>
          <p:blipFill>
            <a:blip r:embed="rId3"/>
            <a:srcRect/>
            <a:stretch>
              <a:fillRect/>
            </a:stretch>
          </p:blipFill>
          <p:spPr bwMode="auto">
            <a:xfrm>
              <a:off x="760730" y="1836739"/>
              <a:ext cx="3231267" cy="1620000"/>
            </a:xfrm>
            <a:prstGeom prst="rect">
              <a:avLst/>
            </a:prstGeom>
            <a:noFill/>
            <a:ln w="9525">
              <a:noFill/>
              <a:miter lim="800000"/>
              <a:headEnd/>
              <a:tailEnd/>
            </a:ln>
            <a:effectLst/>
          </p:spPr>
        </p:pic>
        <p:sp>
          <p:nvSpPr>
            <p:cNvPr id="9" name="8 CuadroTexto"/>
            <p:cNvSpPr txBox="1"/>
            <p:nvPr/>
          </p:nvSpPr>
          <p:spPr>
            <a:xfrm>
              <a:off x="975361" y="3313357"/>
              <a:ext cx="2400300" cy="307777"/>
            </a:xfrm>
            <a:prstGeom prst="rect">
              <a:avLst/>
            </a:prstGeom>
            <a:noFill/>
          </p:spPr>
          <p:txBody>
            <a:bodyPr wrap="square" rtlCol="0">
              <a:spAutoFit/>
            </a:bodyPr>
            <a:lstStyle/>
            <a:p>
              <a:pPr algn="ctr"/>
              <a:r>
                <a:rPr lang="en-US" sz="1400" b="1" smtClean="0">
                  <a:solidFill>
                    <a:schemeClr val="bg1">
                      <a:lumMod val="50000"/>
                    </a:schemeClr>
                  </a:solidFill>
                </a:rPr>
                <a:t>Throttling control</a:t>
              </a:r>
              <a:endParaRPr lang="en-US" sz="1400" b="1">
                <a:solidFill>
                  <a:schemeClr val="bg1">
                    <a:lumMod val="50000"/>
                  </a:schemeClr>
                </a:solidFill>
              </a:endParaRPr>
            </a:p>
          </p:txBody>
        </p:sp>
      </p:grpSp>
      <p:grpSp>
        <p:nvGrpSpPr>
          <p:cNvPr id="15" name="14 Grupo"/>
          <p:cNvGrpSpPr/>
          <p:nvPr/>
        </p:nvGrpSpPr>
        <p:grpSpPr>
          <a:xfrm>
            <a:off x="526862" y="3808465"/>
            <a:ext cx="3778348" cy="1963872"/>
            <a:chOff x="495300" y="3916045"/>
            <a:chExt cx="3487706" cy="1963872"/>
          </a:xfrm>
        </p:grpSpPr>
        <p:pic>
          <p:nvPicPr>
            <p:cNvPr id="6148" name="Picture 4"/>
            <p:cNvPicPr>
              <a:picLocks noChangeAspect="1" noChangeArrowheads="1"/>
            </p:cNvPicPr>
            <p:nvPr/>
          </p:nvPicPr>
          <p:blipFill>
            <a:blip r:embed="rId4"/>
            <a:srcRect/>
            <a:stretch>
              <a:fillRect/>
            </a:stretch>
          </p:blipFill>
          <p:spPr bwMode="auto">
            <a:xfrm>
              <a:off x="495300" y="3916045"/>
              <a:ext cx="3487706" cy="1620000"/>
            </a:xfrm>
            <a:prstGeom prst="rect">
              <a:avLst/>
            </a:prstGeom>
            <a:noFill/>
            <a:ln w="9525">
              <a:noFill/>
              <a:miter lim="800000"/>
              <a:headEnd/>
              <a:tailEnd/>
            </a:ln>
            <a:effectLst/>
          </p:spPr>
        </p:pic>
        <p:sp>
          <p:nvSpPr>
            <p:cNvPr id="10" name="9 CuadroTexto"/>
            <p:cNvSpPr txBox="1"/>
            <p:nvPr/>
          </p:nvSpPr>
          <p:spPr>
            <a:xfrm>
              <a:off x="928662" y="5572140"/>
              <a:ext cx="2400300" cy="307777"/>
            </a:xfrm>
            <a:prstGeom prst="rect">
              <a:avLst/>
            </a:prstGeom>
            <a:noFill/>
          </p:spPr>
          <p:txBody>
            <a:bodyPr wrap="square" rtlCol="0">
              <a:spAutoFit/>
            </a:bodyPr>
            <a:lstStyle/>
            <a:p>
              <a:pPr algn="ctr"/>
              <a:r>
                <a:rPr lang="en-US" sz="1400" b="1" smtClean="0">
                  <a:solidFill>
                    <a:schemeClr val="bg1">
                      <a:lumMod val="50000"/>
                    </a:schemeClr>
                  </a:solidFill>
                </a:rPr>
                <a:t>Parallel Pump control</a:t>
              </a:r>
              <a:endParaRPr lang="en-US" sz="1400" b="1">
                <a:solidFill>
                  <a:schemeClr val="bg1">
                    <a:lumMod val="50000"/>
                  </a:schemeClr>
                </a:solidFill>
              </a:endParaRPr>
            </a:p>
          </p:txBody>
        </p:sp>
      </p:grpSp>
      <p:grpSp>
        <p:nvGrpSpPr>
          <p:cNvPr id="16" name="15 Grupo"/>
          <p:cNvGrpSpPr/>
          <p:nvPr/>
        </p:nvGrpSpPr>
        <p:grpSpPr>
          <a:xfrm>
            <a:off x="4701480" y="4168465"/>
            <a:ext cx="4372175" cy="1603872"/>
            <a:chOff x="4348794" y="4276045"/>
            <a:chExt cx="4035854" cy="1603872"/>
          </a:xfrm>
        </p:grpSpPr>
        <p:pic>
          <p:nvPicPr>
            <p:cNvPr id="6149" name="Picture 5"/>
            <p:cNvPicPr>
              <a:picLocks noChangeAspect="1" noChangeArrowheads="1"/>
            </p:cNvPicPr>
            <p:nvPr/>
          </p:nvPicPr>
          <p:blipFill>
            <a:blip r:embed="rId5"/>
            <a:srcRect/>
            <a:stretch>
              <a:fillRect/>
            </a:stretch>
          </p:blipFill>
          <p:spPr bwMode="auto">
            <a:xfrm>
              <a:off x="4348794" y="4276045"/>
              <a:ext cx="4035854" cy="1260000"/>
            </a:xfrm>
            <a:prstGeom prst="rect">
              <a:avLst/>
            </a:prstGeom>
            <a:noFill/>
            <a:ln w="9525">
              <a:noFill/>
              <a:miter lim="800000"/>
              <a:headEnd/>
              <a:tailEnd/>
            </a:ln>
            <a:effectLst/>
          </p:spPr>
        </p:pic>
        <p:sp>
          <p:nvSpPr>
            <p:cNvPr id="11" name="10 CuadroTexto"/>
            <p:cNvSpPr txBox="1"/>
            <p:nvPr/>
          </p:nvSpPr>
          <p:spPr>
            <a:xfrm>
              <a:off x="5214942" y="5572140"/>
              <a:ext cx="2400300" cy="307777"/>
            </a:xfrm>
            <a:prstGeom prst="rect">
              <a:avLst/>
            </a:prstGeom>
            <a:noFill/>
          </p:spPr>
          <p:txBody>
            <a:bodyPr wrap="square" rtlCol="0">
              <a:spAutoFit/>
            </a:bodyPr>
            <a:lstStyle/>
            <a:p>
              <a:pPr algn="ctr"/>
              <a:r>
                <a:rPr lang="en-US" sz="1400" b="1" smtClean="0">
                  <a:solidFill>
                    <a:schemeClr val="bg1">
                      <a:lumMod val="50000"/>
                    </a:schemeClr>
                  </a:solidFill>
                </a:rPr>
                <a:t>VSD control</a:t>
              </a:r>
              <a:endParaRPr lang="en-US" sz="1400" b="1">
                <a:solidFill>
                  <a:schemeClr val="bg1">
                    <a:lumMod val="50000"/>
                  </a:schemeClr>
                </a:solidFill>
              </a:endParaRPr>
            </a:p>
          </p:txBody>
        </p:sp>
      </p:grpSp>
      <p:grpSp>
        <p:nvGrpSpPr>
          <p:cNvPr id="14" name="13 Grupo"/>
          <p:cNvGrpSpPr/>
          <p:nvPr/>
        </p:nvGrpSpPr>
        <p:grpSpPr>
          <a:xfrm>
            <a:off x="5611254" y="1592000"/>
            <a:ext cx="3254507" cy="1921555"/>
            <a:chOff x="5188585" y="1699579"/>
            <a:chExt cx="3004160" cy="1921555"/>
          </a:xfrm>
        </p:grpSpPr>
        <p:pic>
          <p:nvPicPr>
            <p:cNvPr id="6147" name="Picture 3"/>
            <p:cNvPicPr>
              <a:picLocks noChangeAspect="1" noChangeArrowheads="1"/>
            </p:cNvPicPr>
            <p:nvPr/>
          </p:nvPicPr>
          <p:blipFill>
            <a:blip r:embed="rId6"/>
            <a:srcRect/>
            <a:stretch>
              <a:fillRect/>
            </a:stretch>
          </p:blipFill>
          <p:spPr bwMode="auto">
            <a:xfrm>
              <a:off x="5188585" y="1699579"/>
              <a:ext cx="3004160" cy="1620000"/>
            </a:xfrm>
            <a:prstGeom prst="rect">
              <a:avLst/>
            </a:prstGeom>
            <a:noFill/>
            <a:ln w="9525">
              <a:noFill/>
              <a:miter lim="800000"/>
              <a:headEnd/>
              <a:tailEnd/>
            </a:ln>
            <a:effectLst/>
          </p:spPr>
        </p:pic>
        <p:sp>
          <p:nvSpPr>
            <p:cNvPr id="12" name="11 CuadroTexto"/>
            <p:cNvSpPr txBox="1"/>
            <p:nvPr/>
          </p:nvSpPr>
          <p:spPr>
            <a:xfrm>
              <a:off x="5214942" y="3313357"/>
              <a:ext cx="2400300" cy="307777"/>
            </a:xfrm>
            <a:prstGeom prst="rect">
              <a:avLst/>
            </a:prstGeom>
            <a:noFill/>
          </p:spPr>
          <p:txBody>
            <a:bodyPr wrap="square" rtlCol="0">
              <a:spAutoFit/>
            </a:bodyPr>
            <a:lstStyle/>
            <a:p>
              <a:pPr algn="ctr"/>
              <a:r>
                <a:rPr lang="en-US" sz="1400" b="1" smtClean="0">
                  <a:solidFill>
                    <a:schemeClr val="bg1">
                      <a:lumMod val="50000"/>
                    </a:schemeClr>
                  </a:solidFill>
                </a:rPr>
                <a:t>Bypass control</a:t>
              </a:r>
              <a:endParaRPr lang="en-US" sz="1400" b="1">
                <a:solidFill>
                  <a:schemeClr val="bg1">
                    <a:lumMod val="50000"/>
                  </a:schemeClr>
                </a:solidFil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320801" y="907251"/>
            <a:ext cx="6968423" cy="369332"/>
          </a:xfrm>
          <a:prstGeom prst="rect">
            <a:avLst/>
          </a:prstGeom>
          <a:noFill/>
        </p:spPr>
        <p:txBody>
          <a:bodyPr wrap="square" rtlCol="0">
            <a:spAutoFit/>
          </a:bodyPr>
          <a:lstStyle/>
          <a:p>
            <a:pPr algn="ctr"/>
            <a:r>
              <a:rPr lang="en-US" b="1" dirty="0" smtClean="0">
                <a:solidFill>
                  <a:srgbClr val="00B0F0"/>
                </a:solidFill>
              </a:rPr>
              <a:t>SD700 – RECOMMENDED CABLE TYPE</a:t>
            </a:r>
            <a:endParaRPr lang="en-US" b="1" dirty="0">
              <a:solidFill>
                <a:srgbClr val="00B0F0"/>
              </a:solidFill>
            </a:endParaRPr>
          </a:p>
        </p:txBody>
      </p:sp>
      <p:pic>
        <p:nvPicPr>
          <p:cNvPr id="11266" name="Picture 2" descr="Y:\21_DOCUMENTACION\01 VARIADORES\01 SERIE SDRIVE\SD700\101 Dibujos Técnicos (SD70DT)\02 Potencia (SD70DTP)\SD70DTP0006EI_CableRecommendations.png"/>
          <p:cNvPicPr>
            <a:picLocks noChangeAspect="1" noChangeArrowheads="1"/>
          </p:cNvPicPr>
          <p:nvPr/>
        </p:nvPicPr>
        <p:blipFill>
          <a:blip r:embed="rId3"/>
          <a:srcRect t="2967"/>
          <a:stretch>
            <a:fillRect/>
          </a:stretch>
        </p:blipFill>
        <p:spPr bwMode="auto">
          <a:xfrm>
            <a:off x="1122368" y="1543533"/>
            <a:ext cx="7901098" cy="5012085"/>
          </a:xfrm>
          <a:prstGeom prst="rect">
            <a:avLst/>
          </a:prstGeom>
          <a:noFill/>
        </p:spPr>
      </p:pic>
      <p:sp>
        <p:nvSpPr>
          <p:cNvPr id="4" name="3 CuadroTexto"/>
          <p:cNvSpPr txBox="1"/>
          <p:nvPr/>
        </p:nvSpPr>
        <p:spPr>
          <a:xfrm>
            <a:off x="1911110" y="3982277"/>
            <a:ext cx="3144078" cy="369332"/>
          </a:xfrm>
          <a:prstGeom prst="rect">
            <a:avLst/>
          </a:prstGeom>
          <a:noFill/>
        </p:spPr>
        <p:txBody>
          <a:bodyPr wrap="square" rtlCol="0">
            <a:spAutoFit/>
          </a:bodyPr>
          <a:lstStyle/>
          <a:p>
            <a:r>
              <a:rPr lang="es-ES" b="1" dirty="0" err="1" smtClean="0">
                <a:solidFill>
                  <a:srgbClr val="00B0F0"/>
                </a:solidFill>
              </a:rPr>
              <a:t>Desired</a:t>
            </a:r>
            <a:r>
              <a:rPr lang="es-ES" b="1" dirty="0" smtClean="0">
                <a:solidFill>
                  <a:srgbClr val="00B0F0"/>
                </a:solidFill>
              </a:rPr>
              <a:t> - Up </a:t>
            </a:r>
            <a:r>
              <a:rPr lang="es-ES" b="1" dirty="0" err="1" smtClean="0">
                <a:solidFill>
                  <a:srgbClr val="00B0F0"/>
                </a:solidFill>
              </a:rPr>
              <a:t>to</a:t>
            </a:r>
            <a:r>
              <a:rPr lang="es-ES" b="1" dirty="0" smtClean="0">
                <a:solidFill>
                  <a:srgbClr val="00B0F0"/>
                </a:solidFill>
              </a:rPr>
              <a:t> 300m</a:t>
            </a:r>
            <a:endParaRPr lang="es-ES" b="1" dirty="0">
              <a:solidFill>
                <a:srgbClr val="00B0F0"/>
              </a:solidFill>
            </a:endParaRPr>
          </a:p>
        </p:txBody>
      </p:sp>
      <p:sp>
        <p:nvSpPr>
          <p:cNvPr id="5" name="4 CuadroTexto"/>
          <p:cNvSpPr txBox="1"/>
          <p:nvPr/>
        </p:nvSpPr>
        <p:spPr>
          <a:xfrm>
            <a:off x="5858629" y="3982277"/>
            <a:ext cx="3144078" cy="369332"/>
          </a:xfrm>
          <a:prstGeom prst="rect">
            <a:avLst/>
          </a:prstGeom>
          <a:noFill/>
        </p:spPr>
        <p:txBody>
          <a:bodyPr wrap="square" rtlCol="0">
            <a:spAutoFit/>
          </a:bodyPr>
          <a:lstStyle/>
          <a:p>
            <a:r>
              <a:rPr lang="es-ES" b="1" dirty="0" smtClean="0">
                <a:solidFill>
                  <a:srgbClr val="00B0F0"/>
                </a:solidFill>
              </a:rPr>
              <a:t>Compatible - Up </a:t>
            </a:r>
            <a:r>
              <a:rPr lang="es-ES" b="1" dirty="0" err="1" smtClean="0">
                <a:solidFill>
                  <a:srgbClr val="00B0F0"/>
                </a:solidFill>
              </a:rPr>
              <a:t>to</a:t>
            </a:r>
            <a:r>
              <a:rPr lang="es-ES" b="1" dirty="0" smtClean="0">
                <a:solidFill>
                  <a:srgbClr val="00B0F0"/>
                </a:solidFill>
              </a:rPr>
              <a:t> 150m</a:t>
            </a:r>
            <a:endParaRPr lang="es-ES" b="1" dirty="0">
              <a:solidFill>
                <a:srgbClr val="00B0F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331120" y="954876"/>
            <a:ext cx="6968423" cy="338554"/>
          </a:xfrm>
          <a:prstGeom prst="rect">
            <a:avLst/>
          </a:prstGeom>
          <a:noFill/>
        </p:spPr>
        <p:txBody>
          <a:bodyPr wrap="square" rtlCol="0">
            <a:spAutoFit/>
          </a:bodyPr>
          <a:lstStyle/>
          <a:p>
            <a:pPr algn="ctr"/>
            <a:r>
              <a:rPr lang="en-US" sz="1600" b="1" dirty="0" smtClean="0">
                <a:solidFill>
                  <a:srgbClr val="00B0F0"/>
                </a:solidFill>
              </a:rPr>
              <a:t>VOLTAGE FLANGE WAVE FORM</a:t>
            </a:r>
            <a:endParaRPr lang="en-US" sz="1600" b="1" dirty="0">
              <a:solidFill>
                <a:srgbClr val="00B0F0"/>
              </a:solidFill>
            </a:endParaRPr>
          </a:p>
        </p:txBody>
      </p:sp>
      <p:grpSp>
        <p:nvGrpSpPr>
          <p:cNvPr id="2" name="12 Grupo"/>
          <p:cNvGrpSpPr/>
          <p:nvPr/>
        </p:nvGrpSpPr>
        <p:grpSpPr>
          <a:xfrm>
            <a:off x="1251764" y="4377105"/>
            <a:ext cx="4158174" cy="2397450"/>
            <a:chOff x="1155475" y="4368140"/>
            <a:chExt cx="3838314" cy="2397450"/>
          </a:xfrm>
        </p:grpSpPr>
        <p:pic>
          <p:nvPicPr>
            <p:cNvPr id="34817" name="Picture 1"/>
            <p:cNvPicPr>
              <a:picLocks noChangeAspect="1" noChangeArrowheads="1"/>
            </p:cNvPicPr>
            <p:nvPr/>
          </p:nvPicPr>
          <p:blipFill>
            <a:blip r:embed="rId3"/>
            <a:srcRect r="51862"/>
            <a:stretch>
              <a:fillRect/>
            </a:stretch>
          </p:blipFill>
          <p:spPr bwMode="auto">
            <a:xfrm>
              <a:off x="1155475" y="4368140"/>
              <a:ext cx="2022065" cy="2397450"/>
            </a:xfrm>
            <a:prstGeom prst="rect">
              <a:avLst/>
            </a:prstGeom>
            <a:noFill/>
            <a:ln w="9525">
              <a:noFill/>
              <a:miter lim="800000"/>
              <a:headEnd/>
              <a:tailEnd/>
            </a:ln>
            <a:effectLst/>
          </p:spPr>
        </p:pic>
        <p:sp>
          <p:nvSpPr>
            <p:cNvPr id="5" name="4 CuadroTexto"/>
            <p:cNvSpPr txBox="1"/>
            <p:nvPr/>
          </p:nvSpPr>
          <p:spPr>
            <a:xfrm>
              <a:off x="2964329" y="4973395"/>
              <a:ext cx="2029460" cy="276999"/>
            </a:xfrm>
            <a:prstGeom prst="rect">
              <a:avLst/>
            </a:prstGeom>
            <a:noFill/>
          </p:spPr>
          <p:txBody>
            <a:bodyPr wrap="square" rtlCol="0">
              <a:spAutoFit/>
            </a:bodyPr>
            <a:lstStyle/>
            <a:p>
              <a:r>
                <a:rPr lang="es-ES" sz="1200" dirty="0" err="1" smtClean="0">
                  <a:solidFill>
                    <a:schemeClr val="bg1">
                      <a:lumMod val="50000"/>
                    </a:schemeClr>
                  </a:solidFill>
                </a:rPr>
                <a:t>Competitors</a:t>
              </a:r>
              <a:r>
                <a:rPr lang="es-ES" sz="1200" dirty="0" smtClean="0">
                  <a:solidFill>
                    <a:schemeClr val="bg1">
                      <a:lumMod val="50000"/>
                    </a:schemeClr>
                  </a:solidFill>
                </a:rPr>
                <a:t> dV/dt </a:t>
              </a:r>
              <a:r>
                <a:rPr lang="es-ES" sz="1200" dirty="0" err="1" smtClean="0">
                  <a:solidFill>
                    <a:schemeClr val="bg1">
                      <a:lumMod val="50000"/>
                    </a:schemeClr>
                  </a:solidFill>
                </a:rPr>
                <a:t>values</a:t>
              </a:r>
              <a:endParaRPr lang="es-ES" sz="1200" dirty="0">
                <a:solidFill>
                  <a:schemeClr val="bg1">
                    <a:lumMod val="50000"/>
                  </a:schemeClr>
                </a:solidFill>
              </a:endParaRPr>
            </a:p>
          </p:txBody>
        </p:sp>
      </p:grpSp>
      <p:grpSp>
        <p:nvGrpSpPr>
          <p:cNvPr id="3" name="10 Grupo"/>
          <p:cNvGrpSpPr/>
          <p:nvPr/>
        </p:nvGrpSpPr>
        <p:grpSpPr>
          <a:xfrm>
            <a:off x="1635523" y="6212205"/>
            <a:ext cx="3599118" cy="261610"/>
            <a:chOff x="1509713" y="6067425"/>
            <a:chExt cx="3322263" cy="261610"/>
          </a:xfrm>
        </p:grpSpPr>
        <p:cxnSp>
          <p:nvCxnSpPr>
            <p:cNvPr id="7" name="6 Conector recto"/>
            <p:cNvCxnSpPr/>
            <p:nvPr/>
          </p:nvCxnSpPr>
          <p:spPr>
            <a:xfrm>
              <a:off x="1509713" y="6208396"/>
              <a:ext cx="1333500" cy="71437"/>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10" name="9 CuadroTexto"/>
            <p:cNvSpPr txBox="1"/>
            <p:nvPr/>
          </p:nvSpPr>
          <p:spPr>
            <a:xfrm>
              <a:off x="2989898" y="6067425"/>
              <a:ext cx="1842078" cy="261610"/>
            </a:xfrm>
            <a:prstGeom prst="rect">
              <a:avLst/>
            </a:prstGeom>
            <a:noFill/>
          </p:spPr>
          <p:txBody>
            <a:bodyPr wrap="square" rtlCol="0">
              <a:spAutoFit/>
            </a:bodyPr>
            <a:lstStyle/>
            <a:p>
              <a:r>
                <a:rPr lang="es-ES" sz="1100" b="1" dirty="0" smtClean="0">
                  <a:solidFill>
                    <a:srgbClr val="00B0F0"/>
                  </a:solidFill>
                </a:rPr>
                <a:t>SD700 STANDARD</a:t>
              </a:r>
              <a:endParaRPr lang="es-ES" sz="1100" b="1" dirty="0">
                <a:solidFill>
                  <a:srgbClr val="00B0F0"/>
                </a:solidFill>
              </a:endParaRPr>
            </a:p>
          </p:txBody>
        </p:sp>
      </p:grpSp>
      <p:sp>
        <p:nvSpPr>
          <p:cNvPr id="14" name="13 CuadroTexto"/>
          <p:cNvSpPr txBox="1"/>
          <p:nvPr/>
        </p:nvSpPr>
        <p:spPr>
          <a:xfrm>
            <a:off x="2008030" y="4269576"/>
            <a:ext cx="6968423" cy="338554"/>
          </a:xfrm>
          <a:prstGeom prst="rect">
            <a:avLst/>
          </a:prstGeom>
          <a:noFill/>
        </p:spPr>
        <p:txBody>
          <a:bodyPr wrap="square" rtlCol="0">
            <a:spAutoFit/>
          </a:bodyPr>
          <a:lstStyle/>
          <a:p>
            <a:pPr algn="ctr"/>
            <a:r>
              <a:rPr lang="en-US" sz="1600" b="1" dirty="0" smtClean="0">
                <a:solidFill>
                  <a:srgbClr val="00B0F0"/>
                </a:solidFill>
              </a:rPr>
              <a:t>ALL DRIVES ARE NOT THE SAME</a:t>
            </a:r>
            <a:endParaRPr lang="en-US" sz="1600" b="1" dirty="0">
              <a:solidFill>
                <a:srgbClr val="00B0F0"/>
              </a:solidFill>
            </a:endParaRPr>
          </a:p>
        </p:txBody>
      </p:sp>
      <p:pic>
        <p:nvPicPr>
          <p:cNvPr id="15" name="Picture 5" descr="Y:\Marketing y Ventas\01 VARIADORES\01 SERIE SDRIVE\SD700\07 Ilustraciones (SD70ILU)\iconos_PNG\MAXMOTORCAREpng.png"/>
          <p:cNvPicPr>
            <a:picLocks noChangeAspect="1" noChangeArrowheads="1"/>
          </p:cNvPicPr>
          <p:nvPr/>
        </p:nvPicPr>
        <p:blipFill>
          <a:blip r:embed="rId4"/>
          <a:srcRect/>
          <a:stretch>
            <a:fillRect/>
          </a:stretch>
        </p:blipFill>
        <p:spPr bwMode="auto">
          <a:xfrm>
            <a:off x="7928838" y="4787578"/>
            <a:ext cx="1454872" cy="1451298"/>
          </a:xfrm>
          <a:prstGeom prst="rect">
            <a:avLst/>
          </a:prstGeom>
          <a:noFill/>
        </p:spPr>
      </p:pic>
      <p:grpSp>
        <p:nvGrpSpPr>
          <p:cNvPr id="13" name="12 Grupo"/>
          <p:cNvGrpSpPr/>
          <p:nvPr/>
        </p:nvGrpSpPr>
        <p:grpSpPr>
          <a:xfrm>
            <a:off x="1318252" y="1337648"/>
            <a:ext cx="7383490" cy="2906709"/>
            <a:chOff x="333376" y="1647825"/>
            <a:chExt cx="8020050" cy="3420417"/>
          </a:xfrm>
        </p:grpSpPr>
        <p:pic>
          <p:nvPicPr>
            <p:cNvPr id="16" name="Picture 2"/>
            <p:cNvPicPr>
              <a:picLocks noChangeAspect="1" noChangeArrowheads="1"/>
            </p:cNvPicPr>
            <p:nvPr/>
          </p:nvPicPr>
          <p:blipFill>
            <a:blip r:embed="rId5"/>
            <a:srcRect/>
            <a:stretch>
              <a:fillRect/>
            </a:stretch>
          </p:blipFill>
          <p:spPr bwMode="auto">
            <a:xfrm>
              <a:off x="333376" y="1647825"/>
              <a:ext cx="8020050" cy="3420417"/>
            </a:xfrm>
            <a:prstGeom prst="rect">
              <a:avLst/>
            </a:prstGeom>
            <a:noFill/>
            <a:ln w="9525">
              <a:noFill/>
              <a:miter lim="800000"/>
              <a:headEnd/>
              <a:tailEnd/>
            </a:ln>
            <a:effectLst/>
          </p:spPr>
        </p:pic>
        <p:pic>
          <p:nvPicPr>
            <p:cNvPr id="17" name="Picture 3"/>
            <p:cNvPicPr>
              <a:picLocks noChangeAspect="1" noChangeArrowheads="1"/>
            </p:cNvPicPr>
            <p:nvPr/>
          </p:nvPicPr>
          <p:blipFill>
            <a:blip r:embed="rId6"/>
            <a:srcRect/>
            <a:stretch>
              <a:fillRect/>
            </a:stretch>
          </p:blipFill>
          <p:spPr bwMode="auto">
            <a:xfrm>
              <a:off x="582565" y="2259051"/>
              <a:ext cx="2246360" cy="1777924"/>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237544" y="976502"/>
            <a:ext cx="8872405" cy="369887"/>
          </a:xfrm>
          <a:prstGeom prst="rect">
            <a:avLst/>
          </a:prstGeom>
          <a:noFill/>
        </p:spPr>
        <p:txBody>
          <a:bodyPr wrap="square">
            <a:spAutoFit/>
          </a:bodyPr>
          <a:lstStyle/>
          <a:p>
            <a:pPr>
              <a:defRPr/>
            </a:pPr>
            <a:r>
              <a:rPr lang="es-ES" b="1" u="none" dirty="0" smtClean="0">
                <a:solidFill>
                  <a:srgbClr val="00B0F0"/>
                </a:solidFill>
                <a:latin typeface="Arial Narrow" pitchFamily="34" charset="0"/>
              </a:rPr>
              <a:t>ADMISSIBLE PEAK VOLTAGE LIMIT </a:t>
            </a:r>
            <a:r>
              <a:rPr lang="es-ES" b="0" u="none" dirty="0" smtClean="0">
                <a:solidFill>
                  <a:srgbClr val="00B0F0"/>
                </a:solidFill>
                <a:latin typeface="Arial Narrow" pitchFamily="34" charset="0"/>
              </a:rPr>
              <a:t>CURVES IN AC MOTORS TERMINALS:</a:t>
            </a:r>
            <a:endParaRPr lang="es-ES" b="0" u="none" dirty="0">
              <a:solidFill>
                <a:srgbClr val="00B0F0"/>
              </a:solidFill>
              <a:latin typeface="Arial Narrow" pitchFamily="34" charset="0"/>
            </a:endParaRPr>
          </a:p>
        </p:txBody>
      </p:sp>
      <p:graphicFrame>
        <p:nvGraphicFramePr>
          <p:cNvPr id="1026" name="Object 8"/>
          <p:cNvGraphicFramePr>
            <a:graphicFrameLocks noChangeAspect="1"/>
          </p:cNvGraphicFramePr>
          <p:nvPr/>
        </p:nvGraphicFramePr>
        <p:xfrm>
          <a:off x="360815" y="1431608"/>
          <a:ext cx="8789680" cy="5426393"/>
        </p:xfrm>
        <a:graphic>
          <a:graphicData uri="http://schemas.openxmlformats.org/presentationml/2006/ole">
            <p:oleObj spid="_x0000_s76802" name="Visio" r:id="rId4" imgW="9953588" imgH="6684120" progI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53 Forma libre"/>
          <p:cNvSpPr/>
          <p:nvPr/>
        </p:nvSpPr>
        <p:spPr>
          <a:xfrm>
            <a:off x="239395" y="1189990"/>
            <a:ext cx="901546" cy="67310"/>
          </a:xfrm>
          <a:custGeom>
            <a:avLst/>
            <a:gdLst>
              <a:gd name="connsiteX0" fmla="*/ 0 w 2072640"/>
              <a:gd name="connsiteY0" fmla="*/ 82550 h 167640"/>
              <a:gd name="connsiteX1" fmla="*/ 670560 w 2072640"/>
              <a:gd name="connsiteY1" fmla="*/ 13970 h 167640"/>
              <a:gd name="connsiteX2" fmla="*/ 1272540 w 2072640"/>
              <a:gd name="connsiteY2" fmla="*/ 166370 h 167640"/>
              <a:gd name="connsiteX3" fmla="*/ 2072640 w 2072640"/>
              <a:gd name="connsiteY3" fmla="*/ 21590 h 167640"/>
            </a:gdLst>
            <a:ahLst/>
            <a:cxnLst>
              <a:cxn ang="0">
                <a:pos x="connsiteX0" y="connsiteY0"/>
              </a:cxn>
              <a:cxn ang="0">
                <a:pos x="connsiteX1" y="connsiteY1"/>
              </a:cxn>
              <a:cxn ang="0">
                <a:pos x="connsiteX2" y="connsiteY2"/>
              </a:cxn>
              <a:cxn ang="0">
                <a:pos x="connsiteX3" y="connsiteY3"/>
              </a:cxn>
            </a:cxnLst>
            <a:rect l="l" t="t" r="r" b="b"/>
            <a:pathLst>
              <a:path w="2072640" h="167640">
                <a:moveTo>
                  <a:pt x="0" y="82550"/>
                </a:moveTo>
                <a:cubicBezTo>
                  <a:pt x="229235" y="41275"/>
                  <a:pt x="458470" y="0"/>
                  <a:pt x="670560" y="13970"/>
                </a:cubicBezTo>
                <a:cubicBezTo>
                  <a:pt x="882650" y="27940"/>
                  <a:pt x="1038860" y="165100"/>
                  <a:pt x="1272540" y="166370"/>
                </a:cubicBezTo>
                <a:cubicBezTo>
                  <a:pt x="1506220" y="167640"/>
                  <a:pt x="1954530" y="39370"/>
                  <a:pt x="2072640" y="215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12 CuadroTexto"/>
          <p:cNvSpPr txBox="1"/>
          <p:nvPr/>
        </p:nvSpPr>
        <p:spPr>
          <a:xfrm>
            <a:off x="1245419" y="831791"/>
            <a:ext cx="8660582" cy="553998"/>
          </a:xfrm>
          <a:prstGeom prst="rect">
            <a:avLst/>
          </a:prstGeom>
          <a:noFill/>
        </p:spPr>
        <p:txBody>
          <a:bodyPr wrap="square" rtlCol="0">
            <a:spAutoFit/>
          </a:bodyPr>
          <a:lstStyle/>
          <a:p>
            <a:pPr algn="ctr">
              <a:lnSpc>
                <a:spcPct val="150000"/>
              </a:lnSpc>
            </a:pPr>
            <a:r>
              <a:rPr lang="en-US" sz="2000" b="1" dirty="0" smtClean="0">
                <a:solidFill>
                  <a:srgbClr val="00B0F0"/>
                </a:solidFill>
              </a:rPr>
              <a:t>PUMP COOLING</a:t>
            </a:r>
          </a:p>
        </p:txBody>
      </p:sp>
      <p:sp>
        <p:nvSpPr>
          <p:cNvPr id="9" name="8 Rectángulo"/>
          <p:cNvSpPr/>
          <p:nvPr/>
        </p:nvSpPr>
        <p:spPr>
          <a:xfrm>
            <a:off x="3054350" y="1407161"/>
            <a:ext cx="6571302" cy="3000821"/>
          </a:xfrm>
          <a:prstGeom prst="rect">
            <a:avLst/>
          </a:prstGeom>
        </p:spPr>
        <p:txBody>
          <a:bodyPr wrap="square">
            <a:spAutoFit/>
          </a:bodyPr>
          <a:lstStyle/>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Keep a minimum speed of the surrounding water.</a:t>
            </a:r>
          </a:p>
          <a:p>
            <a:pPr marL="1081088" lvl="1" indent="-533400" algn="ctr">
              <a:lnSpc>
                <a:spcPct val="150000"/>
              </a:lnSpc>
              <a:buClr>
                <a:srgbClr val="00B0F0"/>
              </a:buClr>
              <a:buSzPct val="200000"/>
            </a:pPr>
            <a:r>
              <a:rPr lang="en-US" dirty="0" err="1" smtClean="0">
                <a:solidFill>
                  <a:schemeClr val="bg1">
                    <a:lumMod val="50000"/>
                  </a:schemeClr>
                </a:solidFill>
                <a:latin typeface="Arial" pitchFamily="34" charset="0"/>
                <a:cs typeface="Arial" pitchFamily="34" charset="0"/>
              </a:rPr>
              <a:t>Vc</a:t>
            </a:r>
            <a:r>
              <a:rPr lang="en-US" dirty="0" smtClean="0">
                <a:solidFill>
                  <a:schemeClr val="bg1">
                    <a:lumMod val="50000"/>
                  </a:schemeClr>
                </a:solidFill>
                <a:latin typeface="Arial" pitchFamily="34" charset="0"/>
                <a:cs typeface="Arial" pitchFamily="34" charset="0"/>
              </a:rPr>
              <a:t> = 0.08…0.5 m/s</a:t>
            </a:r>
            <a:r>
              <a:rPr lang="en-US" sz="1400" dirty="0" smtClean="0">
                <a:solidFill>
                  <a:schemeClr val="bg1">
                    <a:lumMod val="50000"/>
                  </a:schemeClr>
                </a:solidFill>
                <a:latin typeface="Arial" pitchFamily="34" charset="0"/>
                <a:cs typeface="Arial" pitchFamily="34" charset="0"/>
              </a:rPr>
              <a:t> ( Consult Manufacturer)</a:t>
            </a:r>
            <a:endParaRPr lang="en-US" dirty="0" smtClean="0">
              <a:solidFill>
                <a:schemeClr val="bg1">
                  <a:lumMod val="50000"/>
                </a:schemeClr>
              </a:solidFill>
              <a:latin typeface="Arial" pitchFamily="34" charset="0"/>
              <a:cs typeface="Arial" pitchFamily="34" charset="0"/>
            </a:endParaRP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Cooling flow depends on:</a:t>
            </a:r>
          </a:p>
          <a:p>
            <a:pPr marL="1081088" indent="-533400">
              <a:lnSpc>
                <a:spcPct val="150000"/>
              </a:lnSpc>
              <a:buClr>
                <a:srgbClr val="00B0F0"/>
              </a:buClr>
              <a:buSzPct val="100000"/>
              <a:buFont typeface="Arial" pitchFamily="34" charset="0"/>
              <a:buChar char="•"/>
            </a:pPr>
            <a:r>
              <a:rPr lang="en-US" dirty="0" smtClean="0">
                <a:solidFill>
                  <a:schemeClr val="bg1">
                    <a:lumMod val="50000"/>
                  </a:schemeClr>
                </a:solidFill>
                <a:latin typeface="Arial" pitchFamily="34" charset="0"/>
                <a:cs typeface="Arial" pitchFamily="34" charset="0"/>
              </a:rPr>
              <a:t>Water temperature and properties</a:t>
            </a:r>
          </a:p>
          <a:p>
            <a:pPr marL="1081088" indent="-533400">
              <a:lnSpc>
                <a:spcPct val="150000"/>
              </a:lnSpc>
              <a:buClr>
                <a:srgbClr val="00B0F0"/>
              </a:buClr>
              <a:buSzPct val="100000"/>
              <a:buFont typeface="Arial" pitchFamily="34" charset="0"/>
              <a:buChar char="•"/>
            </a:pPr>
            <a:r>
              <a:rPr lang="en-US" dirty="0" smtClean="0">
                <a:solidFill>
                  <a:schemeClr val="bg1">
                    <a:lumMod val="50000"/>
                  </a:schemeClr>
                </a:solidFill>
                <a:latin typeface="Arial" pitchFamily="34" charset="0"/>
                <a:cs typeface="Arial" pitchFamily="34" charset="0"/>
              </a:rPr>
              <a:t>Pumps geometry and Motor Shell</a:t>
            </a:r>
          </a:p>
          <a:p>
            <a:pPr marL="1081088" indent="-533400">
              <a:lnSpc>
                <a:spcPct val="150000"/>
              </a:lnSpc>
              <a:buClr>
                <a:srgbClr val="00B0F0"/>
              </a:buClr>
              <a:buSzPct val="100000"/>
              <a:buFont typeface="Arial" pitchFamily="34" charset="0"/>
              <a:buChar char="•"/>
            </a:pPr>
            <a:r>
              <a:rPr lang="en-US" dirty="0" smtClean="0">
                <a:solidFill>
                  <a:schemeClr val="bg1">
                    <a:lumMod val="50000"/>
                  </a:schemeClr>
                </a:solidFill>
                <a:latin typeface="Arial" pitchFamily="34" charset="0"/>
                <a:cs typeface="Arial" pitchFamily="34" charset="0"/>
              </a:rPr>
              <a:t>Motor and pump load</a:t>
            </a:r>
          </a:p>
          <a:p>
            <a:pPr marL="1081088" indent="-533400">
              <a:lnSpc>
                <a:spcPct val="150000"/>
              </a:lnSpc>
              <a:buClr>
                <a:srgbClr val="00B0F0"/>
              </a:buClr>
              <a:buSzPct val="100000"/>
              <a:buFont typeface="Arial" pitchFamily="34" charset="0"/>
              <a:buChar char="•"/>
            </a:pPr>
            <a:r>
              <a:rPr lang="en-US" dirty="0" smtClean="0">
                <a:solidFill>
                  <a:schemeClr val="bg1">
                    <a:lumMod val="50000"/>
                  </a:schemeClr>
                </a:solidFill>
                <a:latin typeface="Arial" pitchFamily="34" charset="0"/>
                <a:cs typeface="Arial" pitchFamily="34" charset="0"/>
              </a:rPr>
              <a:t>Well geometry</a:t>
            </a:r>
          </a:p>
        </p:txBody>
      </p:sp>
      <p:pic>
        <p:nvPicPr>
          <p:cNvPr id="3074" name="Picture 2" descr="Y:\Marketing y Ventas\N_JAVIER_PEREZ\003 PRESENTACIONES\30 POWER ACADEMY\auxiliares\bombas\submersible.png"/>
          <p:cNvPicPr>
            <a:picLocks noChangeAspect="1" noChangeArrowheads="1"/>
          </p:cNvPicPr>
          <p:nvPr/>
        </p:nvPicPr>
        <p:blipFill>
          <a:blip r:embed="rId3"/>
          <a:srcRect t="15627" r="84880"/>
          <a:stretch>
            <a:fillRect/>
          </a:stretch>
        </p:blipFill>
        <p:spPr bwMode="auto">
          <a:xfrm>
            <a:off x="499330" y="886460"/>
            <a:ext cx="1693749" cy="5778366"/>
          </a:xfrm>
          <a:prstGeom prst="rect">
            <a:avLst/>
          </a:prstGeom>
          <a:noFill/>
        </p:spPr>
      </p:pic>
      <p:sp>
        <p:nvSpPr>
          <p:cNvPr id="15" name="14 Rectángulo redondeado"/>
          <p:cNvSpPr/>
          <p:nvPr/>
        </p:nvSpPr>
        <p:spPr>
          <a:xfrm>
            <a:off x="3071742" y="4468160"/>
            <a:ext cx="3291487" cy="2562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INCREASE COOLING CAPACITY</a:t>
            </a:r>
            <a:endParaRPr lang="en-US" sz="1600" dirty="0"/>
          </a:p>
        </p:txBody>
      </p:sp>
      <p:grpSp>
        <p:nvGrpSpPr>
          <p:cNvPr id="2" name="26 Grupo"/>
          <p:cNvGrpSpPr/>
          <p:nvPr/>
        </p:nvGrpSpPr>
        <p:grpSpPr>
          <a:xfrm>
            <a:off x="3321009" y="6396336"/>
            <a:ext cx="2403661" cy="461665"/>
            <a:chOff x="2801461" y="5204011"/>
            <a:chExt cx="2218764" cy="461665"/>
          </a:xfrm>
        </p:grpSpPr>
        <p:sp>
          <p:nvSpPr>
            <p:cNvPr id="12" name="11 Flecha derecha"/>
            <p:cNvSpPr/>
            <p:nvPr/>
          </p:nvSpPr>
          <p:spPr>
            <a:xfrm rot="16200000">
              <a:off x="2752154" y="5307106"/>
              <a:ext cx="228601" cy="12998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13 CuadroTexto"/>
            <p:cNvSpPr txBox="1"/>
            <p:nvPr/>
          </p:nvSpPr>
          <p:spPr>
            <a:xfrm>
              <a:off x="2940413" y="5204011"/>
              <a:ext cx="2079812" cy="461665"/>
            </a:xfrm>
            <a:prstGeom prst="rect">
              <a:avLst/>
            </a:prstGeom>
            <a:noFill/>
          </p:spPr>
          <p:txBody>
            <a:bodyPr wrap="square" rtlCol="0">
              <a:spAutoFit/>
            </a:bodyPr>
            <a:lstStyle/>
            <a:p>
              <a:r>
                <a:rPr lang="en-US" sz="1200" dirty="0" smtClean="0">
                  <a:solidFill>
                    <a:schemeClr val="tx1">
                      <a:lumMod val="50000"/>
                      <a:lumOff val="50000"/>
                    </a:schemeClr>
                  </a:solidFill>
                </a:rPr>
                <a:t>Low factor between motor diameter and well diameter</a:t>
              </a:r>
              <a:endParaRPr lang="en-US" sz="1200" dirty="0">
                <a:solidFill>
                  <a:schemeClr val="tx1">
                    <a:lumMod val="50000"/>
                    <a:lumOff val="50000"/>
                  </a:schemeClr>
                </a:solidFill>
              </a:endParaRPr>
            </a:p>
          </p:txBody>
        </p:sp>
      </p:grpSp>
      <p:sp>
        <p:nvSpPr>
          <p:cNvPr id="38" name="37 Flecha abajo"/>
          <p:cNvSpPr/>
          <p:nvPr/>
        </p:nvSpPr>
        <p:spPr>
          <a:xfrm rot="10800000">
            <a:off x="653425" y="4792532"/>
            <a:ext cx="172075" cy="4750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38 Flecha abajo"/>
          <p:cNvSpPr/>
          <p:nvPr/>
        </p:nvSpPr>
        <p:spPr>
          <a:xfrm rot="10800000">
            <a:off x="1809614" y="4807772"/>
            <a:ext cx="171586" cy="4750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39 Flecha curvada hacia arriba"/>
          <p:cNvSpPr/>
          <p:nvPr/>
        </p:nvSpPr>
        <p:spPr>
          <a:xfrm>
            <a:off x="338455" y="6393180"/>
            <a:ext cx="454025" cy="21336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40 Flecha curvada hacia arriba"/>
          <p:cNvSpPr/>
          <p:nvPr/>
        </p:nvSpPr>
        <p:spPr>
          <a:xfrm flipH="1">
            <a:off x="1915160" y="6377940"/>
            <a:ext cx="429260" cy="21336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3" name="48 Grupo"/>
          <p:cNvGrpSpPr/>
          <p:nvPr/>
        </p:nvGrpSpPr>
        <p:grpSpPr>
          <a:xfrm>
            <a:off x="233083" y="975360"/>
            <a:ext cx="2251673" cy="5730240"/>
            <a:chOff x="215153" y="975360"/>
            <a:chExt cx="2078467" cy="5730240"/>
          </a:xfrm>
        </p:grpSpPr>
        <p:cxnSp>
          <p:nvCxnSpPr>
            <p:cNvPr id="32" name="31 Conector recto"/>
            <p:cNvCxnSpPr/>
            <p:nvPr/>
          </p:nvCxnSpPr>
          <p:spPr>
            <a:xfrm rot="16200000" flipH="1">
              <a:off x="-1891030" y="4573269"/>
              <a:ext cx="4237991" cy="139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34 Conector recto"/>
            <p:cNvCxnSpPr/>
            <p:nvPr/>
          </p:nvCxnSpPr>
          <p:spPr>
            <a:xfrm flipV="1">
              <a:off x="215153" y="6694488"/>
              <a:ext cx="2070847" cy="11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36 Conector recto"/>
            <p:cNvCxnSpPr/>
            <p:nvPr/>
          </p:nvCxnSpPr>
          <p:spPr>
            <a:xfrm rot="5400000" flipH="1" flipV="1">
              <a:off x="-566420" y="3837940"/>
              <a:ext cx="5715000" cy="50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43 Conector recto"/>
            <p:cNvCxnSpPr/>
            <p:nvPr/>
          </p:nvCxnSpPr>
          <p:spPr>
            <a:xfrm rot="16200000" flipH="1">
              <a:off x="-144780" y="1341120"/>
              <a:ext cx="739140" cy="7620"/>
            </a:xfrm>
            <a:prstGeom prst="line">
              <a:avLst/>
            </a:prstGeom>
          </p:spPr>
          <p:style>
            <a:lnRef idx="2">
              <a:schemeClr val="accent1"/>
            </a:lnRef>
            <a:fillRef idx="0">
              <a:schemeClr val="accent1"/>
            </a:fillRef>
            <a:effectRef idx="1">
              <a:schemeClr val="accent1"/>
            </a:effectRef>
            <a:fontRef idx="minor">
              <a:schemeClr val="tx1"/>
            </a:fontRef>
          </p:style>
        </p:cxnSp>
      </p:grpSp>
      <p:sp>
        <p:nvSpPr>
          <p:cNvPr id="50" name="49 Flecha abajo"/>
          <p:cNvSpPr/>
          <p:nvPr/>
        </p:nvSpPr>
        <p:spPr>
          <a:xfrm>
            <a:off x="2271409" y="4091492"/>
            <a:ext cx="130796" cy="4750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50 Flecha abajo"/>
          <p:cNvSpPr/>
          <p:nvPr/>
        </p:nvSpPr>
        <p:spPr>
          <a:xfrm>
            <a:off x="309531" y="4071942"/>
            <a:ext cx="130796" cy="4750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54 Forma libre"/>
          <p:cNvSpPr/>
          <p:nvPr/>
        </p:nvSpPr>
        <p:spPr>
          <a:xfrm>
            <a:off x="1518920" y="1189990"/>
            <a:ext cx="957580" cy="105410"/>
          </a:xfrm>
          <a:custGeom>
            <a:avLst/>
            <a:gdLst>
              <a:gd name="connsiteX0" fmla="*/ 0 w 2072640"/>
              <a:gd name="connsiteY0" fmla="*/ 82550 h 167640"/>
              <a:gd name="connsiteX1" fmla="*/ 670560 w 2072640"/>
              <a:gd name="connsiteY1" fmla="*/ 13970 h 167640"/>
              <a:gd name="connsiteX2" fmla="*/ 1272540 w 2072640"/>
              <a:gd name="connsiteY2" fmla="*/ 166370 h 167640"/>
              <a:gd name="connsiteX3" fmla="*/ 2072640 w 2072640"/>
              <a:gd name="connsiteY3" fmla="*/ 21590 h 167640"/>
            </a:gdLst>
            <a:ahLst/>
            <a:cxnLst>
              <a:cxn ang="0">
                <a:pos x="connsiteX0" y="connsiteY0"/>
              </a:cxn>
              <a:cxn ang="0">
                <a:pos x="connsiteX1" y="connsiteY1"/>
              </a:cxn>
              <a:cxn ang="0">
                <a:pos x="connsiteX2" y="connsiteY2"/>
              </a:cxn>
              <a:cxn ang="0">
                <a:pos x="connsiteX3" y="connsiteY3"/>
              </a:cxn>
            </a:cxnLst>
            <a:rect l="l" t="t" r="r" b="b"/>
            <a:pathLst>
              <a:path w="2072640" h="167640">
                <a:moveTo>
                  <a:pt x="0" y="82550"/>
                </a:moveTo>
                <a:cubicBezTo>
                  <a:pt x="229235" y="41275"/>
                  <a:pt x="458470" y="0"/>
                  <a:pt x="670560" y="13970"/>
                </a:cubicBezTo>
                <a:cubicBezTo>
                  <a:pt x="882650" y="27940"/>
                  <a:pt x="1038860" y="165100"/>
                  <a:pt x="1272540" y="166370"/>
                </a:cubicBezTo>
                <a:cubicBezTo>
                  <a:pt x="1506220" y="167640"/>
                  <a:pt x="1954530" y="39370"/>
                  <a:pt x="2072640" y="215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7" name="76 Grupo"/>
          <p:cNvGrpSpPr/>
          <p:nvPr/>
        </p:nvGrpSpPr>
        <p:grpSpPr>
          <a:xfrm>
            <a:off x="0" y="1714500"/>
            <a:ext cx="2055495" cy="632460"/>
            <a:chOff x="0" y="1714500"/>
            <a:chExt cx="1897380" cy="632460"/>
          </a:xfrm>
        </p:grpSpPr>
        <p:sp>
          <p:nvSpPr>
            <p:cNvPr id="52" name="51 Flecha derecha"/>
            <p:cNvSpPr/>
            <p:nvPr/>
          </p:nvSpPr>
          <p:spPr>
            <a:xfrm>
              <a:off x="137160" y="1927860"/>
              <a:ext cx="358140" cy="4191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55 CuadroTexto"/>
            <p:cNvSpPr txBox="1"/>
            <p:nvPr/>
          </p:nvSpPr>
          <p:spPr>
            <a:xfrm>
              <a:off x="0" y="1714500"/>
              <a:ext cx="1897380" cy="261610"/>
            </a:xfrm>
            <a:prstGeom prst="rect">
              <a:avLst/>
            </a:prstGeom>
            <a:noFill/>
          </p:spPr>
          <p:txBody>
            <a:bodyPr wrap="square" rtlCol="0">
              <a:spAutoFit/>
            </a:bodyPr>
            <a:lstStyle/>
            <a:p>
              <a:r>
                <a:rPr lang="en-US" sz="1050" smtClean="0">
                  <a:solidFill>
                    <a:schemeClr val="tx1">
                      <a:lumMod val="50000"/>
                      <a:lumOff val="50000"/>
                    </a:schemeClr>
                  </a:solidFill>
                </a:rPr>
                <a:t>Well intake</a:t>
              </a:r>
              <a:endParaRPr lang="en-US" sz="1050">
                <a:solidFill>
                  <a:schemeClr val="tx1">
                    <a:lumMod val="50000"/>
                    <a:lumOff val="50000"/>
                  </a:schemeClr>
                </a:solidFill>
              </a:endParaRPr>
            </a:p>
          </p:txBody>
        </p:sp>
      </p:grpSp>
      <p:sp>
        <p:nvSpPr>
          <p:cNvPr id="57" name="56 CuadroTexto"/>
          <p:cNvSpPr txBox="1"/>
          <p:nvPr/>
        </p:nvSpPr>
        <p:spPr>
          <a:xfrm rot="16200000">
            <a:off x="-96497" y="3733520"/>
            <a:ext cx="1746879" cy="253916"/>
          </a:xfrm>
          <a:prstGeom prst="rect">
            <a:avLst/>
          </a:prstGeom>
          <a:noFill/>
        </p:spPr>
        <p:txBody>
          <a:bodyPr wrap="square" rtlCol="0">
            <a:spAutoFit/>
          </a:bodyPr>
          <a:lstStyle/>
          <a:p>
            <a:r>
              <a:rPr lang="en-US" sz="1050" dirty="0" smtClean="0">
                <a:solidFill>
                  <a:schemeClr val="tx1">
                    <a:lumMod val="50000"/>
                    <a:lumOff val="50000"/>
                  </a:schemeClr>
                </a:solidFill>
              </a:rPr>
              <a:t>Cooling Speed - V (m/s)</a:t>
            </a:r>
            <a:endParaRPr lang="en-US" sz="1050" dirty="0">
              <a:solidFill>
                <a:schemeClr val="tx1">
                  <a:lumMod val="50000"/>
                  <a:lumOff val="50000"/>
                </a:schemeClr>
              </a:solidFill>
            </a:endParaRPr>
          </a:p>
        </p:txBody>
      </p:sp>
      <p:grpSp>
        <p:nvGrpSpPr>
          <p:cNvPr id="4" name="63 Grupo"/>
          <p:cNvGrpSpPr/>
          <p:nvPr/>
        </p:nvGrpSpPr>
        <p:grpSpPr>
          <a:xfrm>
            <a:off x="3321010" y="5445388"/>
            <a:ext cx="2397994" cy="276999"/>
            <a:chOff x="3084597" y="5000064"/>
            <a:chExt cx="2213533" cy="276999"/>
          </a:xfrm>
        </p:grpSpPr>
        <p:sp>
          <p:nvSpPr>
            <p:cNvPr id="11" name="10 CuadroTexto"/>
            <p:cNvSpPr txBox="1"/>
            <p:nvPr/>
          </p:nvSpPr>
          <p:spPr>
            <a:xfrm>
              <a:off x="3218318" y="5000064"/>
              <a:ext cx="2079812" cy="276999"/>
            </a:xfrm>
            <a:prstGeom prst="rect">
              <a:avLst/>
            </a:prstGeom>
            <a:noFill/>
          </p:spPr>
          <p:txBody>
            <a:bodyPr wrap="square" rtlCol="0">
              <a:spAutoFit/>
            </a:bodyPr>
            <a:lstStyle/>
            <a:p>
              <a:r>
                <a:rPr lang="en-US" sz="1200" dirty="0" smtClean="0">
                  <a:solidFill>
                    <a:schemeClr val="tx1">
                      <a:lumMod val="50000"/>
                      <a:lumOff val="50000"/>
                    </a:schemeClr>
                  </a:solidFill>
                </a:rPr>
                <a:t>Wider motor Diameter (mm)</a:t>
              </a:r>
              <a:endParaRPr lang="en-US" sz="1200" dirty="0">
                <a:solidFill>
                  <a:schemeClr val="tx1">
                    <a:lumMod val="50000"/>
                    <a:lumOff val="50000"/>
                  </a:schemeClr>
                </a:solidFill>
              </a:endParaRPr>
            </a:p>
          </p:txBody>
        </p:sp>
        <p:sp>
          <p:nvSpPr>
            <p:cNvPr id="58" name="57 Flecha derecha"/>
            <p:cNvSpPr/>
            <p:nvPr/>
          </p:nvSpPr>
          <p:spPr>
            <a:xfrm rot="16200000">
              <a:off x="3035290" y="5086723"/>
              <a:ext cx="228601" cy="12998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5" name="62 Grupo"/>
          <p:cNvGrpSpPr/>
          <p:nvPr/>
        </p:nvGrpSpPr>
        <p:grpSpPr>
          <a:xfrm>
            <a:off x="3321009" y="5780502"/>
            <a:ext cx="3115058" cy="276999"/>
            <a:chOff x="3084597" y="5388534"/>
            <a:chExt cx="2875438" cy="276999"/>
          </a:xfrm>
        </p:grpSpPr>
        <p:sp>
          <p:nvSpPr>
            <p:cNvPr id="30" name="29 CuadroTexto"/>
            <p:cNvSpPr txBox="1"/>
            <p:nvPr/>
          </p:nvSpPr>
          <p:spPr>
            <a:xfrm>
              <a:off x="3234242" y="5388534"/>
              <a:ext cx="2725793" cy="276999"/>
            </a:xfrm>
            <a:prstGeom prst="rect">
              <a:avLst/>
            </a:prstGeom>
            <a:noFill/>
          </p:spPr>
          <p:txBody>
            <a:bodyPr wrap="square" rtlCol="0">
              <a:spAutoFit/>
            </a:bodyPr>
            <a:lstStyle/>
            <a:p>
              <a:r>
                <a:rPr lang="en-US" sz="1200" dirty="0" smtClean="0">
                  <a:solidFill>
                    <a:schemeClr val="tx1">
                      <a:lumMod val="50000"/>
                      <a:lumOff val="50000"/>
                    </a:schemeClr>
                  </a:solidFill>
                </a:rPr>
                <a:t>Higher convection factor (W/mm</a:t>
              </a:r>
              <a:r>
                <a:rPr lang="en-US" sz="1200" baseline="30000" dirty="0" smtClean="0">
                  <a:solidFill>
                    <a:schemeClr val="tx1">
                      <a:lumMod val="50000"/>
                      <a:lumOff val="50000"/>
                    </a:schemeClr>
                  </a:solidFill>
                </a:rPr>
                <a:t>2</a:t>
              </a:r>
              <a:r>
                <a:rPr lang="en-US" sz="1200" dirty="0" smtClean="0">
                  <a:solidFill>
                    <a:schemeClr val="tx1">
                      <a:lumMod val="50000"/>
                      <a:lumOff val="50000"/>
                    </a:schemeClr>
                  </a:solidFill>
                </a:rPr>
                <a:t>)</a:t>
              </a:r>
              <a:endParaRPr lang="en-US" sz="1200" dirty="0">
                <a:solidFill>
                  <a:schemeClr val="tx1">
                    <a:lumMod val="50000"/>
                    <a:lumOff val="50000"/>
                  </a:schemeClr>
                </a:solidFill>
              </a:endParaRPr>
            </a:p>
          </p:txBody>
        </p:sp>
        <p:sp>
          <p:nvSpPr>
            <p:cNvPr id="59" name="58 Flecha derecha"/>
            <p:cNvSpPr/>
            <p:nvPr/>
          </p:nvSpPr>
          <p:spPr>
            <a:xfrm rot="16200000">
              <a:off x="3035290" y="5445311"/>
              <a:ext cx="228601" cy="12998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6" name="59 Grupo"/>
          <p:cNvGrpSpPr/>
          <p:nvPr/>
        </p:nvGrpSpPr>
        <p:grpSpPr>
          <a:xfrm>
            <a:off x="3321010" y="6090216"/>
            <a:ext cx="2954108" cy="276999"/>
            <a:chOff x="2801461" y="5248834"/>
            <a:chExt cx="2726869" cy="276999"/>
          </a:xfrm>
        </p:grpSpPr>
        <p:sp>
          <p:nvSpPr>
            <p:cNvPr id="61" name="60 Flecha derecha"/>
            <p:cNvSpPr/>
            <p:nvPr/>
          </p:nvSpPr>
          <p:spPr>
            <a:xfrm rot="16200000">
              <a:off x="2752154" y="5307106"/>
              <a:ext cx="228601" cy="12998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2" name="61 CuadroTexto"/>
            <p:cNvSpPr txBox="1"/>
            <p:nvPr/>
          </p:nvSpPr>
          <p:spPr>
            <a:xfrm>
              <a:off x="2949378" y="5248834"/>
              <a:ext cx="2578952" cy="276999"/>
            </a:xfrm>
            <a:prstGeom prst="rect">
              <a:avLst/>
            </a:prstGeom>
            <a:noFill/>
          </p:spPr>
          <p:txBody>
            <a:bodyPr wrap="square" rtlCol="0">
              <a:spAutoFit/>
            </a:bodyPr>
            <a:lstStyle/>
            <a:p>
              <a:r>
                <a:rPr lang="en-US" sz="1200" dirty="0" smtClean="0">
                  <a:solidFill>
                    <a:schemeClr val="tx1">
                      <a:lumMod val="50000"/>
                      <a:lumOff val="50000"/>
                    </a:schemeClr>
                  </a:solidFill>
                </a:rPr>
                <a:t>Water stream distribution</a:t>
              </a:r>
              <a:endParaRPr lang="en-US" sz="1200" dirty="0">
                <a:solidFill>
                  <a:schemeClr val="tx1">
                    <a:lumMod val="50000"/>
                    <a:lumOff val="50000"/>
                  </a:schemeClr>
                </a:solidFill>
              </a:endParaRPr>
            </a:p>
          </p:txBody>
        </p:sp>
      </p:grpSp>
      <p:sp>
        <p:nvSpPr>
          <p:cNvPr id="68" name="67 Rectángulo redondeado"/>
          <p:cNvSpPr/>
          <p:nvPr/>
        </p:nvSpPr>
        <p:spPr>
          <a:xfrm>
            <a:off x="6518205" y="4474510"/>
            <a:ext cx="3291487" cy="2562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REDUCE HEAT LOSSES</a:t>
            </a:r>
            <a:endParaRPr lang="en-US" sz="1600" dirty="0"/>
          </a:p>
        </p:txBody>
      </p:sp>
      <p:grpSp>
        <p:nvGrpSpPr>
          <p:cNvPr id="7" name="68 Grupo"/>
          <p:cNvGrpSpPr/>
          <p:nvPr/>
        </p:nvGrpSpPr>
        <p:grpSpPr>
          <a:xfrm>
            <a:off x="3321010" y="4803215"/>
            <a:ext cx="2787691" cy="276999"/>
            <a:chOff x="3084597" y="5000064"/>
            <a:chExt cx="2573253" cy="276999"/>
          </a:xfrm>
        </p:grpSpPr>
        <p:sp>
          <p:nvSpPr>
            <p:cNvPr id="70" name="69 CuadroTexto"/>
            <p:cNvSpPr txBox="1"/>
            <p:nvPr/>
          </p:nvSpPr>
          <p:spPr>
            <a:xfrm>
              <a:off x="3218318" y="5000064"/>
              <a:ext cx="2439532" cy="276999"/>
            </a:xfrm>
            <a:prstGeom prst="rect">
              <a:avLst/>
            </a:prstGeom>
            <a:noFill/>
          </p:spPr>
          <p:txBody>
            <a:bodyPr wrap="square" rtlCol="0">
              <a:spAutoFit/>
            </a:bodyPr>
            <a:lstStyle/>
            <a:p>
              <a:r>
                <a:rPr lang="en-US" sz="1200" dirty="0" smtClean="0">
                  <a:solidFill>
                    <a:schemeClr val="tx1">
                      <a:lumMod val="50000"/>
                      <a:lumOff val="50000"/>
                    </a:schemeClr>
                  </a:solidFill>
                </a:rPr>
                <a:t>Lower water temperature (ºC)</a:t>
              </a:r>
              <a:endParaRPr lang="en-US" sz="1200" dirty="0">
                <a:solidFill>
                  <a:schemeClr val="tx1">
                    <a:lumMod val="50000"/>
                    <a:lumOff val="50000"/>
                  </a:schemeClr>
                </a:solidFill>
              </a:endParaRPr>
            </a:p>
          </p:txBody>
        </p:sp>
        <p:sp>
          <p:nvSpPr>
            <p:cNvPr id="71" name="70 Flecha derecha"/>
            <p:cNvSpPr/>
            <p:nvPr/>
          </p:nvSpPr>
          <p:spPr>
            <a:xfrm rot="16200000">
              <a:off x="3035290" y="5086723"/>
              <a:ext cx="228601" cy="12998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8" name="77 Grupo"/>
          <p:cNvGrpSpPr/>
          <p:nvPr/>
        </p:nvGrpSpPr>
        <p:grpSpPr>
          <a:xfrm>
            <a:off x="6790943" y="4815915"/>
            <a:ext cx="2787691" cy="276999"/>
            <a:chOff x="3084597" y="5000064"/>
            <a:chExt cx="2573253" cy="276999"/>
          </a:xfrm>
        </p:grpSpPr>
        <p:sp>
          <p:nvSpPr>
            <p:cNvPr id="79" name="78 CuadroTexto"/>
            <p:cNvSpPr txBox="1"/>
            <p:nvPr/>
          </p:nvSpPr>
          <p:spPr>
            <a:xfrm>
              <a:off x="3218318" y="5000064"/>
              <a:ext cx="2439532" cy="276999"/>
            </a:xfrm>
            <a:prstGeom prst="rect">
              <a:avLst/>
            </a:prstGeom>
            <a:noFill/>
          </p:spPr>
          <p:txBody>
            <a:bodyPr wrap="square" rtlCol="0">
              <a:spAutoFit/>
            </a:bodyPr>
            <a:lstStyle/>
            <a:p>
              <a:r>
                <a:rPr lang="en-US" sz="1200" dirty="0" smtClean="0">
                  <a:solidFill>
                    <a:schemeClr val="tx1">
                      <a:lumMod val="50000"/>
                      <a:lumOff val="50000"/>
                    </a:schemeClr>
                  </a:solidFill>
                </a:rPr>
                <a:t>Lower motor load (AP)</a:t>
              </a:r>
              <a:endParaRPr lang="en-US" sz="1200" dirty="0">
                <a:solidFill>
                  <a:schemeClr val="tx1">
                    <a:lumMod val="50000"/>
                    <a:lumOff val="50000"/>
                  </a:schemeClr>
                </a:solidFill>
              </a:endParaRPr>
            </a:p>
          </p:txBody>
        </p:sp>
        <p:sp>
          <p:nvSpPr>
            <p:cNvPr id="80" name="79 Flecha derecha"/>
            <p:cNvSpPr/>
            <p:nvPr/>
          </p:nvSpPr>
          <p:spPr>
            <a:xfrm rot="5400000">
              <a:off x="3035290" y="5086723"/>
              <a:ext cx="228601" cy="12998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10" name="81 Grupo"/>
          <p:cNvGrpSpPr/>
          <p:nvPr/>
        </p:nvGrpSpPr>
        <p:grpSpPr>
          <a:xfrm>
            <a:off x="6800654" y="5125629"/>
            <a:ext cx="2388283" cy="276999"/>
            <a:chOff x="6277526" y="5125628"/>
            <a:chExt cx="2204569" cy="276999"/>
          </a:xfrm>
        </p:grpSpPr>
        <p:sp>
          <p:nvSpPr>
            <p:cNvPr id="73" name="72 CuadroTexto"/>
            <p:cNvSpPr txBox="1"/>
            <p:nvPr/>
          </p:nvSpPr>
          <p:spPr>
            <a:xfrm>
              <a:off x="6402283" y="5125628"/>
              <a:ext cx="2079812" cy="276999"/>
            </a:xfrm>
            <a:prstGeom prst="rect">
              <a:avLst/>
            </a:prstGeom>
            <a:noFill/>
          </p:spPr>
          <p:txBody>
            <a:bodyPr wrap="square" rtlCol="0">
              <a:spAutoFit/>
            </a:bodyPr>
            <a:lstStyle/>
            <a:p>
              <a:r>
                <a:rPr lang="en-US" sz="1200" dirty="0" smtClean="0">
                  <a:solidFill>
                    <a:schemeClr val="tx1">
                      <a:lumMod val="50000"/>
                      <a:lumOff val="50000"/>
                    </a:schemeClr>
                  </a:solidFill>
                </a:rPr>
                <a:t>Pump speed reduction (Hz)</a:t>
              </a:r>
              <a:endParaRPr lang="en-US" sz="1200" dirty="0">
                <a:solidFill>
                  <a:schemeClr val="tx1">
                    <a:lumMod val="50000"/>
                    <a:lumOff val="50000"/>
                  </a:schemeClr>
                </a:solidFill>
              </a:endParaRPr>
            </a:p>
          </p:txBody>
        </p:sp>
        <p:sp>
          <p:nvSpPr>
            <p:cNvPr id="81" name="80 Flecha derecha"/>
            <p:cNvSpPr/>
            <p:nvPr/>
          </p:nvSpPr>
          <p:spPr>
            <a:xfrm rot="5400000">
              <a:off x="6228219" y="5216338"/>
              <a:ext cx="228601" cy="12998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63" name="62 Grupo"/>
          <p:cNvGrpSpPr/>
          <p:nvPr/>
        </p:nvGrpSpPr>
        <p:grpSpPr>
          <a:xfrm>
            <a:off x="466165" y="6096003"/>
            <a:ext cx="1777252" cy="258117"/>
            <a:chOff x="430306" y="6096002"/>
            <a:chExt cx="1640540" cy="258117"/>
          </a:xfrm>
        </p:grpSpPr>
        <p:cxnSp>
          <p:nvCxnSpPr>
            <p:cNvPr id="46" name="45 Conector recto de flecha"/>
            <p:cNvCxnSpPr/>
            <p:nvPr/>
          </p:nvCxnSpPr>
          <p:spPr>
            <a:xfrm flipV="1">
              <a:off x="430306" y="6096002"/>
              <a:ext cx="1550894" cy="8963"/>
            </a:xfrm>
            <a:prstGeom prst="straightConnector1">
              <a:avLst/>
            </a:prstGeom>
            <a:ln>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9" name="48 CuadroTexto"/>
            <p:cNvSpPr txBox="1"/>
            <p:nvPr/>
          </p:nvSpPr>
          <p:spPr>
            <a:xfrm>
              <a:off x="1555996" y="6100203"/>
              <a:ext cx="514850" cy="253916"/>
            </a:xfrm>
            <a:prstGeom prst="rect">
              <a:avLst/>
            </a:prstGeom>
            <a:noFill/>
          </p:spPr>
          <p:txBody>
            <a:bodyPr wrap="square" rtlCol="0">
              <a:spAutoFit/>
            </a:bodyPr>
            <a:lstStyle/>
            <a:p>
              <a:r>
                <a:rPr lang="en-US" sz="1050" dirty="0" err="1" smtClean="0">
                  <a:solidFill>
                    <a:schemeClr val="tx1">
                      <a:lumMod val="50000"/>
                      <a:lumOff val="50000"/>
                    </a:schemeClr>
                  </a:solidFill>
                </a:rPr>
                <a:t>Dw</a:t>
              </a:r>
              <a:endParaRPr lang="en-US" sz="1050" dirty="0">
                <a:solidFill>
                  <a:schemeClr val="tx1">
                    <a:lumMod val="50000"/>
                    <a:lumOff val="50000"/>
                  </a:schemeClr>
                </a:solidFill>
              </a:endParaRPr>
            </a:p>
          </p:txBody>
        </p:sp>
      </p:grpSp>
      <p:grpSp>
        <p:nvGrpSpPr>
          <p:cNvPr id="64" name="63 Grupo"/>
          <p:cNvGrpSpPr/>
          <p:nvPr/>
        </p:nvGrpSpPr>
        <p:grpSpPr>
          <a:xfrm>
            <a:off x="1010024" y="5827059"/>
            <a:ext cx="1260979" cy="253371"/>
            <a:chOff x="987548" y="6011100"/>
            <a:chExt cx="1163981" cy="253371"/>
          </a:xfrm>
        </p:grpSpPr>
        <p:cxnSp>
          <p:nvCxnSpPr>
            <p:cNvPr id="65" name="64 Conector recto de flecha"/>
            <p:cNvCxnSpPr/>
            <p:nvPr/>
          </p:nvCxnSpPr>
          <p:spPr>
            <a:xfrm>
              <a:off x="987548" y="6091783"/>
              <a:ext cx="573741" cy="8965"/>
            </a:xfrm>
            <a:prstGeom prst="straightConnector1">
              <a:avLst/>
            </a:prstGeom>
            <a:ln>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6" name="65 CuadroTexto"/>
            <p:cNvSpPr txBox="1"/>
            <p:nvPr/>
          </p:nvSpPr>
          <p:spPr>
            <a:xfrm>
              <a:off x="1636679" y="6011100"/>
              <a:ext cx="514850" cy="253371"/>
            </a:xfrm>
            <a:prstGeom prst="rect">
              <a:avLst/>
            </a:prstGeom>
            <a:noFill/>
          </p:spPr>
          <p:txBody>
            <a:bodyPr wrap="square" rtlCol="0">
              <a:spAutoFit/>
            </a:bodyPr>
            <a:lstStyle/>
            <a:p>
              <a:r>
                <a:rPr lang="en-US" sz="1050" dirty="0" err="1" smtClean="0">
                  <a:solidFill>
                    <a:schemeClr val="tx1">
                      <a:lumMod val="50000"/>
                      <a:lumOff val="50000"/>
                    </a:schemeClr>
                  </a:solidFill>
                </a:rPr>
                <a:t>Dp</a:t>
              </a:r>
              <a:endParaRPr lang="en-US" sz="1050" dirty="0">
                <a:solidFill>
                  <a:schemeClr val="tx1">
                    <a:lumMod val="50000"/>
                    <a:lumOff val="50000"/>
                  </a:schemeClr>
                </a:solidFill>
              </a:endParaRPr>
            </a:p>
          </p:txBody>
        </p:sp>
      </p:grpSp>
      <p:grpSp>
        <p:nvGrpSpPr>
          <p:cNvPr id="72" name="68 Grupo"/>
          <p:cNvGrpSpPr/>
          <p:nvPr/>
        </p:nvGrpSpPr>
        <p:grpSpPr>
          <a:xfrm>
            <a:off x="3321010" y="5143513"/>
            <a:ext cx="2787691" cy="276999"/>
            <a:chOff x="3084597" y="5000064"/>
            <a:chExt cx="2573253" cy="276999"/>
          </a:xfrm>
        </p:grpSpPr>
        <p:sp>
          <p:nvSpPr>
            <p:cNvPr id="74" name="73 CuadroTexto"/>
            <p:cNvSpPr txBox="1"/>
            <p:nvPr/>
          </p:nvSpPr>
          <p:spPr>
            <a:xfrm>
              <a:off x="3218318" y="5000064"/>
              <a:ext cx="2439532" cy="276999"/>
            </a:xfrm>
            <a:prstGeom prst="rect">
              <a:avLst/>
            </a:prstGeom>
            <a:noFill/>
          </p:spPr>
          <p:txBody>
            <a:bodyPr wrap="square" rtlCol="0">
              <a:spAutoFit/>
            </a:bodyPr>
            <a:lstStyle/>
            <a:p>
              <a:r>
                <a:rPr lang="en-US" sz="1200" dirty="0" smtClean="0">
                  <a:solidFill>
                    <a:schemeClr val="tx1">
                      <a:lumMod val="50000"/>
                      <a:lumOff val="50000"/>
                    </a:schemeClr>
                  </a:solidFill>
                </a:rPr>
                <a:t>Higher pump flow (Q)</a:t>
              </a:r>
              <a:endParaRPr lang="en-US" sz="1200" dirty="0">
                <a:solidFill>
                  <a:schemeClr val="tx1">
                    <a:lumMod val="50000"/>
                    <a:lumOff val="50000"/>
                  </a:schemeClr>
                </a:solidFill>
              </a:endParaRPr>
            </a:p>
          </p:txBody>
        </p:sp>
        <p:sp>
          <p:nvSpPr>
            <p:cNvPr id="75" name="74 Flecha derecha"/>
            <p:cNvSpPr/>
            <p:nvPr/>
          </p:nvSpPr>
          <p:spPr>
            <a:xfrm rot="16200000">
              <a:off x="3035290" y="5086723"/>
              <a:ext cx="228601" cy="12998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
        <p:nvSpPr>
          <p:cNvPr id="76" name="75 CuadroTexto"/>
          <p:cNvSpPr txBox="1"/>
          <p:nvPr/>
        </p:nvSpPr>
        <p:spPr>
          <a:xfrm rot="16200000">
            <a:off x="1444215" y="4159072"/>
            <a:ext cx="840891" cy="253916"/>
          </a:xfrm>
          <a:prstGeom prst="rect">
            <a:avLst/>
          </a:prstGeom>
          <a:noFill/>
        </p:spPr>
        <p:txBody>
          <a:bodyPr wrap="square" rtlCol="0">
            <a:spAutoFit/>
          </a:bodyPr>
          <a:lstStyle/>
          <a:p>
            <a:pPr algn="r"/>
            <a:r>
              <a:rPr lang="en-US" sz="1050" dirty="0" smtClean="0">
                <a:solidFill>
                  <a:schemeClr val="tx1">
                    <a:lumMod val="50000"/>
                    <a:lumOff val="50000"/>
                  </a:schemeClr>
                </a:solidFill>
              </a:rPr>
              <a:t>Q (m3/s)</a:t>
            </a:r>
            <a:endParaRPr lang="en-US" sz="1050" dirty="0">
              <a:solidFill>
                <a:schemeClr val="tx1">
                  <a:lumMod val="50000"/>
                  <a:lumOff val="50000"/>
                </a:schemeClr>
              </a:solidFill>
            </a:endParaRPr>
          </a:p>
        </p:txBody>
      </p:sp>
      <p:sp>
        <p:nvSpPr>
          <p:cNvPr id="78" name="77 CuadroTexto"/>
          <p:cNvSpPr txBox="1"/>
          <p:nvPr/>
        </p:nvSpPr>
        <p:spPr>
          <a:xfrm>
            <a:off x="1807361" y="1917896"/>
            <a:ext cx="581735" cy="253916"/>
          </a:xfrm>
          <a:prstGeom prst="rect">
            <a:avLst/>
          </a:prstGeom>
          <a:noFill/>
        </p:spPr>
        <p:txBody>
          <a:bodyPr wrap="square" rtlCol="0">
            <a:spAutoFit/>
          </a:bodyPr>
          <a:lstStyle/>
          <a:p>
            <a:r>
              <a:rPr lang="en-US" sz="1050" dirty="0" smtClean="0">
                <a:solidFill>
                  <a:schemeClr val="tx1">
                    <a:lumMod val="50000"/>
                    <a:lumOff val="50000"/>
                  </a:schemeClr>
                </a:solidFill>
              </a:rPr>
              <a:t>T (ºC)</a:t>
            </a:r>
            <a:endParaRPr lang="en-US" sz="1050" dirty="0">
              <a:solidFill>
                <a:schemeClr val="tx1">
                  <a:lumMod val="50000"/>
                  <a:lumOff val="50000"/>
                </a:schemeClr>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Left)">
                                      <p:cBhvr>
                                        <p:cTn id="13" dur="500"/>
                                        <p:tgtEl>
                                          <p:spTgt spid="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slide(fromLeft)">
                                      <p:cBhvr>
                                        <p:cTn id="20" dur="500"/>
                                        <p:tgtEl>
                                          <p:spTgt spid="72"/>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slide(fromLeft)">
                                      <p:cBhvr>
                                        <p:cTn id="39" dur="500"/>
                                        <p:tgtEl>
                                          <p:spTgt spid="4"/>
                                        </p:tgtEl>
                                      </p:cBhvr>
                                    </p:animEffect>
                                  </p:childTnLst>
                                </p:cTn>
                              </p:par>
                              <p:par>
                                <p:cTn id="40" presetID="1"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slide(from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lide(fromLeft)">
                                      <p:cBhvr>
                                        <p:cTn id="51" dur="500"/>
                                        <p:tgtEl>
                                          <p:spTgt spid="6"/>
                                        </p:tgtEl>
                                      </p:cBhvr>
                                    </p:animEffect>
                                  </p:childTnLst>
                                </p:cTn>
                              </p:par>
                              <p:par>
                                <p:cTn id="52" presetID="1" presetClass="entr" presetSubtype="0" fill="hold" nodeType="withEffect">
                                  <p:stCondLst>
                                    <p:cond delay="0"/>
                                  </p:stCondLst>
                                  <p:childTnLst>
                                    <p:set>
                                      <p:cBhvr>
                                        <p:cTn id="53" dur="1" fill="hold">
                                          <p:stCondLst>
                                            <p:cond delay="0"/>
                                          </p:stCondLst>
                                        </p:cTn>
                                        <p:tgtEl>
                                          <p:spTgt spid="7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slide(fromLeft)">
                                      <p:cBhvr>
                                        <p:cTn id="58" dur="500"/>
                                        <p:tgtEl>
                                          <p:spTgt spid="2"/>
                                        </p:tgtEl>
                                      </p:cBhvr>
                                    </p:animEffect>
                                  </p:childTnLst>
                                </p:cTn>
                              </p:par>
                              <p:par>
                                <p:cTn id="59" presetID="1" presetClass="entr" presetSubtype="0"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2" presetClass="entr" presetSubtype="8"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slide(fromLeft)">
                                      <p:cBhvr>
                                        <p:cTn id="69" dur="500"/>
                                        <p:tgtEl>
                                          <p:spTgt spid="10"/>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childTnLst>
                                </p:cTn>
                              </p:par>
                              <p:par>
                                <p:cTn id="72" presetID="12" presetClass="entr" presetSubtype="8"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slide(fromLeft)">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animBg="1"/>
      <p:bldP spid="39" grpId="0" animBg="1"/>
      <p:bldP spid="40" grpId="0" animBg="1"/>
      <p:bldP spid="41" grpId="0" animBg="1"/>
      <p:bldP spid="50" grpId="0" animBg="1"/>
      <p:bldP spid="51" grpId="0" animBg="1"/>
      <p:bldP spid="57" grpId="0"/>
      <p:bldP spid="68" grpId="0" animBg="1"/>
      <p:bldP spid="68" grpId="1" animBg="1"/>
      <p:bldP spid="76" grpId="0"/>
      <p:bldP spid="7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245419" y="831791"/>
            <a:ext cx="8660582" cy="553998"/>
          </a:xfrm>
          <a:prstGeom prst="rect">
            <a:avLst/>
          </a:prstGeom>
          <a:noFill/>
        </p:spPr>
        <p:txBody>
          <a:bodyPr wrap="square" rtlCol="0">
            <a:spAutoFit/>
          </a:bodyPr>
          <a:lstStyle/>
          <a:p>
            <a:pPr algn="ctr">
              <a:lnSpc>
                <a:spcPct val="150000"/>
              </a:lnSpc>
            </a:pPr>
            <a:r>
              <a:rPr lang="en-US" sz="2000" b="1" dirty="0" smtClean="0">
                <a:solidFill>
                  <a:srgbClr val="00B0F0"/>
                </a:solidFill>
              </a:rPr>
              <a:t>THRUST BEARING COOLING</a:t>
            </a:r>
          </a:p>
        </p:txBody>
      </p:sp>
      <p:sp>
        <p:nvSpPr>
          <p:cNvPr id="9" name="8 Rectángulo"/>
          <p:cNvSpPr/>
          <p:nvPr/>
        </p:nvSpPr>
        <p:spPr>
          <a:xfrm>
            <a:off x="2889250" y="1622313"/>
            <a:ext cx="6571302" cy="1754326"/>
          </a:xfrm>
          <a:prstGeom prst="rect">
            <a:avLst/>
          </a:prstGeom>
        </p:spPr>
        <p:txBody>
          <a:bodyPr wrap="square">
            <a:spAutoFit/>
          </a:bodyPr>
          <a:lstStyle/>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Thrust bearings needs a minimum water flow (15-30% of </a:t>
            </a:r>
            <a:r>
              <a:rPr lang="en-US" dirty="0" err="1" smtClean="0">
                <a:solidFill>
                  <a:schemeClr val="bg1">
                    <a:lumMod val="50000"/>
                  </a:schemeClr>
                </a:solidFill>
                <a:latin typeface="Arial" pitchFamily="34" charset="0"/>
                <a:cs typeface="Arial" pitchFamily="34" charset="0"/>
              </a:rPr>
              <a:t>Qn</a:t>
            </a:r>
            <a:r>
              <a:rPr lang="en-US" dirty="0" smtClean="0">
                <a:solidFill>
                  <a:schemeClr val="bg1">
                    <a:lumMod val="50000"/>
                  </a:schemeClr>
                </a:solidFill>
                <a:latin typeface="Arial" pitchFamily="34" charset="0"/>
                <a:cs typeface="Arial" pitchFamily="34" charset="0"/>
              </a:rPr>
              <a:t>) to create a thin lubrication layer.</a:t>
            </a:r>
          </a:p>
          <a:p>
            <a:pPr marL="623888" indent="-533400">
              <a:lnSpc>
                <a:spcPct val="150000"/>
              </a:lnSpc>
              <a:buClr>
                <a:srgbClr val="00B0F0"/>
              </a:buClr>
              <a:buSzPct val="200000"/>
              <a:buFont typeface="Wingdings" pitchFamily="2" charset="2"/>
              <a:buChar char="ü"/>
            </a:pPr>
            <a:r>
              <a:rPr lang="en-US" dirty="0" smtClean="0">
                <a:solidFill>
                  <a:schemeClr val="bg1">
                    <a:lumMod val="50000"/>
                  </a:schemeClr>
                </a:solidFill>
                <a:latin typeface="Arial" pitchFamily="34" charset="0"/>
                <a:cs typeface="Arial" pitchFamily="34" charset="0"/>
              </a:rPr>
              <a:t>The layer ensures bearing cooling and reduce friction between fixed parts.</a:t>
            </a:r>
          </a:p>
        </p:txBody>
      </p:sp>
      <p:pic>
        <p:nvPicPr>
          <p:cNvPr id="60" name="Picture 2" descr="Y:\Marketing y Ventas\N_JAVIER_PEREZ\003 PRESENTACIONES\30 POWER ACADEMY\auxiliares\bombas\submersible.png"/>
          <p:cNvPicPr>
            <a:picLocks noChangeAspect="1" noChangeArrowheads="1"/>
          </p:cNvPicPr>
          <p:nvPr/>
        </p:nvPicPr>
        <p:blipFill>
          <a:blip r:embed="rId3"/>
          <a:srcRect t="15627" r="84880"/>
          <a:stretch>
            <a:fillRect/>
          </a:stretch>
        </p:blipFill>
        <p:spPr bwMode="auto">
          <a:xfrm>
            <a:off x="499330" y="886460"/>
            <a:ext cx="1693749" cy="5778366"/>
          </a:xfrm>
          <a:prstGeom prst="rect">
            <a:avLst/>
          </a:prstGeom>
          <a:noFill/>
        </p:spPr>
      </p:pic>
      <p:pic>
        <p:nvPicPr>
          <p:cNvPr id="74754" name="Picture 2" descr="http://2.imimg.com/data2/RU/NB/MY-2031291/submersible-pumpset-250x250.jpg"/>
          <p:cNvPicPr>
            <a:picLocks noChangeAspect="1" noChangeArrowheads="1"/>
          </p:cNvPicPr>
          <p:nvPr/>
        </p:nvPicPr>
        <p:blipFill>
          <a:blip r:embed="rId4"/>
          <a:srcRect l="17164" t="18491" r="10885" b="29736"/>
          <a:stretch>
            <a:fillRect/>
          </a:stretch>
        </p:blipFill>
        <p:spPr bwMode="auto">
          <a:xfrm rot="5400000">
            <a:off x="6880039" y="4104717"/>
            <a:ext cx="2429435" cy="1893795"/>
          </a:xfrm>
          <a:prstGeom prst="rect">
            <a:avLst/>
          </a:prstGeom>
          <a:noFill/>
        </p:spPr>
      </p:pic>
      <p:pic>
        <p:nvPicPr>
          <p:cNvPr id="74755" name="Picture 3"/>
          <p:cNvPicPr>
            <a:picLocks noChangeAspect="1" noChangeArrowheads="1"/>
          </p:cNvPicPr>
          <p:nvPr/>
        </p:nvPicPr>
        <p:blipFill>
          <a:blip r:embed="rId5"/>
          <a:srcRect/>
          <a:stretch>
            <a:fillRect/>
          </a:stretch>
        </p:blipFill>
        <p:spPr bwMode="auto">
          <a:xfrm>
            <a:off x="3118082" y="4161586"/>
            <a:ext cx="1960563" cy="1762125"/>
          </a:xfrm>
          <a:prstGeom prst="rect">
            <a:avLst/>
          </a:prstGeom>
          <a:noFill/>
          <a:ln w="9525">
            <a:noFill/>
            <a:miter lim="800000"/>
            <a:headEnd/>
            <a:tailEnd/>
          </a:ln>
          <a:effectLst/>
        </p:spPr>
      </p:pic>
      <p:grpSp>
        <p:nvGrpSpPr>
          <p:cNvPr id="63" name="29 Grupo"/>
          <p:cNvGrpSpPr/>
          <p:nvPr/>
        </p:nvGrpSpPr>
        <p:grpSpPr>
          <a:xfrm>
            <a:off x="4363676" y="4759290"/>
            <a:ext cx="2347154" cy="323628"/>
            <a:chOff x="5985331" y="1967585"/>
            <a:chExt cx="3110138" cy="323628"/>
          </a:xfrm>
        </p:grpSpPr>
        <p:sp>
          <p:nvSpPr>
            <p:cNvPr id="64" name="63 CuadroTexto"/>
            <p:cNvSpPr txBox="1"/>
            <p:nvPr/>
          </p:nvSpPr>
          <p:spPr>
            <a:xfrm>
              <a:off x="6856306" y="1967585"/>
              <a:ext cx="2239163" cy="276999"/>
            </a:xfrm>
            <a:prstGeom prst="rect">
              <a:avLst/>
            </a:prstGeom>
            <a:noFill/>
          </p:spPr>
          <p:txBody>
            <a:bodyPr wrap="square" rtlCol="0">
              <a:spAutoFit/>
            </a:bodyPr>
            <a:lstStyle/>
            <a:p>
              <a:pPr algn="r"/>
              <a:r>
                <a:rPr lang="en-AU" sz="1200" dirty="0" smtClean="0">
                  <a:solidFill>
                    <a:schemeClr val="bg1">
                      <a:lumMod val="50000"/>
                    </a:schemeClr>
                  </a:solidFill>
                </a:rPr>
                <a:t>Lubrication layer</a:t>
              </a:r>
              <a:endParaRPr lang="en-AU" sz="1200" dirty="0">
                <a:solidFill>
                  <a:schemeClr val="bg1">
                    <a:lumMod val="50000"/>
                  </a:schemeClr>
                </a:solidFill>
              </a:endParaRPr>
            </a:p>
          </p:txBody>
        </p:sp>
        <p:cxnSp>
          <p:nvCxnSpPr>
            <p:cNvPr id="67" name="66 Conector recto de flecha"/>
            <p:cNvCxnSpPr/>
            <p:nvPr/>
          </p:nvCxnSpPr>
          <p:spPr>
            <a:xfrm rot="10800000" flipV="1">
              <a:off x="5985331" y="2277838"/>
              <a:ext cx="3072038" cy="13375"/>
            </a:xfrm>
            <a:prstGeom prst="straightConnector1">
              <a:avLst/>
            </a:prstGeom>
            <a:ln w="38100">
              <a:solidFill>
                <a:srgbClr val="00B0F0"/>
              </a:solidFill>
              <a:prstDash val="sysDot"/>
              <a:tailEnd type="oval"/>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Y:\Marketing y Ventas\N_JAVIER_PEREZ\003 PRESENTACIONES\30 POWER ACADEMY\auxiliares\bombas\Instalación.png"/>
          <p:cNvPicPr>
            <a:picLocks noChangeAspect="1" noChangeArrowheads="1"/>
          </p:cNvPicPr>
          <p:nvPr/>
        </p:nvPicPr>
        <p:blipFill>
          <a:blip r:embed="rId3"/>
          <a:srcRect r="49250"/>
          <a:stretch>
            <a:fillRect/>
          </a:stretch>
        </p:blipFill>
        <p:spPr bwMode="auto">
          <a:xfrm>
            <a:off x="369857" y="1560232"/>
            <a:ext cx="1883273" cy="4992968"/>
          </a:xfrm>
          <a:prstGeom prst="rect">
            <a:avLst/>
          </a:prstGeom>
          <a:noFill/>
        </p:spPr>
      </p:pic>
      <p:pic>
        <p:nvPicPr>
          <p:cNvPr id="81924" name="Picture 4" descr="Y:\Marketing y Ventas\N_JAVIER_PEREZ\003 PRESENTACIONES\30 POWER ACADEMY\auxiliares\bombas\Instalcion_Tuberia.png"/>
          <p:cNvPicPr>
            <a:picLocks noChangeAspect="1" noChangeArrowheads="1"/>
          </p:cNvPicPr>
          <p:nvPr/>
        </p:nvPicPr>
        <p:blipFill>
          <a:blip r:embed="rId4"/>
          <a:srcRect/>
          <a:stretch>
            <a:fillRect/>
          </a:stretch>
        </p:blipFill>
        <p:spPr bwMode="auto">
          <a:xfrm>
            <a:off x="805266" y="1526614"/>
            <a:ext cx="1478617" cy="3226191"/>
          </a:xfrm>
          <a:prstGeom prst="rect">
            <a:avLst/>
          </a:prstGeom>
          <a:noFill/>
        </p:spPr>
      </p:pic>
      <p:sp>
        <p:nvSpPr>
          <p:cNvPr id="13" name="12 CuadroTexto"/>
          <p:cNvSpPr txBox="1"/>
          <p:nvPr/>
        </p:nvSpPr>
        <p:spPr>
          <a:xfrm>
            <a:off x="1245419" y="831791"/>
            <a:ext cx="8660582" cy="553998"/>
          </a:xfrm>
          <a:prstGeom prst="rect">
            <a:avLst/>
          </a:prstGeom>
          <a:noFill/>
        </p:spPr>
        <p:txBody>
          <a:bodyPr wrap="square" rtlCol="0">
            <a:spAutoFit/>
          </a:bodyPr>
          <a:lstStyle/>
          <a:p>
            <a:pPr algn="ctr">
              <a:lnSpc>
                <a:spcPct val="150000"/>
              </a:lnSpc>
            </a:pPr>
            <a:r>
              <a:rPr lang="en-US" sz="2000" b="1" smtClean="0">
                <a:solidFill>
                  <a:srgbClr val="00B0F0"/>
                </a:solidFill>
              </a:rPr>
              <a:t>VSD OPERATION AND SETTINGS</a:t>
            </a:r>
          </a:p>
        </p:txBody>
      </p:sp>
      <p:cxnSp>
        <p:nvCxnSpPr>
          <p:cNvPr id="12" name="11 Conector recto de flecha"/>
          <p:cNvCxnSpPr/>
          <p:nvPr/>
        </p:nvCxnSpPr>
        <p:spPr>
          <a:xfrm rot="16200000" flipH="1">
            <a:off x="252111" y="3155204"/>
            <a:ext cx="3021106" cy="9711"/>
          </a:xfrm>
          <a:prstGeom prst="straightConnector1">
            <a:avLst/>
          </a:prstGeom>
          <a:ln>
            <a:solidFill>
              <a:schemeClr val="tx1">
                <a:lumMod val="50000"/>
                <a:lumOff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14 Conector recto"/>
          <p:cNvCxnSpPr/>
          <p:nvPr/>
        </p:nvCxnSpPr>
        <p:spPr>
          <a:xfrm>
            <a:off x="971177" y="4697506"/>
            <a:ext cx="796364" cy="158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8" name="17 CuadroTexto"/>
          <p:cNvSpPr txBox="1"/>
          <p:nvPr/>
        </p:nvSpPr>
        <p:spPr>
          <a:xfrm>
            <a:off x="1913218" y="3496236"/>
            <a:ext cx="1466476" cy="646331"/>
          </a:xfrm>
          <a:prstGeom prst="rect">
            <a:avLst/>
          </a:prstGeom>
          <a:noFill/>
        </p:spPr>
        <p:txBody>
          <a:bodyPr wrap="square" rtlCol="0">
            <a:spAutoFit/>
          </a:bodyPr>
          <a:lstStyle/>
          <a:p>
            <a:r>
              <a:rPr lang="en-US" sz="1200" dirty="0" smtClean="0">
                <a:solidFill>
                  <a:schemeClr val="tx1">
                    <a:lumMod val="50000"/>
                    <a:lumOff val="50000"/>
                  </a:schemeClr>
                </a:solidFill>
              </a:rPr>
              <a:t>Is a Check Valve integrated in the pump?</a:t>
            </a:r>
            <a:endParaRPr lang="en-US" sz="1200" dirty="0">
              <a:solidFill>
                <a:schemeClr val="tx1">
                  <a:lumMod val="50000"/>
                  <a:lumOff val="50000"/>
                </a:schemeClr>
              </a:solidFill>
            </a:endParaRPr>
          </a:p>
        </p:txBody>
      </p:sp>
      <p:sp>
        <p:nvSpPr>
          <p:cNvPr id="19" name="18 Abrir llave"/>
          <p:cNvSpPr/>
          <p:nvPr/>
        </p:nvSpPr>
        <p:spPr>
          <a:xfrm>
            <a:off x="3253440" y="2286001"/>
            <a:ext cx="135967" cy="336176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19 CuadroTexto"/>
          <p:cNvSpPr txBox="1"/>
          <p:nvPr/>
        </p:nvSpPr>
        <p:spPr>
          <a:xfrm>
            <a:off x="3408830" y="2133600"/>
            <a:ext cx="1340223" cy="276999"/>
          </a:xfrm>
          <a:prstGeom prst="rect">
            <a:avLst/>
          </a:prstGeom>
          <a:noFill/>
        </p:spPr>
        <p:txBody>
          <a:bodyPr wrap="square" rtlCol="0">
            <a:spAutoFit/>
          </a:bodyPr>
          <a:lstStyle/>
          <a:p>
            <a:r>
              <a:rPr lang="en-US" sz="1200" b="1" dirty="0" smtClean="0">
                <a:solidFill>
                  <a:schemeClr val="tx1">
                    <a:lumMod val="50000"/>
                    <a:lumOff val="50000"/>
                  </a:schemeClr>
                </a:solidFill>
              </a:rPr>
              <a:t>YES</a:t>
            </a:r>
            <a:endParaRPr lang="en-US" sz="1200" b="1" dirty="0">
              <a:solidFill>
                <a:schemeClr val="tx1">
                  <a:lumMod val="50000"/>
                  <a:lumOff val="50000"/>
                </a:schemeClr>
              </a:solidFill>
            </a:endParaRPr>
          </a:p>
        </p:txBody>
      </p:sp>
      <p:sp>
        <p:nvSpPr>
          <p:cNvPr id="21" name="20 CuadroTexto"/>
          <p:cNvSpPr txBox="1"/>
          <p:nvPr/>
        </p:nvSpPr>
        <p:spPr>
          <a:xfrm>
            <a:off x="3424300" y="5499864"/>
            <a:ext cx="576949" cy="276999"/>
          </a:xfrm>
          <a:prstGeom prst="rect">
            <a:avLst/>
          </a:prstGeom>
          <a:noFill/>
        </p:spPr>
        <p:txBody>
          <a:bodyPr wrap="square" rtlCol="0">
            <a:spAutoFit/>
          </a:bodyPr>
          <a:lstStyle/>
          <a:p>
            <a:r>
              <a:rPr lang="en-US" sz="1200" b="1" dirty="0" smtClean="0">
                <a:solidFill>
                  <a:schemeClr val="tx1">
                    <a:lumMod val="50000"/>
                    <a:lumOff val="50000"/>
                  </a:schemeClr>
                </a:solidFill>
              </a:rPr>
              <a:t>NO</a:t>
            </a:r>
            <a:endParaRPr lang="en-US" sz="1200" b="1" dirty="0">
              <a:solidFill>
                <a:schemeClr val="tx1">
                  <a:lumMod val="50000"/>
                  <a:lumOff val="50000"/>
                </a:schemeClr>
              </a:solidFill>
            </a:endParaRPr>
          </a:p>
        </p:txBody>
      </p:sp>
      <p:sp>
        <p:nvSpPr>
          <p:cNvPr id="22" name="21 CuadroTexto"/>
          <p:cNvSpPr txBox="1"/>
          <p:nvPr/>
        </p:nvSpPr>
        <p:spPr>
          <a:xfrm>
            <a:off x="4227345" y="1964662"/>
            <a:ext cx="1318073" cy="646331"/>
          </a:xfrm>
          <a:prstGeom prst="rect">
            <a:avLst/>
          </a:prstGeom>
          <a:noFill/>
        </p:spPr>
        <p:txBody>
          <a:bodyPr wrap="square" rtlCol="0">
            <a:spAutoFit/>
          </a:bodyPr>
          <a:lstStyle/>
          <a:p>
            <a:r>
              <a:rPr lang="en-US" sz="1200" dirty="0" smtClean="0">
                <a:solidFill>
                  <a:schemeClr val="tx1">
                    <a:lumMod val="50000"/>
                    <a:lumOff val="50000"/>
                  </a:schemeClr>
                </a:solidFill>
              </a:rPr>
              <a:t>Is there water release holes in the pump?</a:t>
            </a:r>
            <a:endParaRPr lang="en-US" sz="1200" dirty="0">
              <a:solidFill>
                <a:schemeClr val="tx1">
                  <a:lumMod val="50000"/>
                  <a:lumOff val="50000"/>
                </a:schemeClr>
              </a:solidFill>
            </a:endParaRPr>
          </a:p>
        </p:txBody>
      </p:sp>
      <p:cxnSp>
        <p:nvCxnSpPr>
          <p:cNvPr id="24" name="23 Conector recto de flecha"/>
          <p:cNvCxnSpPr/>
          <p:nvPr/>
        </p:nvCxnSpPr>
        <p:spPr>
          <a:xfrm>
            <a:off x="3906857" y="2269462"/>
            <a:ext cx="3399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24 Abrir llave"/>
          <p:cNvSpPr/>
          <p:nvPr/>
        </p:nvSpPr>
        <p:spPr>
          <a:xfrm>
            <a:off x="5487145" y="1622612"/>
            <a:ext cx="213662" cy="119230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25 CuadroTexto"/>
          <p:cNvSpPr txBox="1"/>
          <p:nvPr/>
        </p:nvSpPr>
        <p:spPr>
          <a:xfrm>
            <a:off x="5729942" y="1506071"/>
            <a:ext cx="1340223" cy="276999"/>
          </a:xfrm>
          <a:prstGeom prst="rect">
            <a:avLst/>
          </a:prstGeom>
          <a:noFill/>
        </p:spPr>
        <p:txBody>
          <a:bodyPr wrap="square" rtlCol="0">
            <a:spAutoFit/>
          </a:bodyPr>
          <a:lstStyle/>
          <a:p>
            <a:r>
              <a:rPr lang="en-US" sz="1200" b="1" dirty="0" smtClean="0">
                <a:solidFill>
                  <a:schemeClr val="tx1">
                    <a:lumMod val="50000"/>
                    <a:lumOff val="50000"/>
                  </a:schemeClr>
                </a:solidFill>
              </a:rPr>
              <a:t>YES</a:t>
            </a:r>
            <a:endParaRPr lang="en-US" sz="1200" b="1" dirty="0">
              <a:solidFill>
                <a:schemeClr val="tx1">
                  <a:lumMod val="50000"/>
                  <a:lumOff val="50000"/>
                </a:schemeClr>
              </a:solidFill>
            </a:endParaRPr>
          </a:p>
        </p:txBody>
      </p:sp>
      <p:sp>
        <p:nvSpPr>
          <p:cNvPr id="27" name="26 CuadroTexto"/>
          <p:cNvSpPr txBox="1"/>
          <p:nvPr/>
        </p:nvSpPr>
        <p:spPr>
          <a:xfrm>
            <a:off x="5729942" y="2693911"/>
            <a:ext cx="1340223" cy="276999"/>
          </a:xfrm>
          <a:prstGeom prst="rect">
            <a:avLst/>
          </a:prstGeom>
          <a:noFill/>
        </p:spPr>
        <p:txBody>
          <a:bodyPr wrap="square" rtlCol="0">
            <a:spAutoFit/>
          </a:bodyPr>
          <a:lstStyle/>
          <a:p>
            <a:r>
              <a:rPr lang="en-US" sz="1200" b="1" dirty="0" smtClean="0">
                <a:solidFill>
                  <a:schemeClr val="tx1">
                    <a:lumMod val="50000"/>
                    <a:lumOff val="50000"/>
                  </a:schemeClr>
                </a:solidFill>
              </a:rPr>
              <a:t>NO</a:t>
            </a:r>
            <a:endParaRPr lang="en-US" sz="1200" b="1" dirty="0">
              <a:solidFill>
                <a:schemeClr val="tx1">
                  <a:lumMod val="50000"/>
                  <a:lumOff val="50000"/>
                </a:schemeClr>
              </a:solidFill>
            </a:endParaRPr>
          </a:p>
        </p:txBody>
      </p:sp>
      <p:sp>
        <p:nvSpPr>
          <p:cNvPr id="28" name="27 CuadroTexto"/>
          <p:cNvSpPr txBox="1"/>
          <p:nvPr/>
        </p:nvSpPr>
        <p:spPr>
          <a:xfrm>
            <a:off x="6691404" y="1371598"/>
            <a:ext cx="2923243" cy="830997"/>
          </a:xfrm>
          <a:prstGeom prst="rect">
            <a:avLst/>
          </a:prstGeom>
          <a:noFill/>
        </p:spPr>
        <p:txBody>
          <a:bodyPr wrap="square" rtlCol="0">
            <a:spAutoFit/>
          </a:bodyPr>
          <a:lstStyle/>
          <a:p>
            <a:r>
              <a:rPr lang="en-US" sz="1200" dirty="0" smtClean="0">
                <a:solidFill>
                  <a:schemeClr val="tx1">
                    <a:lumMod val="50000"/>
                    <a:lumOff val="50000"/>
                  </a:schemeClr>
                </a:solidFill>
              </a:rPr>
              <a:t>How long it takes to empty the pipe?</a:t>
            </a:r>
          </a:p>
          <a:p>
            <a:endParaRPr lang="en-US" sz="1200" dirty="0" smtClean="0">
              <a:solidFill>
                <a:schemeClr val="tx1">
                  <a:lumMod val="50000"/>
                  <a:lumOff val="50000"/>
                </a:schemeClr>
              </a:solidFill>
            </a:endParaRPr>
          </a:p>
          <a:p>
            <a:r>
              <a:rPr lang="en-US" sz="1200" dirty="0" smtClean="0">
                <a:solidFill>
                  <a:schemeClr val="tx1">
                    <a:lumMod val="50000"/>
                    <a:lumOff val="50000"/>
                  </a:schemeClr>
                </a:solidFill>
              </a:rPr>
              <a:t>- Soft start after the empty time </a:t>
            </a:r>
            <a:br>
              <a:rPr lang="en-US" sz="1200" dirty="0" smtClean="0">
                <a:solidFill>
                  <a:schemeClr val="tx1">
                    <a:lumMod val="50000"/>
                    <a:lumOff val="50000"/>
                  </a:schemeClr>
                </a:solidFill>
              </a:rPr>
            </a:br>
            <a:r>
              <a:rPr lang="en-US" sz="1200" dirty="0" smtClean="0">
                <a:solidFill>
                  <a:schemeClr val="tx1">
                    <a:lumMod val="50000"/>
                    <a:lumOff val="50000"/>
                  </a:schemeClr>
                </a:solidFill>
              </a:rPr>
              <a:t>- Soft stop to reduce water hammer</a:t>
            </a:r>
          </a:p>
        </p:txBody>
      </p:sp>
      <p:cxnSp>
        <p:nvCxnSpPr>
          <p:cNvPr id="29" name="28 Conector recto de flecha"/>
          <p:cNvCxnSpPr/>
          <p:nvPr/>
        </p:nvCxnSpPr>
        <p:spPr>
          <a:xfrm>
            <a:off x="6283513" y="1622612"/>
            <a:ext cx="3399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1923" name="Picture 3" descr="Y:\Marketing y Ventas\N_JAVIER_PEREZ\003 PRESENTACIONES\30 POWER ACADEMY\auxiliares\bombas\valvulas.png"/>
          <p:cNvPicPr>
            <a:picLocks noChangeAspect="1" noChangeArrowheads="1"/>
          </p:cNvPicPr>
          <p:nvPr/>
        </p:nvPicPr>
        <p:blipFill>
          <a:blip r:embed="rId5"/>
          <a:srcRect r="60828" b="48213"/>
          <a:stretch>
            <a:fillRect/>
          </a:stretch>
        </p:blipFill>
        <p:spPr bwMode="auto">
          <a:xfrm>
            <a:off x="1621563" y="1394294"/>
            <a:ext cx="456755" cy="389683"/>
          </a:xfrm>
          <a:prstGeom prst="rect">
            <a:avLst/>
          </a:prstGeom>
          <a:noFill/>
        </p:spPr>
      </p:pic>
      <p:pic>
        <p:nvPicPr>
          <p:cNvPr id="30" name="Picture 3" descr="Y:\Marketing y Ventas\N_JAVIER_PEREZ\003 PRESENTACIONES\30 POWER ACADEMY\auxiliares\bombas\valvulas.png"/>
          <p:cNvPicPr>
            <a:picLocks noChangeAspect="1" noChangeArrowheads="1"/>
          </p:cNvPicPr>
          <p:nvPr/>
        </p:nvPicPr>
        <p:blipFill>
          <a:blip r:embed="rId5"/>
          <a:srcRect l="38339" t="58935" r="28345" b="6516"/>
          <a:stretch>
            <a:fillRect/>
          </a:stretch>
        </p:blipFill>
        <p:spPr bwMode="auto">
          <a:xfrm>
            <a:off x="724336" y="4536562"/>
            <a:ext cx="410726" cy="274871"/>
          </a:xfrm>
          <a:prstGeom prst="rect">
            <a:avLst/>
          </a:prstGeom>
          <a:noFill/>
        </p:spPr>
      </p:pic>
      <p:pic>
        <p:nvPicPr>
          <p:cNvPr id="31" name="Picture 3" descr="Y:\Marketing y Ventas\N_JAVIER_PEREZ\003 PRESENTACIONES\30 POWER ACADEMY\auxiliares\bombas\valvulas.png"/>
          <p:cNvPicPr>
            <a:picLocks noChangeAspect="1" noChangeArrowheads="1"/>
          </p:cNvPicPr>
          <p:nvPr/>
        </p:nvPicPr>
        <p:blipFill>
          <a:blip r:embed="rId5"/>
          <a:srcRect l="78351" t="7519" r="-3461" b="51376"/>
          <a:stretch>
            <a:fillRect/>
          </a:stretch>
        </p:blipFill>
        <p:spPr bwMode="auto">
          <a:xfrm>
            <a:off x="760148" y="4264026"/>
            <a:ext cx="309563" cy="327025"/>
          </a:xfrm>
          <a:prstGeom prst="rect">
            <a:avLst/>
          </a:prstGeom>
          <a:noFill/>
        </p:spPr>
      </p:pic>
      <p:sp>
        <p:nvSpPr>
          <p:cNvPr id="32" name="31 CuadroTexto"/>
          <p:cNvSpPr txBox="1"/>
          <p:nvPr/>
        </p:nvSpPr>
        <p:spPr>
          <a:xfrm>
            <a:off x="6710829" y="2671481"/>
            <a:ext cx="2321112" cy="646331"/>
          </a:xfrm>
          <a:prstGeom prst="rect">
            <a:avLst/>
          </a:prstGeom>
          <a:noFill/>
        </p:spPr>
        <p:txBody>
          <a:bodyPr wrap="square" rtlCol="0">
            <a:spAutoFit/>
          </a:bodyPr>
          <a:lstStyle/>
          <a:p>
            <a:r>
              <a:rPr lang="en-US" sz="1200" dirty="0" smtClean="0">
                <a:solidFill>
                  <a:schemeClr val="tx1">
                    <a:lumMod val="50000"/>
                    <a:lumOff val="50000"/>
                  </a:schemeClr>
                </a:solidFill>
              </a:rPr>
              <a:t>Start and Stop with water-filled pipe settings</a:t>
            </a:r>
          </a:p>
          <a:p>
            <a:r>
              <a:rPr lang="en-US" sz="1200" dirty="0" smtClean="0">
                <a:solidFill>
                  <a:schemeClr val="tx1">
                    <a:lumMod val="50000"/>
                    <a:lumOff val="50000"/>
                  </a:schemeClr>
                </a:solidFill>
              </a:rPr>
              <a:t> (Maximum head)-  </a:t>
            </a:r>
            <a:r>
              <a:rPr lang="en-US" sz="1200" dirty="0" smtClean="0">
                <a:solidFill>
                  <a:srgbClr val="00B0F0"/>
                </a:solidFill>
              </a:rPr>
              <a:t>CASE</a:t>
            </a:r>
            <a:r>
              <a:rPr lang="en-US" sz="1200" dirty="0" smtClean="0">
                <a:solidFill>
                  <a:schemeClr val="tx1">
                    <a:lumMod val="50000"/>
                    <a:lumOff val="50000"/>
                  </a:schemeClr>
                </a:solidFill>
              </a:rPr>
              <a:t> </a:t>
            </a:r>
            <a:r>
              <a:rPr lang="en-US" sz="1200" dirty="0" smtClean="0">
                <a:solidFill>
                  <a:srgbClr val="00B0F0"/>
                </a:solidFill>
              </a:rPr>
              <a:t>1</a:t>
            </a:r>
            <a:endParaRPr lang="en-US" sz="1200" dirty="0">
              <a:solidFill>
                <a:srgbClr val="00B0F0"/>
              </a:solidFill>
            </a:endParaRPr>
          </a:p>
        </p:txBody>
      </p:sp>
      <p:cxnSp>
        <p:nvCxnSpPr>
          <p:cNvPr id="33" name="32 Conector recto de flecha"/>
          <p:cNvCxnSpPr/>
          <p:nvPr/>
        </p:nvCxnSpPr>
        <p:spPr>
          <a:xfrm>
            <a:off x="6244665" y="2832848"/>
            <a:ext cx="3399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33 Elipse"/>
          <p:cNvSpPr/>
          <p:nvPr/>
        </p:nvSpPr>
        <p:spPr>
          <a:xfrm>
            <a:off x="8996915" y="2770094"/>
            <a:ext cx="466165" cy="439272"/>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t>1</a:t>
            </a:r>
            <a:endParaRPr lang="es-ES" b="1" dirty="0"/>
          </a:p>
        </p:txBody>
      </p:sp>
      <p:sp>
        <p:nvSpPr>
          <p:cNvPr id="35" name="34 CuadroTexto"/>
          <p:cNvSpPr txBox="1"/>
          <p:nvPr/>
        </p:nvSpPr>
        <p:spPr>
          <a:xfrm>
            <a:off x="4206103" y="5355293"/>
            <a:ext cx="1426721" cy="646331"/>
          </a:xfrm>
          <a:prstGeom prst="rect">
            <a:avLst/>
          </a:prstGeom>
          <a:noFill/>
        </p:spPr>
        <p:txBody>
          <a:bodyPr wrap="square" rtlCol="0">
            <a:spAutoFit/>
          </a:bodyPr>
          <a:lstStyle/>
          <a:p>
            <a:r>
              <a:rPr lang="en-US" sz="1200" dirty="0" smtClean="0">
                <a:solidFill>
                  <a:schemeClr val="tx1">
                    <a:lumMod val="50000"/>
                    <a:lumOff val="50000"/>
                  </a:schemeClr>
                </a:solidFill>
              </a:rPr>
              <a:t>Is there a check valve on the top of the hole ?</a:t>
            </a:r>
            <a:endParaRPr lang="en-US" sz="1200" dirty="0">
              <a:solidFill>
                <a:schemeClr val="tx1">
                  <a:lumMod val="50000"/>
                  <a:lumOff val="50000"/>
                </a:schemeClr>
              </a:solidFill>
            </a:endParaRPr>
          </a:p>
        </p:txBody>
      </p:sp>
      <p:cxnSp>
        <p:nvCxnSpPr>
          <p:cNvPr id="36" name="35 Conector recto de flecha"/>
          <p:cNvCxnSpPr/>
          <p:nvPr/>
        </p:nvCxnSpPr>
        <p:spPr>
          <a:xfrm>
            <a:off x="3885615" y="5624235"/>
            <a:ext cx="3399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36 Abrir llave"/>
          <p:cNvSpPr/>
          <p:nvPr/>
        </p:nvSpPr>
        <p:spPr>
          <a:xfrm>
            <a:off x="5509313" y="5023338"/>
            <a:ext cx="213662" cy="119230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37 CuadroTexto"/>
          <p:cNvSpPr txBox="1"/>
          <p:nvPr/>
        </p:nvSpPr>
        <p:spPr>
          <a:xfrm>
            <a:off x="5752111" y="4906797"/>
            <a:ext cx="1340223" cy="276999"/>
          </a:xfrm>
          <a:prstGeom prst="rect">
            <a:avLst/>
          </a:prstGeom>
          <a:noFill/>
        </p:spPr>
        <p:txBody>
          <a:bodyPr wrap="square" rtlCol="0">
            <a:spAutoFit/>
          </a:bodyPr>
          <a:lstStyle/>
          <a:p>
            <a:r>
              <a:rPr lang="en-US" sz="1200" b="1" dirty="0" smtClean="0">
                <a:solidFill>
                  <a:schemeClr val="tx1">
                    <a:lumMod val="50000"/>
                    <a:lumOff val="50000"/>
                  </a:schemeClr>
                </a:solidFill>
              </a:rPr>
              <a:t>YES</a:t>
            </a:r>
            <a:endParaRPr lang="en-US" sz="1200" b="1" dirty="0">
              <a:solidFill>
                <a:schemeClr val="tx1">
                  <a:lumMod val="50000"/>
                  <a:lumOff val="50000"/>
                </a:schemeClr>
              </a:solidFill>
            </a:endParaRPr>
          </a:p>
        </p:txBody>
      </p:sp>
      <p:sp>
        <p:nvSpPr>
          <p:cNvPr id="39" name="38 CuadroTexto"/>
          <p:cNvSpPr txBox="1"/>
          <p:nvPr/>
        </p:nvSpPr>
        <p:spPr>
          <a:xfrm>
            <a:off x="5752111" y="6094637"/>
            <a:ext cx="1340223" cy="276999"/>
          </a:xfrm>
          <a:prstGeom prst="rect">
            <a:avLst/>
          </a:prstGeom>
          <a:noFill/>
        </p:spPr>
        <p:txBody>
          <a:bodyPr wrap="square" rtlCol="0">
            <a:spAutoFit/>
          </a:bodyPr>
          <a:lstStyle/>
          <a:p>
            <a:r>
              <a:rPr lang="en-US" sz="1200" b="1" smtClean="0">
                <a:solidFill>
                  <a:schemeClr val="tx1">
                    <a:lumMod val="50000"/>
                    <a:lumOff val="50000"/>
                  </a:schemeClr>
                </a:solidFill>
              </a:rPr>
              <a:t>NO</a:t>
            </a:r>
            <a:endParaRPr lang="en-US" sz="1200" b="1">
              <a:solidFill>
                <a:schemeClr val="tx1">
                  <a:lumMod val="50000"/>
                  <a:lumOff val="50000"/>
                </a:schemeClr>
              </a:solidFill>
            </a:endParaRPr>
          </a:p>
        </p:txBody>
      </p:sp>
      <p:sp>
        <p:nvSpPr>
          <p:cNvPr id="40" name="39 CuadroTexto"/>
          <p:cNvSpPr txBox="1"/>
          <p:nvPr/>
        </p:nvSpPr>
        <p:spPr>
          <a:xfrm>
            <a:off x="6713572" y="4718536"/>
            <a:ext cx="2027015" cy="646331"/>
          </a:xfrm>
          <a:prstGeom prst="rect">
            <a:avLst/>
          </a:prstGeom>
          <a:noFill/>
        </p:spPr>
        <p:txBody>
          <a:bodyPr wrap="square" rtlCol="0">
            <a:spAutoFit/>
          </a:bodyPr>
          <a:lstStyle/>
          <a:p>
            <a:r>
              <a:rPr lang="en-US" sz="1200" dirty="0" smtClean="0">
                <a:solidFill>
                  <a:schemeClr val="tx1">
                    <a:lumMod val="50000"/>
                    <a:lumOff val="50000"/>
                  </a:schemeClr>
                </a:solidFill>
              </a:rPr>
              <a:t>Start with empty pipe but it needs a fast speed transient  - </a:t>
            </a:r>
            <a:r>
              <a:rPr lang="en-US" sz="1200" dirty="0" smtClean="0">
                <a:solidFill>
                  <a:srgbClr val="00B0F0"/>
                </a:solidFill>
              </a:rPr>
              <a:t>CASE 3</a:t>
            </a:r>
            <a:endParaRPr lang="en-US" sz="1200" dirty="0">
              <a:solidFill>
                <a:srgbClr val="00B0F0"/>
              </a:solidFill>
            </a:endParaRPr>
          </a:p>
        </p:txBody>
      </p:sp>
      <p:cxnSp>
        <p:nvCxnSpPr>
          <p:cNvPr id="41" name="40 Conector recto de flecha"/>
          <p:cNvCxnSpPr/>
          <p:nvPr/>
        </p:nvCxnSpPr>
        <p:spPr>
          <a:xfrm>
            <a:off x="6305681" y="5023338"/>
            <a:ext cx="3399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41 CuadroTexto"/>
          <p:cNvSpPr txBox="1"/>
          <p:nvPr/>
        </p:nvSpPr>
        <p:spPr>
          <a:xfrm>
            <a:off x="6674727" y="6108065"/>
            <a:ext cx="2321112" cy="276999"/>
          </a:xfrm>
          <a:prstGeom prst="rect">
            <a:avLst/>
          </a:prstGeom>
          <a:noFill/>
        </p:spPr>
        <p:txBody>
          <a:bodyPr wrap="square" rtlCol="0">
            <a:spAutoFit/>
          </a:bodyPr>
          <a:lstStyle/>
          <a:p>
            <a:r>
              <a:rPr lang="en-US" sz="1200" dirty="0" smtClean="0">
                <a:solidFill>
                  <a:schemeClr val="tx1">
                    <a:lumMod val="50000"/>
                    <a:lumOff val="50000"/>
                  </a:schemeClr>
                </a:solidFill>
              </a:rPr>
              <a:t>Soft start and stop – </a:t>
            </a:r>
            <a:r>
              <a:rPr lang="en-US" sz="1200" dirty="0" smtClean="0">
                <a:solidFill>
                  <a:srgbClr val="00B0F0"/>
                </a:solidFill>
              </a:rPr>
              <a:t>CASE 2</a:t>
            </a:r>
            <a:endParaRPr lang="en-US" sz="1200" dirty="0">
              <a:solidFill>
                <a:srgbClr val="00B0F0"/>
              </a:solidFill>
            </a:endParaRPr>
          </a:p>
        </p:txBody>
      </p:sp>
      <p:sp>
        <p:nvSpPr>
          <p:cNvPr id="43" name="42 Elipse"/>
          <p:cNvSpPr/>
          <p:nvPr/>
        </p:nvSpPr>
        <p:spPr>
          <a:xfrm>
            <a:off x="8996915" y="4786322"/>
            <a:ext cx="466165" cy="439272"/>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t>3</a:t>
            </a:r>
            <a:endParaRPr lang="es-ES" b="1" dirty="0"/>
          </a:p>
        </p:txBody>
      </p:sp>
      <p:sp>
        <p:nvSpPr>
          <p:cNvPr id="44" name="43 Elipse"/>
          <p:cNvSpPr/>
          <p:nvPr/>
        </p:nvSpPr>
        <p:spPr>
          <a:xfrm>
            <a:off x="8996915" y="5966867"/>
            <a:ext cx="466165" cy="439272"/>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t>2</a:t>
            </a:r>
            <a:endParaRPr lang="es-ES" b="1" dirty="0"/>
          </a:p>
        </p:txBody>
      </p:sp>
      <p:cxnSp>
        <p:nvCxnSpPr>
          <p:cNvPr id="45" name="44 Conector recto de flecha"/>
          <p:cNvCxnSpPr/>
          <p:nvPr/>
        </p:nvCxnSpPr>
        <p:spPr>
          <a:xfrm>
            <a:off x="6247411" y="6251503"/>
            <a:ext cx="3399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7" name="Picture 4" descr="Y:\Marketing y Ventas\N_JAVIER_PEREZ\003 PRESENTACIONES\30 POWER ACADEMY\auxiliares\bombas\Instalcion_Tuberia.png"/>
          <p:cNvPicPr>
            <a:picLocks noChangeAspect="1" noChangeArrowheads="1"/>
          </p:cNvPicPr>
          <p:nvPr/>
        </p:nvPicPr>
        <p:blipFill>
          <a:blip r:embed="rId4"/>
          <a:srcRect l="70690" b="93979"/>
          <a:stretch>
            <a:fillRect/>
          </a:stretch>
        </p:blipFill>
        <p:spPr bwMode="auto">
          <a:xfrm>
            <a:off x="1938207" y="1522645"/>
            <a:ext cx="433386" cy="194237"/>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2000"/>
                                        <p:tgtEl>
                                          <p:spTgt spid="81924"/>
                                        </p:tgtEl>
                                      </p:cBhvr>
                                    </p:animEffect>
                                    <p:set>
                                      <p:cBhvr>
                                        <p:cTn id="25" dur="1" fill="hold">
                                          <p:stCondLst>
                                            <p:cond delay="1999"/>
                                          </p:stCondLst>
                                        </p:cTn>
                                        <p:tgtEl>
                                          <p:spTgt spid="8192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8192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1923"/>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3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childTnLst>
                                </p:cTn>
                              </p:par>
                              <p:par>
                                <p:cTn id="64" presetID="10" presetClass="exit" presetSubtype="0" fill="hold" nodeType="withEffect">
                                  <p:stCondLst>
                                    <p:cond delay="0"/>
                                  </p:stCondLst>
                                  <p:childTnLst>
                                    <p:animEffect transition="out" filter="fade">
                                      <p:cBhvr>
                                        <p:cTn id="65" dur="2000"/>
                                        <p:tgtEl>
                                          <p:spTgt spid="81924"/>
                                        </p:tgtEl>
                                      </p:cBhvr>
                                    </p:animEffect>
                                    <p:set>
                                      <p:cBhvr>
                                        <p:cTn id="66" dur="1" fill="hold">
                                          <p:stCondLst>
                                            <p:cond delay="1999"/>
                                          </p:stCondLst>
                                        </p:cTn>
                                        <p:tgtEl>
                                          <p:spTgt spid="81924"/>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0" presetClass="exit" presetSubtype="0" fill="hold" nodeType="withEffect">
                                  <p:stCondLst>
                                    <p:cond delay="0"/>
                                  </p:stCondLst>
                                  <p:childTnLst>
                                    <p:animEffect transition="out" filter="fade">
                                      <p:cBhvr>
                                        <p:cTn id="80" dur="2000"/>
                                        <p:tgtEl>
                                          <p:spTgt spid="47"/>
                                        </p:tgtEl>
                                      </p:cBhvr>
                                    </p:animEffect>
                                    <p:set>
                                      <p:cBhvr>
                                        <p:cTn id="81" dur="1" fill="hold">
                                          <p:stCondLst>
                                            <p:cond delay="1999"/>
                                          </p:stCondLst>
                                        </p:cTn>
                                        <p:tgtEl>
                                          <p:spTgt spid="47"/>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47"/>
                                        </p:tgtEl>
                                        <p:attrNameLst>
                                          <p:attrName>style.visibility</p:attrName>
                                        </p:attrNameLst>
                                      </p:cBhvr>
                                      <p:to>
                                        <p:strVal val="visible"/>
                                      </p:to>
                                    </p:set>
                                  </p:childTnLst>
                                </p:cTn>
                              </p:par>
                              <p:par>
                                <p:cTn id="84" presetID="10" presetClass="exit" presetSubtype="0" fill="hold" nodeType="withEffect">
                                  <p:stCondLst>
                                    <p:cond delay="0"/>
                                  </p:stCondLst>
                                  <p:childTnLst>
                                    <p:animEffect transition="out" filter="fade">
                                      <p:cBhvr>
                                        <p:cTn id="85" dur="2000"/>
                                        <p:tgtEl>
                                          <p:spTgt spid="47"/>
                                        </p:tgtEl>
                                      </p:cBhvr>
                                    </p:animEffect>
                                    <p:set>
                                      <p:cBhvr>
                                        <p:cTn id="86" dur="1" fill="hold">
                                          <p:stCondLst>
                                            <p:cond delay="19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5" grpId="0" animBg="1"/>
      <p:bldP spid="26" grpId="0"/>
      <p:bldP spid="27" grpId="0"/>
      <p:bldP spid="28" grpId="0"/>
      <p:bldP spid="32" grpId="0"/>
      <p:bldP spid="34" grpId="0" animBg="1"/>
      <p:bldP spid="35" grpId="0"/>
      <p:bldP spid="37" grpId="0" animBg="1"/>
      <p:bldP spid="38" grpId="0"/>
      <p:bldP spid="39" grpId="0"/>
      <p:bldP spid="40" grpId="0"/>
      <p:bldP spid="42" grpId="0"/>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130 Forma libre"/>
          <p:cNvSpPr/>
          <p:nvPr/>
        </p:nvSpPr>
        <p:spPr>
          <a:xfrm>
            <a:off x="534148" y="4502710"/>
            <a:ext cx="332628" cy="101600"/>
          </a:xfrm>
          <a:custGeom>
            <a:avLst/>
            <a:gdLst>
              <a:gd name="connsiteX0" fmla="*/ 0 w 324224"/>
              <a:gd name="connsiteY0" fmla="*/ 101600 h 101600"/>
              <a:gd name="connsiteX1" fmla="*/ 233082 w 324224"/>
              <a:gd name="connsiteY1" fmla="*/ 11953 h 101600"/>
              <a:gd name="connsiteX2" fmla="*/ 313765 w 324224"/>
              <a:gd name="connsiteY2" fmla="*/ 29883 h 101600"/>
              <a:gd name="connsiteX3" fmla="*/ 295835 w 324224"/>
              <a:gd name="connsiteY3" fmla="*/ 11953 h 101600"/>
            </a:gdLst>
            <a:ahLst/>
            <a:cxnLst>
              <a:cxn ang="0">
                <a:pos x="connsiteX0" y="connsiteY0"/>
              </a:cxn>
              <a:cxn ang="0">
                <a:pos x="connsiteX1" y="connsiteY1"/>
              </a:cxn>
              <a:cxn ang="0">
                <a:pos x="connsiteX2" y="connsiteY2"/>
              </a:cxn>
              <a:cxn ang="0">
                <a:pos x="connsiteX3" y="connsiteY3"/>
              </a:cxn>
            </a:cxnLst>
            <a:rect l="l" t="t" r="r" b="b"/>
            <a:pathLst>
              <a:path w="324224" h="101600">
                <a:moveTo>
                  <a:pt x="0" y="101600"/>
                </a:moveTo>
                <a:cubicBezTo>
                  <a:pt x="90394" y="62753"/>
                  <a:pt x="180788" y="23906"/>
                  <a:pt x="233082" y="11953"/>
                </a:cubicBezTo>
                <a:cubicBezTo>
                  <a:pt x="285376" y="0"/>
                  <a:pt x="303306" y="29883"/>
                  <a:pt x="313765" y="29883"/>
                </a:cubicBezTo>
                <a:cubicBezTo>
                  <a:pt x="324224" y="29883"/>
                  <a:pt x="286870" y="22412"/>
                  <a:pt x="295835" y="11953"/>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32" name="131 Forma libre"/>
          <p:cNvSpPr/>
          <p:nvPr/>
        </p:nvSpPr>
        <p:spPr>
          <a:xfrm>
            <a:off x="973403" y="4552951"/>
            <a:ext cx="319881" cy="95779"/>
          </a:xfrm>
          <a:custGeom>
            <a:avLst/>
            <a:gdLst>
              <a:gd name="connsiteX0" fmla="*/ 0 w 295275"/>
              <a:gd name="connsiteY0" fmla="*/ 0 h 95779"/>
              <a:gd name="connsiteX1" fmla="*/ 171450 w 295275"/>
              <a:gd name="connsiteY1" fmla="*/ 85725 h 95779"/>
              <a:gd name="connsiteX2" fmla="*/ 295275 w 295275"/>
              <a:gd name="connsiteY2" fmla="*/ 60325 h 95779"/>
            </a:gdLst>
            <a:ahLst/>
            <a:cxnLst>
              <a:cxn ang="0">
                <a:pos x="connsiteX0" y="connsiteY0"/>
              </a:cxn>
              <a:cxn ang="0">
                <a:pos x="connsiteX1" y="connsiteY1"/>
              </a:cxn>
              <a:cxn ang="0">
                <a:pos x="connsiteX2" y="connsiteY2"/>
              </a:cxn>
            </a:cxnLst>
            <a:rect l="l" t="t" r="r" b="b"/>
            <a:pathLst>
              <a:path w="295275" h="95779">
                <a:moveTo>
                  <a:pt x="0" y="0"/>
                </a:moveTo>
                <a:cubicBezTo>
                  <a:pt x="61119" y="37835"/>
                  <a:pt x="122238" y="75671"/>
                  <a:pt x="171450" y="85725"/>
                </a:cubicBezTo>
                <a:cubicBezTo>
                  <a:pt x="220663" y="95779"/>
                  <a:pt x="258763" y="65088"/>
                  <a:pt x="295275" y="60325"/>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cxnSp>
        <p:nvCxnSpPr>
          <p:cNvPr id="116" name="115 Conector recto"/>
          <p:cNvCxnSpPr/>
          <p:nvPr/>
        </p:nvCxnSpPr>
        <p:spPr>
          <a:xfrm rot="5400000">
            <a:off x="2815838" y="5976268"/>
            <a:ext cx="1158878" cy="7695"/>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21" name="120 Conector recto"/>
          <p:cNvCxnSpPr/>
          <p:nvPr/>
        </p:nvCxnSpPr>
        <p:spPr>
          <a:xfrm rot="16200000" flipH="1">
            <a:off x="5889040" y="5605197"/>
            <a:ext cx="1941515" cy="216"/>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60" name="59 Arco"/>
          <p:cNvSpPr/>
          <p:nvPr/>
        </p:nvSpPr>
        <p:spPr>
          <a:xfrm>
            <a:off x="-1893794" y="1848172"/>
            <a:ext cx="10449859" cy="2427994"/>
          </a:xfrm>
          <a:prstGeom prst="arc">
            <a:avLst>
              <a:gd name="adj1" fmla="val 16200000"/>
              <a:gd name="adj2" fmla="val 21247171"/>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44 Arco"/>
          <p:cNvSpPr/>
          <p:nvPr/>
        </p:nvSpPr>
        <p:spPr>
          <a:xfrm>
            <a:off x="-1922930" y="2204519"/>
            <a:ext cx="10449859" cy="2427994"/>
          </a:xfrm>
          <a:prstGeom prst="arc">
            <a:avLst>
              <a:gd name="adj1" fmla="val 16200000"/>
              <a:gd name="adj2" fmla="val 21163385"/>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46 Arco"/>
          <p:cNvSpPr/>
          <p:nvPr/>
        </p:nvSpPr>
        <p:spPr>
          <a:xfrm>
            <a:off x="-1922928" y="2560866"/>
            <a:ext cx="10449859" cy="2427994"/>
          </a:xfrm>
          <a:prstGeom prst="arc">
            <a:avLst>
              <a:gd name="adj1" fmla="val 16200000"/>
              <a:gd name="adj2" fmla="val 21035819"/>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52 Arco"/>
          <p:cNvSpPr/>
          <p:nvPr/>
        </p:nvSpPr>
        <p:spPr>
          <a:xfrm>
            <a:off x="-1922928" y="2917213"/>
            <a:ext cx="10449859" cy="2427994"/>
          </a:xfrm>
          <a:prstGeom prst="arc">
            <a:avLst>
              <a:gd name="adj1" fmla="val 16200000"/>
              <a:gd name="adj2" fmla="val 20883369"/>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55 Arco"/>
          <p:cNvSpPr/>
          <p:nvPr/>
        </p:nvSpPr>
        <p:spPr>
          <a:xfrm>
            <a:off x="-1884081" y="3273561"/>
            <a:ext cx="10449859" cy="2427994"/>
          </a:xfrm>
          <a:prstGeom prst="arc">
            <a:avLst>
              <a:gd name="adj1" fmla="val 16200000"/>
              <a:gd name="adj2" fmla="val 20710309"/>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4754" name="Picture 2" descr="Y:\Marketing y Ventas\N_JAVIER_PEREZ\003 PRESENTACIONES\30 POWER ACADEMY\auxiliares\bombas\Instalcion_Tuberia.png"/>
          <p:cNvPicPr>
            <a:picLocks noChangeAspect="1" noChangeArrowheads="1"/>
          </p:cNvPicPr>
          <p:nvPr/>
        </p:nvPicPr>
        <p:blipFill>
          <a:blip r:embed="rId3"/>
          <a:srcRect r="3660"/>
          <a:stretch>
            <a:fillRect/>
          </a:stretch>
        </p:blipFill>
        <p:spPr bwMode="auto">
          <a:xfrm>
            <a:off x="767231" y="1524000"/>
            <a:ext cx="1456764" cy="3361768"/>
          </a:xfrm>
          <a:prstGeom prst="rect">
            <a:avLst/>
          </a:prstGeom>
          <a:noFill/>
        </p:spPr>
      </p:pic>
      <p:sp>
        <p:nvSpPr>
          <p:cNvPr id="13" name="12 CuadroTexto"/>
          <p:cNvSpPr txBox="1"/>
          <p:nvPr/>
        </p:nvSpPr>
        <p:spPr>
          <a:xfrm>
            <a:off x="653001" y="813861"/>
            <a:ext cx="8660582" cy="553998"/>
          </a:xfrm>
          <a:prstGeom prst="rect">
            <a:avLst/>
          </a:prstGeom>
          <a:noFill/>
        </p:spPr>
        <p:txBody>
          <a:bodyPr wrap="square" rtlCol="0">
            <a:spAutoFit/>
          </a:bodyPr>
          <a:lstStyle/>
          <a:p>
            <a:pPr algn="ctr">
              <a:lnSpc>
                <a:spcPct val="150000"/>
              </a:lnSpc>
            </a:pPr>
            <a:r>
              <a:rPr lang="en-US" sz="2000" b="1" smtClean="0">
                <a:solidFill>
                  <a:srgbClr val="00B0F0"/>
                </a:solidFill>
              </a:rPr>
              <a:t>START AND STOP WITH WATER-FILLED PIPE</a:t>
            </a:r>
          </a:p>
        </p:txBody>
      </p:sp>
      <p:pic>
        <p:nvPicPr>
          <p:cNvPr id="81922" name="Picture 2" descr="Y:\Marketing y Ventas\N_JAVIER_PEREZ\003 PRESENTACIONES\30 POWER ACADEMY\auxiliares\bombas\Instalación.png"/>
          <p:cNvPicPr>
            <a:picLocks noChangeAspect="1" noChangeArrowheads="1"/>
          </p:cNvPicPr>
          <p:nvPr/>
        </p:nvPicPr>
        <p:blipFill>
          <a:blip r:embed="rId4"/>
          <a:srcRect r="49250"/>
          <a:stretch>
            <a:fillRect/>
          </a:stretch>
        </p:blipFill>
        <p:spPr bwMode="auto">
          <a:xfrm>
            <a:off x="369857" y="1555937"/>
            <a:ext cx="1883273" cy="4992968"/>
          </a:xfrm>
          <a:prstGeom prst="rect">
            <a:avLst/>
          </a:prstGeom>
          <a:noFill/>
        </p:spPr>
      </p:pic>
      <p:cxnSp>
        <p:nvCxnSpPr>
          <p:cNvPr id="12" name="11 Conector recto de flecha"/>
          <p:cNvCxnSpPr/>
          <p:nvPr/>
        </p:nvCxnSpPr>
        <p:spPr>
          <a:xfrm rot="16200000" flipH="1">
            <a:off x="252111" y="3155204"/>
            <a:ext cx="3021106" cy="9711"/>
          </a:xfrm>
          <a:prstGeom prst="straightConnector1">
            <a:avLst/>
          </a:prstGeom>
          <a:ln>
            <a:solidFill>
              <a:schemeClr val="tx1">
                <a:lumMod val="50000"/>
                <a:lumOff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14 Conector recto"/>
          <p:cNvCxnSpPr/>
          <p:nvPr/>
        </p:nvCxnSpPr>
        <p:spPr>
          <a:xfrm>
            <a:off x="971177" y="4643717"/>
            <a:ext cx="796364" cy="158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6" name="15 CuadroTexto"/>
          <p:cNvSpPr txBox="1"/>
          <p:nvPr/>
        </p:nvSpPr>
        <p:spPr>
          <a:xfrm rot="16200000">
            <a:off x="943661" y="3299237"/>
            <a:ext cx="1210688" cy="276999"/>
          </a:xfrm>
          <a:prstGeom prst="rect">
            <a:avLst/>
          </a:prstGeom>
          <a:noFill/>
        </p:spPr>
        <p:txBody>
          <a:bodyPr wrap="square" rtlCol="0">
            <a:spAutoFit/>
          </a:bodyPr>
          <a:lstStyle/>
          <a:p>
            <a:pPr algn="ctr"/>
            <a:r>
              <a:rPr lang="en-US" sz="1200" dirty="0" smtClean="0">
                <a:solidFill>
                  <a:schemeClr val="tx1">
                    <a:lumMod val="50000"/>
                    <a:lumOff val="50000"/>
                  </a:schemeClr>
                </a:solidFill>
              </a:rPr>
              <a:t>Min Head - AP</a:t>
            </a:r>
            <a:endParaRPr lang="en-US" sz="1200" dirty="0">
              <a:solidFill>
                <a:schemeClr val="tx1">
                  <a:lumMod val="50000"/>
                  <a:lumOff val="50000"/>
                </a:schemeClr>
              </a:solidFill>
            </a:endParaRPr>
          </a:p>
        </p:txBody>
      </p:sp>
      <p:grpSp>
        <p:nvGrpSpPr>
          <p:cNvPr id="89" name="88 Grupo"/>
          <p:cNvGrpSpPr/>
          <p:nvPr/>
        </p:nvGrpSpPr>
        <p:grpSpPr>
          <a:xfrm>
            <a:off x="2602723" y="757504"/>
            <a:ext cx="6875959" cy="5813627"/>
            <a:chOff x="2402512" y="757503"/>
            <a:chExt cx="6347039" cy="5813627"/>
          </a:xfrm>
        </p:grpSpPr>
        <p:grpSp>
          <p:nvGrpSpPr>
            <p:cNvPr id="88" name="87 Grupo"/>
            <p:cNvGrpSpPr/>
            <p:nvPr/>
          </p:nvGrpSpPr>
          <p:grpSpPr>
            <a:xfrm>
              <a:off x="3055419" y="4580965"/>
              <a:ext cx="4831976" cy="1602010"/>
              <a:chOff x="3055419" y="4580965"/>
              <a:chExt cx="4831976" cy="1602010"/>
            </a:xfrm>
          </p:grpSpPr>
          <p:cxnSp>
            <p:nvCxnSpPr>
              <p:cNvPr id="80" name="79 Conector recto"/>
              <p:cNvCxnSpPr/>
              <p:nvPr/>
            </p:nvCxnSpPr>
            <p:spPr>
              <a:xfrm flipV="1">
                <a:off x="3055419" y="4580965"/>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3" name="82 Conector recto"/>
              <p:cNvCxnSpPr/>
              <p:nvPr/>
            </p:nvCxnSpPr>
            <p:spPr>
              <a:xfrm flipV="1">
                <a:off x="3055419" y="4979226"/>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4" name="83 Conector recto"/>
              <p:cNvCxnSpPr/>
              <p:nvPr/>
            </p:nvCxnSpPr>
            <p:spPr>
              <a:xfrm flipV="1">
                <a:off x="3055419" y="5377487"/>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5" name="84 Conector recto"/>
              <p:cNvCxnSpPr/>
              <p:nvPr/>
            </p:nvCxnSpPr>
            <p:spPr>
              <a:xfrm flipV="1">
                <a:off x="3055419" y="5775748"/>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6" name="85 Conector recto"/>
              <p:cNvCxnSpPr/>
              <p:nvPr/>
            </p:nvCxnSpPr>
            <p:spPr>
              <a:xfrm flipV="1">
                <a:off x="3055419" y="6174009"/>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grpSp>
        <p:grpSp>
          <p:nvGrpSpPr>
            <p:cNvPr id="61" name="60 Grupo"/>
            <p:cNvGrpSpPr/>
            <p:nvPr/>
          </p:nvGrpSpPr>
          <p:grpSpPr>
            <a:xfrm>
              <a:off x="2402512" y="757503"/>
              <a:ext cx="6347039" cy="5813627"/>
              <a:chOff x="2402512" y="757503"/>
              <a:chExt cx="6347039" cy="5813627"/>
            </a:xfrm>
          </p:grpSpPr>
          <p:cxnSp>
            <p:nvCxnSpPr>
              <p:cNvPr id="48" name="47 Conector recto de flecha"/>
              <p:cNvCxnSpPr/>
              <p:nvPr/>
            </p:nvCxnSpPr>
            <p:spPr>
              <a:xfrm>
                <a:off x="3048000" y="3630706"/>
                <a:ext cx="4957482" cy="17929"/>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49 Conector recto de flecha"/>
              <p:cNvCxnSpPr/>
              <p:nvPr/>
            </p:nvCxnSpPr>
            <p:spPr>
              <a:xfrm rot="16200000" flipV="1">
                <a:off x="1905002" y="2478741"/>
                <a:ext cx="2312894" cy="8966"/>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2" name="51 Conector recto de flecha"/>
              <p:cNvCxnSpPr/>
              <p:nvPr/>
            </p:nvCxnSpPr>
            <p:spPr>
              <a:xfrm flipV="1">
                <a:off x="3054153" y="6553200"/>
                <a:ext cx="4951329" cy="1142"/>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4" name="53 CuadroTexto"/>
              <p:cNvSpPr txBox="1"/>
              <p:nvPr/>
            </p:nvSpPr>
            <p:spPr>
              <a:xfrm>
                <a:off x="7844117" y="3783106"/>
                <a:ext cx="860612" cy="307777"/>
              </a:xfrm>
              <a:prstGeom prst="rect">
                <a:avLst/>
              </a:prstGeom>
              <a:noFill/>
            </p:spPr>
            <p:txBody>
              <a:bodyPr wrap="square" rtlCol="0">
                <a:spAutoFit/>
              </a:bodyPr>
              <a:lstStyle/>
              <a:p>
                <a:r>
                  <a:rPr lang="en-US" sz="1400" dirty="0" smtClean="0">
                    <a:solidFill>
                      <a:schemeClr val="tx1">
                        <a:lumMod val="50000"/>
                        <a:lumOff val="50000"/>
                      </a:schemeClr>
                    </a:solidFill>
                  </a:rPr>
                  <a:t>Q (m</a:t>
                </a:r>
                <a:r>
                  <a:rPr lang="en-US" sz="1400" baseline="30000" dirty="0" smtClean="0">
                    <a:solidFill>
                      <a:schemeClr val="tx1">
                        <a:lumMod val="50000"/>
                        <a:lumOff val="50000"/>
                      </a:schemeClr>
                    </a:solidFill>
                  </a:rPr>
                  <a:t>3</a:t>
                </a:r>
                <a:r>
                  <a:rPr lang="en-US" sz="1400" dirty="0" smtClean="0">
                    <a:solidFill>
                      <a:schemeClr val="tx1">
                        <a:lumMod val="50000"/>
                        <a:lumOff val="50000"/>
                      </a:schemeClr>
                    </a:solidFill>
                  </a:rPr>
                  <a:t>)</a:t>
                </a:r>
                <a:endParaRPr lang="en-US" sz="1400" dirty="0">
                  <a:solidFill>
                    <a:schemeClr val="tx1">
                      <a:lumMod val="50000"/>
                      <a:lumOff val="50000"/>
                    </a:schemeClr>
                  </a:solidFill>
                </a:endParaRPr>
              </a:p>
            </p:txBody>
          </p:sp>
          <p:sp>
            <p:nvSpPr>
              <p:cNvPr id="55" name="54 CuadroTexto"/>
              <p:cNvSpPr txBox="1"/>
              <p:nvPr/>
            </p:nvSpPr>
            <p:spPr>
              <a:xfrm>
                <a:off x="7888939" y="6227493"/>
                <a:ext cx="860612" cy="307777"/>
              </a:xfrm>
              <a:prstGeom prst="rect">
                <a:avLst/>
              </a:prstGeom>
              <a:noFill/>
            </p:spPr>
            <p:txBody>
              <a:bodyPr wrap="square" rtlCol="0">
                <a:spAutoFit/>
              </a:bodyPr>
              <a:lstStyle/>
              <a:p>
                <a:r>
                  <a:rPr lang="en-US" sz="1400" dirty="0" smtClean="0">
                    <a:solidFill>
                      <a:schemeClr val="tx1">
                        <a:lumMod val="50000"/>
                        <a:lumOff val="50000"/>
                      </a:schemeClr>
                    </a:solidFill>
                  </a:rPr>
                  <a:t>Time (s)</a:t>
                </a:r>
                <a:endParaRPr lang="en-US" sz="1400" dirty="0">
                  <a:solidFill>
                    <a:schemeClr val="tx1">
                      <a:lumMod val="50000"/>
                      <a:lumOff val="50000"/>
                    </a:schemeClr>
                  </a:solidFill>
                </a:endParaRPr>
              </a:p>
            </p:txBody>
          </p:sp>
          <p:cxnSp>
            <p:nvCxnSpPr>
              <p:cNvPr id="57" name="56 Conector recto de flecha"/>
              <p:cNvCxnSpPr/>
              <p:nvPr/>
            </p:nvCxnSpPr>
            <p:spPr>
              <a:xfrm rot="16200000" flipV="1">
                <a:off x="1887073" y="5410200"/>
                <a:ext cx="2312894" cy="8966"/>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8" name="57 CuadroTexto"/>
              <p:cNvSpPr txBox="1"/>
              <p:nvPr/>
            </p:nvSpPr>
            <p:spPr>
              <a:xfrm rot="16200000">
                <a:off x="1558634" y="5201102"/>
                <a:ext cx="1971857" cy="284102"/>
              </a:xfrm>
              <a:prstGeom prst="rect">
                <a:avLst/>
              </a:prstGeom>
              <a:noFill/>
            </p:spPr>
            <p:txBody>
              <a:bodyPr wrap="square" rtlCol="0">
                <a:spAutoFit/>
              </a:bodyPr>
              <a:lstStyle/>
              <a:p>
                <a:r>
                  <a:rPr lang="en-US" sz="1400" dirty="0" smtClean="0">
                    <a:solidFill>
                      <a:schemeClr val="tx1">
                        <a:lumMod val="50000"/>
                        <a:lumOff val="50000"/>
                      </a:schemeClr>
                    </a:solidFill>
                  </a:rPr>
                  <a:t>Pump Speed (Hz)</a:t>
                </a:r>
                <a:endParaRPr lang="en-US" sz="1400" dirty="0">
                  <a:solidFill>
                    <a:schemeClr val="tx1">
                      <a:lumMod val="50000"/>
                      <a:lumOff val="50000"/>
                    </a:schemeClr>
                  </a:solidFill>
                </a:endParaRPr>
              </a:p>
            </p:txBody>
          </p:sp>
          <p:sp>
            <p:nvSpPr>
              <p:cNvPr id="59" name="58 CuadroTexto"/>
              <p:cNvSpPr txBox="1"/>
              <p:nvPr/>
            </p:nvSpPr>
            <p:spPr>
              <a:xfrm rot="16200000">
                <a:off x="1868283" y="1601381"/>
                <a:ext cx="1971857" cy="284102"/>
              </a:xfrm>
              <a:prstGeom prst="rect">
                <a:avLst/>
              </a:prstGeom>
              <a:noFill/>
            </p:spPr>
            <p:txBody>
              <a:bodyPr wrap="square" rtlCol="0">
                <a:spAutoFit/>
              </a:bodyPr>
              <a:lstStyle/>
              <a:p>
                <a:pPr algn="ctr"/>
                <a:r>
                  <a:rPr lang="en-US" sz="1400" dirty="0" smtClean="0">
                    <a:solidFill>
                      <a:schemeClr val="tx1">
                        <a:lumMod val="50000"/>
                        <a:lumOff val="50000"/>
                      </a:schemeClr>
                    </a:solidFill>
                  </a:rPr>
                  <a:t>Head (bar)</a:t>
                </a:r>
                <a:endParaRPr lang="en-US" sz="1400" dirty="0">
                  <a:solidFill>
                    <a:schemeClr val="tx1">
                      <a:lumMod val="50000"/>
                      <a:lumOff val="50000"/>
                    </a:schemeClr>
                  </a:solidFill>
                </a:endParaRPr>
              </a:p>
            </p:txBody>
          </p:sp>
        </p:grpSp>
      </p:grpSp>
      <p:sp>
        <p:nvSpPr>
          <p:cNvPr id="62" name="61 CuadroTexto"/>
          <p:cNvSpPr txBox="1"/>
          <p:nvPr/>
        </p:nvSpPr>
        <p:spPr>
          <a:xfrm>
            <a:off x="2952376" y="4446496"/>
            <a:ext cx="786654" cy="276999"/>
          </a:xfrm>
          <a:prstGeom prst="rect">
            <a:avLst/>
          </a:prstGeom>
          <a:noFill/>
        </p:spPr>
        <p:txBody>
          <a:bodyPr wrap="square" rtlCol="0">
            <a:spAutoFit/>
          </a:bodyPr>
          <a:lstStyle/>
          <a:p>
            <a:r>
              <a:rPr lang="en-US" sz="1200" smtClean="0">
                <a:solidFill>
                  <a:schemeClr val="tx1">
                    <a:lumMod val="50000"/>
                    <a:lumOff val="50000"/>
                  </a:schemeClr>
                </a:solidFill>
              </a:rPr>
              <a:t>50</a:t>
            </a:r>
            <a:endParaRPr lang="en-US" sz="1200">
              <a:solidFill>
                <a:schemeClr val="tx1">
                  <a:lumMod val="50000"/>
                  <a:lumOff val="50000"/>
                </a:schemeClr>
              </a:solidFill>
            </a:endParaRPr>
          </a:p>
        </p:txBody>
      </p:sp>
      <p:sp>
        <p:nvSpPr>
          <p:cNvPr id="68" name="67 CuadroTexto"/>
          <p:cNvSpPr txBox="1"/>
          <p:nvPr/>
        </p:nvSpPr>
        <p:spPr>
          <a:xfrm>
            <a:off x="2952376" y="4841731"/>
            <a:ext cx="786654" cy="276999"/>
          </a:xfrm>
          <a:prstGeom prst="rect">
            <a:avLst/>
          </a:prstGeom>
          <a:noFill/>
        </p:spPr>
        <p:txBody>
          <a:bodyPr wrap="square" rtlCol="0">
            <a:spAutoFit/>
          </a:bodyPr>
          <a:lstStyle/>
          <a:p>
            <a:r>
              <a:rPr lang="en-US" sz="1200" smtClean="0">
                <a:solidFill>
                  <a:schemeClr val="tx1">
                    <a:lumMod val="50000"/>
                    <a:lumOff val="50000"/>
                  </a:schemeClr>
                </a:solidFill>
              </a:rPr>
              <a:t>40</a:t>
            </a:r>
            <a:endParaRPr lang="en-US" sz="1200">
              <a:solidFill>
                <a:schemeClr val="tx1">
                  <a:lumMod val="50000"/>
                  <a:lumOff val="50000"/>
                </a:schemeClr>
              </a:solidFill>
            </a:endParaRPr>
          </a:p>
        </p:txBody>
      </p:sp>
      <p:sp>
        <p:nvSpPr>
          <p:cNvPr id="69" name="68 CuadroTexto"/>
          <p:cNvSpPr txBox="1"/>
          <p:nvPr/>
        </p:nvSpPr>
        <p:spPr>
          <a:xfrm>
            <a:off x="2952376" y="5236966"/>
            <a:ext cx="786654" cy="276999"/>
          </a:xfrm>
          <a:prstGeom prst="rect">
            <a:avLst/>
          </a:prstGeom>
          <a:noFill/>
        </p:spPr>
        <p:txBody>
          <a:bodyPr wrap="square" rtlCol="0">
            <a:spAutoFit/>
          </a:bodyPr>
          <a:lstStyle/>
          <a:p>
            <a:r>
              <a:rPr lang="en-US" sz="1200" smtClean="0">
                <a:solidFill>
                  <a:schemeClr val="tx1">
                    <a:lumMod val="50000"/>
                    <a:lumOff val="50000"/>
                  </a:schemeClr>
                </a:solidFill>
              </a:rPr>
              <a:t>30</a:t>
            </a:r>
            <a:endParaRPr lang="en-US" sz="1200">
              <a:solidFill>
                <a:schemeClr val="tx1">
                  <a:lumMod val="50000"/>
                  <a:lumOff val="50000"/>
                </a:schemeClr>
              </a:solidFill>
            </a:endParaRPr>
          </a:p>
        </p:txBody>
      </p:sp>
      <p:sp>
        <p:nvSpPr>
          <p:cNvPr id="70" name="69 CuadroTexto"/>
          <p:cNvSpPr txBox="1"/>
          <p:nvPr/>
        </p:nvSpPr>
        <p:spPr>
          <a:xfrm>
            <a:off x="2952376" y="5632201"/>
            <a:ext cx="786654" cy="276999"/>
          </a:xfrm>
          <a:prstGeom prst="rect">
            <a:avLst/>
          </a:prstGeom>
          <a:noFill/>
        </p:spPr>
        <p:txBody>
          <a:bodyPr wrap="square" rtlCol="0">
            <a:spAutoFit/>
          </a:bodyPr>
          <a:lstStyle/>
          <a:p>
            <a:r>
              <a:rPr lang="en-US" sz="1200" smtClean="0">
                <a:solidFill>
                  <a:schemeClr val="tx1">
                    <a:lumMod val="50000"/>
                    <a:lumOff val="50000"/>
                  </a:schemeClr>
                </a:solidFill>
              </a:rPr>
              <a:t>20</a:t>
            </a:r>
            <a:endParaRPr lang="en-US" sz="1200">
              <a:solidFill>
                <a:schemeClr val="tx1">
                  <a:lumMod val="50000"/>
                  <a:lumOff val="50000"/>
                </a:schemeClr>
              </a:solidFill>
            </a:endParaRPr>
          </a:p>
        </p:txBody>
      </p:sp>
      <p:sp>
        <p:nvSpPr>
          <p:cNvPr id="71" name="70 CuadroTexto"/>
          <p:cNvSpPr txBox="1"/>
          <p:nvPr/>
        </p:nvSpPr>
        <p:spPr>
          <a:xfrm>
            <a:off x="2952376" y="6027436"/>
            <a:ext cx="786654" cy="276999"/>
          </a:xfrm>
          <a:prstGeom prst="rect">
            <a:avLst/>
          </a:prstGeom>
          <a:noFill/>
        </p:spPr>
        <p:txBody>
          <a:bodyPr wrap="square" rtlCol="0">
            <a:spAutoFit/>
          </a:bodyPr>
          <a:lstStyle/>
          <a:p>
            <a:r>
              <a:rPr lang="en-US" sz="1200" smtClean="0">
                <a:solidFill>
                  <a:schemeClr val="tx1">
                    <a:lumMod val="50000"/>
                    <a:lumOff val="50000"/>
                  </a:schemeClr>
                </a:solidFill>
              </a:rPr>
              <a:t>10</a:t>
            </a:r>
            <a:endParaRPr lang="en-US" sz="1200">
              <a:solidFill>
                <a:schemeClr val="tx1">
                  <a:lumMod val="50000"/>
                  <a:lumOff val="50000"/>
                </a:schemeClr>
              </a:solidFill>
            </a:endParaRPr>
          </a:p>
        </p:txBody>
      </p:sp>
      <p:sp>
        <p:nvSpPr>
          <p:cNvPr id="73" name="72 CuadroTexto"/>
          <p:cNvSpPr txBox="1"/>
          <p:nvPr/>
        </p:nvSpPr>
        <p:spPr>
          <a:xfrm>
            <a:off x="2952376" y="6422669"/>
            <a:ext cx="786654" cy="276999"/>
          </a:xfrm>
          <a:prstGeom prst="rect">
            <a:avLst/>
          </a:prstGeom>
          <a:noFill/>
        </p:spPr>
        <p:txBody>
          <a:bodyPr wrap="square" rtlCol="0">
            <a:spAutoFit/>
          </a:bodyPr>
          <a:lstStyle/>
          <a:p>
            <a:r>
              <a:rPr lang="en-US" sz="1200" smtClean="0">
                <a:solidFill>
                  <a:schemeClr val="tx1">
                    <a:lumMod val="50000"/>
                    <a:lumOff val="50000"/>
                  </a:schemeClr>
                </a:solidFill>
              </a:rPr>
              <a:t>0</a:t>
            </a:r>
            <a:endParaRPr lang="en-US" sz="1200">
              <a:solidFill>
                <a:schemeClr val="tx1">
                  <a:lumMod val="50000"/>
                  <a:lumOff val="50000"/>
                </a:schemeClr>
              </a:solidFill>
            </a:endParaRPr>
          </a:p>
        </p:txBody>
      </p:sp>
      <p:grpSp>
        <p:nvGrpSpPr>
          <p:cNvPr id="39" name="38 Grupo"/>
          <p:cNvGrpSpPr/>
          <p:nvPr/>
        </p:nvGrpSpPr>
        <p:grpSpPr>
          <a:xfrm>
            <a:off x="4315666" y="3904600"/>
            <a:ext cx="3680758" cy="313657"/>
            <a:chOff x="2931459" y="3786190"/>
            <a:chExt cx="3397623" cy="313657"/>
          </a:xfrm>
        </p:grpSpPr>
        <p:sp>
          <p:nvSpPr>
            <p:cNvPr id="32" name="31 CuadroTexto"/>
            <p:cNvSpPr txBox="1"/>
            <p:nvPr/>
          </p:nvSpPr>
          <p:spPr>
            <a:xfrm>
              <a:off x="3325906" y="3792070"/>
              <a:ext cx="860612" cy="307777"/>
            </a:xfrm>
            <a:prstGeom prst="rect">
              <a:avLst/>
            </a:prstGeom>
            <a:noFill/>
          </p:spPr>
          <p:txBody>
            <a:bodyPr wrap="square" rtlCol="0">
              <a:spAutoFit/>
            </a:bodyPr>
            <a:lstStyle/>
            <a:p>
              <a:r>
                <a:rPr lang="en-US" sz="1400" smtClean="0">
                  <a:solidFill>
                    <a:schemeClr val="tx1">
                      <a:lumMod val="50000"/>
                      <a:lumOff val="50000"/>
                    </a:schemeClr>
                  </a:solidFill>
                </a:rPr>
                <a:t>Pump</a:t>
              </a:r>
              <a:endParaRPr lang="en-US" sz="1400">
                <a:solidFill>
                  <a:schemeClr val="tx1">
                    <a:lumMod val="50000"/>
                    <a:lumOff val="50000"/>
                  </a:schemeClr>
                </a:solidFill>
              </a:endParaRPr>
            </a:p>
          </p:txBody>
        </p:sp>
        <p:cxnSp>
          <p:nvCxnSpPr>
            <p:cNvPr id="35" name="34 Conector recto"/>
            <p:cNvCxnSpPr/>
            <p:nvPr/>
          </p:nvCxnSpPr>
          <p:spPr>
            <a:xfrm>
              <a:off x="2931459" y="3935506"/>
              <a:ext cx="277906"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grpSp>
          <p:nvGrpSpPr>
            <p:cNvPr id="38" name="37 Grupo"/>
            <p:cNvGrpSpPr/>
            <p:nvPr/>
          </p:nvGrpSpPr>
          <p:grpSpPr>
            <a:xfrm>
              <a:off x="4347891" y="3786190"/>
              <a:ext cx="1981191" cy="307777"/>
              <a:chOff x="4347891" y="3786190"/>
              <a:chExt cx="1981191" cy="307777"/>
            </a:xfrm>
          </p:grpSpPr>
          <p:sp>
            <p:nvSpPr>
              <p:cNvPr id="33" name="32 CuadroTexto"/>
              <p:cNvSpPr txBox="1"/>
              <p:nvPr/>
            </p:nvSpPr>
            <p:spPr>
              <a:xfrm>
                <a:off x="4643438" y="3786190"/>
                <a:ext cx="1685644" cy="307777"/>
              </a:xfrm>
              <a:prstGeom prst="rect">
                <a:avLst/>
              </a:prstGeom>
              <a:noFill/>
            </p:spPr>
            <p:txBody>
              <a:bodyPr wrap="square" rtlCol="0">
                <a:spAutoFit/>
              </a:bodyPr>
              <a:lstStyle/>
              <a:p>
                <a:r>
                  <a:rPr lang="en-US" sz="1400" dirty="0" smtClean="0">
                    <a:solidFill>
                      <a:schemeClr val="tx1">
                        <a:lumMod val="50000"/>
                        <a:lumOff val="50000"/>
                      </a:schemeClr>
                    </a:solidFill>
                  </a:rPr>
                  <a:t>Installation</a:t>
                </a:r>
                <a:endParaRPr lang="en-US" sz="1400" dirty="0">
                  <a:solidFill>
                    <a:schemeClr val="tx1">
                      <a:lumMod val="50000"/>
                      <a:lumOff val="50000"/>
                    </a:schemeClr>
                  </a:solidFill>
                </a:endParaRPr>
              </a:p>
            </p:txBody>
          </p:sp>
          <p:cxnSp>
            <p:nvCxnSpPr>
              <p:cNvPr id="37" name="36 Conector recto"/>
              <p:cNvCxnSpPr/>
              <p:nvPr/>
            </p:nvCxnSpPr>
            <p:spPr>
              <a:xfrm rot="10800000">
                <a:off x="4347891" y="3935507"/>
                <a:ext cx="304800" cy="1588"/>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64" name="63 CuadroTexto"/>
          <p:cNvSpPr txBox="1"/>
          <p:nvPr/>
        </p:nvSpPr>
        <p:spPr>
          <a:xfrm>
            <a:off x="8313270" y="2572871"/>
            <a:ext cx="1029447" cy="261610"/>
          </a:xfrm>
          <a:prstGeom prst="rect">
            <a:avLst/>
          </a:prstGeom>
          <a:noFill/>
        </p:spPr>
        <p:txBody>
          <a:bodyPr wrap="square" rtlCol="0">
            <a:spAutoFit/>
          </a:bodyPr>
          <a:lstStyle/>
          <a:p>
            <a:r>
              <a:rPr lang="es-ES" sz="1100" dirty="0" smtClean="0">
                <a:solidFill>
                  <a:srgbClr val="00B050"/>
                </a:solidFill>
              </a:rPr>
              <a:t>50Hz</a:t>
            </a:r>
            <a:endParaRPr lang="es-ES" sz="1100" dirty="0">
              <a:solidFill>
                <a:srgbClr val="00B050"/>
              </a:solidFill>
            </a:endParaRPr>
          </a:p>
        </p:txBody>
      </p:sp>
      <p:sp>
        <p:nvSpPr>
          <p:cNvPr id="65" name="64 CuadroTexto"/>
          <p:cNvSpPr txBox="1"/>
          <p:nvPr/>
        </p:nvSpPr>
        <p:spPr>
          <a:xfrm>
            <a:off x="8048647" y="2786058"/>
            <a:ext cx="1029447" cy="261610"/>
          </a:xfrm>
          <a:prstGeom prst="rect">
            <a:avLst/>
          </a:prstGeom>
          <a:noFill/>
        </p:spPr>
        <p:txBody>
          <a:bodyPr wrap="square" rtlCol="0">
            <a:spAutoFit/>
          </a:bodyPr>
          <a:lstStyle/>
          <a:p>
            <a:r>
              <a:rPr lang="es-ES" sz="1100" dirty="0" smtClean="0">
                <a:solidFill>
                  <a:srgbClr val="00B050"/>
                </a:solidFill>
              </a:rPr>
              <a:t>40Hz</a:t>
            </a:r>
            <a:endParaRPr lang="es-ES" sz="1100" dirty="0">
              <a:solidFill>
                <a:srgbClr val="00B050"/>
              </a:solidFill>
            </a:endParaRPr>
          </a:p>
        </p:txBody>
      </p:sp>
      <p:sp>
        <p:nvSpPr>
          <p:cNvPr id="66" name="65 CuadroTexto"/>
          <p:cNvSpPr txBox="1"/>
          <p:nvPr/>
        </p:nvSpPr>
        <p:spPr>
          <a:xfrm>
            <a:off x="7739083" y="3000372"/>
            <a:ext cx="1029447" cy="261610"/>
          </a:xfrm>
          <a:prstGeom prst="rect">
            <a:avLst/>
          </a:prstGeom>
          <a:noFill/>
        </p:spPr>
        <p:txBody>
          <a:bodyPr wrap="square" rtlCol="0">
            <a:spAutoFit/>
          </a:bodyPr>
          <a:lstStyle/>
          <a:p>
            <a:r>
              <a:rPr lang="es-ES" sz="1100" dirty="0" smtClean="0">
                <a:solidFill>
                  <a:srgbClr val="00B050"/>
                </a:solidFill>
              </a:rPr>
              <a:t>30Hz</a:t>
            </a:r>
            <a:endParaRPr lang="es-ES" sz="1100" dirty="0">
              <a:solidFill>
                <a:srgbClr val="00B050"/>
              </a:solidFill>
            </a:endParaRPr>
          </a:p>
        </p:txBody>
      </p:sp>
      <p:sp>
        <p:nvSpPr>
          <p:cNvPr id="67" name="66 CuadroTexto"/>
          <p:cNvSpPr txBox="1"/>
          <p:nvPr/>
        </p:nvSpPr>
        <p:spPr>
          <a:xfrm>
            <a:off x="7477774" y="3187792"/>
            <a:ext cx="1029447" cy="261610"/>
          </a:xfrm>
          <a:prstGeom prst="rect">
            <a:avLst/>
          </a:prstGeom>
          <a:noFill/>
        </p:spPr>
        <p:txBody>
          <a:bodyPr wrap="square" rtlCol="0">
            <a:spAutoFit/>
          </a:bodyPr>
          <a:lstStyle/>
          <a:p>
            <a:r>
              <a:rPr lang="es-ES" sz="1100" dirty="0" smtClean="0">
                <a:solidFill>
                  <a:srgbClr val="00B050"/>
                </a:solidFill>
              </a:rPr>
              <a:t>20Hz</a:t>
            </a:r>
            <a:endParaRPr lang="es-ES" sz="1100" dirty="0">
              <a:solidFill>
                <a:srgbClr val="00B050"/>
              </a:solidFill>
            </a:endParaRPr>
          </a:p>
        </p:txBody>
      </p:sp>
      <p:sp>
        <p:nvSpPr>
          <p:cNvPr id="72" name="71 CuadroTexto"/>
          <p:cNvSpPr txBox="1"/>
          <p:nvPr/>
        </p:nvSpPr>
        <p:spPr>
          <a:xfrm>
            <a:off x="7001898" y="3376051"/>
            <a:ext cx="1029447" cy="261610"/>
          </a:xfrm>
          <a:prstGeom prst="rect">
            <a:avLst/>
          </a:prstGeom>
          <a:noFill/>
        </p:spPr>
        <p:txBody>
          <a:bodyPr wrap="square" rtlCol="0">
            <a:spAutoFit/>
          </a:bodyPr>
          <a:lstStyle/>
          <a:p>
            <a:r>
              <a:rPr lang="es-ES" sz="1100" dirty="0" smtClean="0">
                <a:solidFill>
                  <a:srgbClr val="00B050"/>
                </a:solidFill>
              </a:rPr>
              <a:t>10Hz</a:t>
            </a:r>
            <a:endParaRPr lang="es-ES" sz="1100" dirty="0">
              <a:solidFill>
                <a:srgbClr val="00B050"/>
              </a:solidFill>
            </a:endParaRPr>
          </a:p>
        </p:txBody>
      </p:sp>
      <p:sp>
        <p:nvSpPr>
          <p:cNvPr id="43" name="42 Forma libre"/>
          <p:cNvSpPr/>
          <p:nvPr/>
        </p:nvSpPr>
        <p:spPr>
          <a:xfrm>
            <a:off x="3327089" y="1793688"/>
            <a:ext cx="2874682" cy="815788"/>
          </a:xfrm>
          <a:custGeom>
            <a:avLst/>
            <a:gdLst>
              <a:gd name="connsiteX0" fmla="*/ 0 w 2205318"/>
              <a:gd name="connsiteY0" fmla="*/ 1497106 h 1497106"/>
              <a:gd name="connsiteX1" fmla="*/ 1317812 w 2205318"/>
              <a:gd name="connsiteY1" fmla="*/ 1021976 h 1497106"/>
              <a:gd name="connsiteX2" fmla="*/ 2205318 w 2205318"/>
              <a:gd name="connsiteY2" fmla="*/ 0 h 1497106"/>
            </a:gdLst>
            <a:ahLst/>
            <a:cxnLst>
              <a:cxn ang="0">
                <a:pos x="connsiteX0" y="connsiteY0"/>
              </a:cxn>
              <a:cxn ang="0">
                <a:pos x="connsiteX1" y="connsiteY1"/>
              </a:cxn>
              <a:cxn ang="0">
                <a:pos x="connsiteX2" y="connsiteY2"/>
              </a:cxn>
            </a:cxnLst>
            <a:rect l="l" t="t" r="r" b="b"/>
            <a:pathLst>
              <a:path w="2205318" h="1497106">
                <a:moveTo>
                  <a:pt x="0" y="1497106"/>
                </a:moveTo>
                <a:cubicBezTo>
                  <a:pt x="475129" y="1384300"/>
                  <a:pt x="950259" y="1271494"/>
                  <a:pt x="1317812" y="1021976"/>
                </a:cubicBezTo>
                <a:cubicBezTo>
                  <a:pt x="1685365" y="772458"/>
                  <a:pt x="2040965" y="162859"/>
                  <a:pt x="2205318" y="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cxnSp>
        <p:nvCxnSpPr>
          <p:cNvPr id="75" name="74 Conector recto"/>
          <p:cNvCxnSpPr/>
          <p:nvPr/>
        </p:nvCxnSpPr>
        <p:spPr>
          <a:xfrm rot="5400000" flipH="1" flipV="1">
            <a:off x="2786155" y="5932022"/>
            <a:ext cx="1138518" cy="67982"/>
          </a:xfrm>
          <a:prstGeom prst="line">
            <a:avLst/>
          </a:prstGeom>
        </p:spPr>
        <p:style>
          <a:lnRef idx="2">
            <a:schemeClr val="accent1"/>
          </a:lnRef>
          <a:fillRef idx="0">
            <a:schemeClr val="accent1"/>
          </a:fillRef>
          <a:effectRef idx="1">
            <a:schemeClr val="accent1"/>
          </a:effectRef>
          <a:fontRef idx="minor">
            <a:schemeClr val="tx1"/>
          </a:fontRef>
        </p:style>
      </p:cxnSp>
      <p:sp>
        <p:nvSpPr>
          <p:cNvPr id="76" name="75 Elipse"/>
          <p:cNvSpPr/>
          <p:nvPr/>
        </p:nvSpPr>
        <p:spPr>
          <a:xfrm>
            <a:off x="3629571" y="2522445"/>
            <a:ext cx="89437" cy="8423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79" name="78 Conector recto"/>
          <p:cNvCxnSpPr>
            <a:stCxn id="76" idx="4"/>
          </p:cNvCxnSpPr>
          <p:nvPr/>
        </p:nvCxnSpPr>
        <p:spPr>
          <a:xfrm rot="5400000">
            <a:off x="3151596" y="3128555"/>
            <a:ext cx="1044575" cy="815"/>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1" name="80 CuadroTexto"/>
          <p:cNvSpPr txBox="1"/>
          <p:nvPr/>
        </p:nvSpPr>
        <p:spPr>
          <a:xfrm>
            <a:off x="3462242" y="3630706"/>
            <a:ext cx="2247466" cy="261610"/>
          </a:xfrm>
          <a:prstGeom prst="rect">
            <a:avLst/>
          </a:prstGeom>
          <a:noFill/>
        </p:spPr>
        <p:txBody>
          <a:bodyPr wrap="square" rtlCol="0">
            <a:spAutoFit/>
          </a:bodyPr>
          <a:lstStyle/>
          <a:p>
            <a:r>
              <a:rPr lang="en-US" sz="1050" dirty="0" smtClean="0">
                <a:solidFill>
                  <a:schemeClr val="tx2"/>
                </a:solidFill>
              </a:rPr>
              <a:t>Q min </a:t>
            </a:r>
            <a:r>
              <a:rPr lang="en-US" sz="1050" dirty="0" smtClean="0">
                <a:solidFill>
                  <a:schemeClr val="tx1">
                    <a:lumMod val="50000"/>
                    <a:lumOff val="50000"/>
                  </a:schemeClr>
                </a:solidFill>
              </a:rPr>
              <a:t>(thrust bearing cooling)</a:t>
            </a:r>
            <a:endParaRPr lang="en-US" sz="1050" dirty="0">
              <a:solidFill>
                <a:schemeClr val="tx1">
                  <a:lumMod val="50000"/>
                  <a:lumOff val="50000"/>
                </a:schemeClr>
              </a:solidFill>
            </a:endParaRPr>
          </a:p>
        </p:txBody>
      </p:sp>
      <p:cxnSp>
        <p:nvCxnSpPr>
          <p:cNvPr id="90" name="89 Conector recto"/>
          <p:cNvCxnSpPr/>
          <p:nvPr/>
        </p:nvCxnSpPr>
        <p:spPr>
          <a:xfrm flipV="1">
            <a:off x="3405998" y="4597400"/>
            <a:ext cx="1945994" cy="792916"/>
          </a:xfrm>
          <a:prstGeom prst="line">
            <a:avLst/>
          </a:prstGeom>
        </p:spPr>
        <p:style>
          <a:lnRef idx="2">
            <a:schemeClr val="accent1"/>
          </a:lnRef>
          <a:fillRef idx="0">
            <a:schemeClr val="accent1"/>
          </a:fillRef>
          <a:effectRef idx="1">
            <a:schemeClr val="accent1"/>
          </a:effectRef>
          <a:fontRef idx="minor">
            <a:schemeClr val="tx1"/>
          </a:fontRef>
        </p:style>
      </p:cxnSp>
      <p:sp>
        <p:nvSpPr>
          <p:cNvPr id="77" name="76 Elipse"/>
          <p:cNvSpPr/>
          <p:nvPr/>
        </p:nvSpPr>
        <p:spPr>
          <a:xfrm>
            <a:off x="3354405" y="5348195"/>
            <a:ext cx="89437" cy="8423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98" name="97 Conector recto"/>
          <p:cNvCxnSpPr/>
          <p:nvPr/>
        </p:nvCxnSpPr>
        <p:spPr>
          <a:xfrm flipV="1">
            <a:off x="5345112" y="4591051"/>
            <a:ext cx="1547813" cy="9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99 Conector recto"/>
          <p:cNvCxnSpPr/>
          <p:nvPr/>
        </p:nvCxnSpPr>
        <p:spPr>
          <a:xfrm>
            <a:off x="6892925" y="4595814"/>
            <a:ext cx="1226110" cy="7830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101 Conector recto"/>
          <p:cNvCxnSpPr/>
          <p:nvPr/>
        </p:nvCxnSpPr>
        <p:spPr>
          <a:xfrm rot="16200000" flipH="1">
            <a:off x="7573372" y="5909670"/>
            <a:ext cx="1194823" cy="110165"/>
          </a:xfrm>
          <a:prstGeom prst="line">
            <a:avLst/>
          </a:prstGeom>
        </p:spPr>
        <p:style>
          <a:lnRef idx="2">
            <a:schemeClr val="accent1"/>
          </a:lnRef>
          <a:fillRef idx="0">
            <a:schemeClr val="accent1"/>
          </a:fillRef>
          <a:effectRef idx="1">
            <a:schemeClr val="accent1"/>
          </a:effectRef>
          <a:fontRef idx="minor">
            <a:schemeClr val="tx1"/>
          </a:fontRef>
        </p:style>
      </p:cxnSp>
      <p:sp>
        <p:nvSpPr>
          <p:cNvPr id="106" name="105 Elipse"/>
          <p:cNvSpPr/>
          <p:nvPr/>
        </p:nvSpPr>
        <p:spPr>
          <a:xfrm>
            <a:off x="5182544" y="2246220"/>
            <a:ext cx="8943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7" name="106 Elipse"/>
          <p:cNvSpPr/>
          <p:nvPr/>
        </p:nvSpPr>
        <p:spPr>
          <a:xfrm>
            <a:off x="5801668" y="1955708"/>
            <a:ext cx="89437" cy="84230"/>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8" name="107 Elipse"/>
          <p:cNvSpPr/>
          <p:nvPr/>
        </p:nvSpPr>
        <p:spPr>
          <a:xfrm>
            <a:off x="4346725" y="4946558"/>
            <a:ext cx="8943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9" name="108 Elipse"/>
          <p:cNvSpPr/>
          <p:nvPr/>
        </p:nvSpPr>
        <p:spPr>
          <a:xfrm>
            <a:off x="5301208" y="4556033"/>
            <a:ext cx="89437" cy="84230"/>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0" name="109 CuadroTexto"/>
          <p:cNvSpPr txBox="1"/>
          <p:nvPr/>
        </p:nvSpPr>
        <p:spPr>
          <a:xfrm>
            <a:off x="2130823" y="2473419"/>
            <a:ext cx="1258888" cy="415498"/>
          </a:xfrm>
          <a:prstGeom prst="rect">
            <a:avLst/>
          </a:prstGeom>
          <a:noFill/>
        </p:spPr>
        <p:txBody>
          <a:bodyPr wrap="square" rtlCol="0">
            <a:spAutoFit/>
          </a:bodyPr>
          <a:lstStyle/>
          <a:p>
            <a:pPr algn="ctr"/>
            <a:r>
              <a:rPr lang="en-US" sz="1050" dirty="0" smtClean="0">
                <a:solidFill>
                  <a:schemeClr val="tx2"/>
                </a:solidFill>
              </a:rPr>
              <a:t>Min Head</a:t>
            </a:r>
          </a:p>
          <a:p>
            <a:pPr algn="ctr"/>
            <a:endParaRPr lang="en-US" sz="1050" dirty="0" smtClean="0">
              <a:solidFill>
                <a:schemeClr val="tx2"/>
              </a:solidFill>
            </a:endParaRPr>
          </a:p>
        </p:txBody>
      </p:sp>
      <p:sp>
        <p:nvSpPr>
          <p:cNvPr id="111" name="110 Elipse"/>
          <p:cNvSpPr/>
          <p:nvPr/>
        </p:nvSpPr>
        <p:spPr>
          <a:xfrm>
            <a:off x="7473306" y="4956083"/>
            <a:ext cx="8943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2" name="111 Elipse"/>
          <p:cNvSpPr/>
          <p:nvPr/>
        </p:nvSpPr>
        <p:spPr>
          <a:xfrm>
            <a:off x="6807745" y="4549683"/>
            <a:ext cx="89437" cy="84230"/>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3" name="112 Elipse"/>
          <p:cNvSpPr/>
          <p:nvPr/>
        </p:nvSpPr>
        <p:spPr>
          <a:xfrm>
            <a:off x="8059754" y="5335495"/>
            <a:ext cx="89437" cy="8423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4" name="113 CuadroTexto"/>
          <p:cNvSpPr txBox="1"/>
          <p:nvPr/>
        </p:nvSpPr>
        <p:spPr>
          <a:xfrm>
            <a:off x="3343275" y="5803901"/>
            <a:ext cx="1465263" cy="430887"/>
          </a:xfrm>
          <a:prstGeom prst="rect">
            <a:avLst/>
          </a:prstGeom>
          <a:noFill/>
        </p:spPr>
        <p:txBody>
          <a:bodyPr wrap="square" rtlCol="0">
            <a:spAutoFit/>
          </a:bodyPr>
          <a:lstStyle/>
          <a:p>
            <a:r>
              <a:rPr lang="es-ES" sz="1100" b="1" dirty="0" err="1" smtClean="0">
                <a:solidFill>
                  <a:schemeClr val="tx2"/>
                </a:solidFill>
              </a:rPr>
              <a:t>Fast</a:t>
            </a:r>
            <a:r>
              <a:rPr lang="es-ES" sz="1100" b="1" dirty="0" smtClean="0">
                <a:solidFill>
                  <a:schemeClr val="tx2"/>
                </a:solidFill>
              </a:rPr>
              <a:t> </a:t>
            </a:r>
            <a:r>
              <a:rPr lang="es-ES" sz="1100" b="1" dirty="0" err="1" smtClean="0">
                <a:solidFill>
                  <a:schemeClr val="tx2"/>
                </a:solidFill>
              </a:rPr>
              <a:t>ramp</a:t>
            </a:r>
            <a:r>
              <a:rPr lang="es-ES" sz="1100" b="1" dirty="0" smtClean="0">
                <a:solidFill>
                  <a:schemeClr val="tx2"/>
                </a:solidFill>
              </a:rPr>
              <a:t> </a:t>
            </a:r>
          </a:p>
          <a:p>
            <a:r>
              <a:rPr lang="es-ES" sz="1100" dirty="0" smtClean="0">
                <a:solidFill>
                  <a:schemeClr val="tx2"/>
                </a:solidFill>
              </a:rPr>
              <a:t>– Min </a:t>
            </a:r>
            <a:r>
              <a:rPr lang="es-ES" sz="1100" dirty="0" err="1" smtClean="0">
                <a:solidFill>
                  <a:schemeClr val="tx2"/>
                </a:solidFill>
              </a:rPr>
              <a:t>Flow</a:t>
            </a:r>
            <a:endParaRPr lang="es-ES" sz="1100" dirty="0">
              <a:solidFill>
                <a:schemeClr val="tx2"/>
              </a:solidFill>
            </a:endParaRPr>
          </a:p>
        </p:txBody>
      </p:sp>
      <p:sp>
        <p:nvSpPr>
          <p:cNvPr id="123" name="122 CuadroTexto"/>
          <p:cNvSpPr txBox="1"/>
          <p:nvPr/>
        </p:nvSpPr>
        <p:spPr>
          <a:xfrm>
            <a:off x="3231103" y="6596390"/>
            <a:ext cx="932330" cy="261610"/>
          </a:xfrm>
          <a:prstGeom prst="rect">
            <a:avLst/>
          </a:prstGeom>
          <a:noFill/>
        </p:spPr>
        <p:txBody>
          <a:bodyPr wrap="square" rtlCol="0">
            <a:spAutoFit/>
          </a:bodyPr>
          <a:lstStyle/>
          <a:p>
            <a:r>
              <a:rPr lang="en-US" sz="1050" dirty="0" smtClean="0">
                <a:solidFill>
                  <a:schemeClr val="tx1">
                    <a:lumMod val="50000"/>
                    <a:lumOff val="50000"/>
                  </a:schemeClr>
                </a:solidFill>
              </a:rPr>
              <a:t>2s</a:t>
            </a:r>
            <a:endParaRPr lang="en-US" sz="1050" dirty="0">
              <a:solidFill>
                <a:schemeClr val="tx1">
                  <a:lumMod val="50000"/>
                  <a:lumOff val="50000"/>
                </a:schemeClr>
              </a:solidFill>
            </a:endParaRPr>
          </a:p>
        </p:txBody>
      </p:sp>
      <p:sp>
        <p:nvSpPr>
          <p:cNvPr id="124" name="123 CuadroTexto"/>
          <p:cNvSpPr txBox="1"/>
          <p:nvPr/>
        </p:nvSpPr>
        <p:spPr>
          <a:xfrm>
            <a:off x="4882103" y="6596390"/>
            <a:ext cx="932330" cy="261610"/>
          </a:xfrm>
          <a:prstGeom prst="rect">
            <a:avLst/>
          </a:prstGeom>
          <a:noFill/>
        </p:spPr>
        <p:txBody>
          <a:bodyPr wrap="square" rtlCol="0">
            <a:spAutoFit/>
          </a:bodyPr>
          <a:lstStyle/>
          <a:p>
            <a:r>
              <a:rPr lang="en-US" sz="1050" dirty="0" smtClean="0">
                <a:solidFill>
                  <a:schemeClr val="tx1">
                    <a:lumMod val="50000"/>
                    <a:lumOff val="50000"/>
                  </a:schemeClr>
                </a:solidFill>
              </a:rPr>
              <a:t>4s- 7200s</a:t>
            </a:r>
            <a:endParaRPr lang="en-US" sz="1050" dirty="0">
              <a:solidFill>
                <a:schemeClr val="tx1">
                  <a:lumMod val="50000"/>
                  <a:lumOff val="50000"/>
                </a:schemeClr>
              </a:solidFill>
            </a:endParaRPr>
          </a:p>
        </p:txBody>
      </p:sp>
      <p:sp>
        <p:nvSpPr>
          <p:cNvPr id="125" name="124 CuadroTexto"/>
          <p:cNvSpPr txBox="1"/>
          <p:nvPr/>
        </p:nvSpPr>
        <p:spPr>
          <a:xfrm>
            <a:off x="7355205" y="4358640"/>
            <a:ext cx="1291908" cy="600164"/>
          </a:xfrm>
          <a:prstGeom prst="rect">
            <a:avLst/>
          </a:prstGeom>
          <a:noFill/>
        </p:spPr>
        <p:txBody>
          <a:bodyPr wrap="square" rtlCol="0">
            <a:spAutoFit/>
          </a:bodyPr>
          <a:lstStyle/>
          <a:p>
            <a:pPr algn="ctr"/>
            <a:r>
              <a:rPr lang="es-ES" sz="1100" b="1" dirty="0" err="1" smtClean="0">
                <a:solidFill>
                  <a:schemeClr val="tx2"/>
                </a:solidFill>
              </a:rPr>
              <a:t>Slow</a:t>
            </a:r>
            <a:r>
              <a:rPr lang="es-ES" sz="1100" b="1" dirty="0" smtClean="0">
                <a:solidFill>
                  <a:schemeClr val="tx2"/>
                </a:solidFill>
              </a:rPr>
              <a:t> </a:t>
            </a:r>
            <a:r>
              <a:rPr lang="es-ES" sz="1100" b="1" dirty="0" err="1" smtClean="0">
                <a:solidFill>
                  <a:schemeClr val="tx2"/>
                </a:solidFill>
              </a:rPr>
              <a:t>ramp</a:t>
            </a:r>
            <a:r>
              <a:rPr lang="es-ES" sz="1100" b="1" dirty="0" smtClean="0">
                <a:solidFill>
                  <a:schemeClr val="tx2"/>
                </a:solidFill>
              </a:rPr>
              <a:t>  </a:t>
            </a:r>
          </a:p>
          <a:p>
            <a:pPr algn="ctr"/>
            <a:r>
              <a:rPr lang="es-ES" sz="1100" dirty="0" err="1" smtClean="0">
                <a:solidFill>
                  <a:schemeClr val="tx2"/>
                </a:solidFill>
              </a:rPr>
              <a:t>Water</a:t>
            </a:r>
            <a:r>
              <a:rPr lang="es-ES" sz="1100" dirty="0" smtClean="0">
                <a:solidFill>
                  <a:schemeClr val="tx2"/>
                </a:solidFill>
              </a:rPr>
              <a:t> </a:t>
            </a:r>
            <a:r>
              <a:rPr lang="es-ES" sz="1100" dirty="0" err="1" smtClean="0">
                <a:solidFill>
                  <a:schemeClr val="tx2"/>
                </a:solidFill>
              </a:rPr>
              <a:t>Hammer</a:t>
            </a:r>
            <a:r>
              <a:rPr lang="es-ES" sz="1100" dirty="0" smtClean="0">
                <a:solidFill>
                  <a:schemeClr val="tx2"/>
                </a:solidFill>
              </a:rPr>
              <a:t> Control</a:t>
            </a:r>
            <a:endParaRPr lang="es-ES" sz="1100" dirty="0">
              <a:solidFill>
                <a:schemeClr val="tx2"/>
              </a:solidFill>
            </a:endParaRPr>
          </a:p>
        </p:txBody>
      </p:sp>
      <p:cxnSp>
        <p:nvCxnSpPr>
          <p:cNvPr id="126" name="125 Conector recto"/>
          <p:cNvCxnSpPr/>
          <p:nvPr/>
        </p:nvCxnSpPr>
        <p:spPr>
          <a:xfrm rot="16200000" flipH="1">
            <a:off x="4369307" y="5614096"/>
            <a:ext cx="1941515" cy="216"/>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27" name="126 Conector recto"/>
          <p:cNvCxnSpPr/>
          <p:nvPr/>
        </p:nvCxnSpPr>
        <p:spPr>
          <a:xfrm rot="5400000">
            <a:off x="7507994" y="5991256"/>
            <a:ext cx="1177571" cy="9840"/>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29" name="128 CuadroTexto"/>
          <p:cNvSpPr txBox="1"/>
          <p:nvPr/>
        </p:nvSpPr>
        <p:spPr>
          <a:xfrm>
            <a:off x="7989867" y="6596390"/>
            <a:ext cx="932330" cy="261610"/>
          </a:xfrm>
          <a:prstGeom prst="rect">
            <a:avLst/>
          </a:prstGeom>
          <a:noFill/>
        </p:spPr>
        <p:txBody>
          <a:bodyPr wrap="square" rtlCol="0">
            <a:spAutoFit/>
          </a:bodyPr>
          <a:lstStyle/>
          <a:p>
            <a:r>
              <a:rPr lang="en-US" sz="1050" dirty="0" smtClean="0">
                <a:solidFill>
                  <a:schemeClr val="tx1">
                    <a:lumMod val="50000"/>
                    <a:lumOff val="50000"/>
                  </a:schemeClr>
                </a:solidFill>
              </a:rPr>
              <a:t>1s</a:t>
            </a:r>
            <a:endParaRPr lang="en-US" sz="1050" dirty="0">
              <a:solidFill>
                <a:schemeClr val="tx1">
                  <a:lumMod val="50000"/>
                  <a:lumOff val="50000"/>
                </a:schemeClr>
              </a:solidFill>
            </a:endParaRPr>
          </a:p>
        </p:txBody>
      </p:sp>
      <p:sp>
        <p:nvSpPr>
          <p:cNvPr id="130" name="129 CuadroTexto"/>
          <p:cNvSpPr txBox="1"/>
          <p:nvPr/>
        </p:nvSpPr>
        <p:spPr>
          <a:xfrm>
            <a:off x="6397138" y="6596390"/>
            <a:ext cx="932330" cy="261610"/>
          </a:xfrm>
          <a:prstGeom prst="rect">
            <a:avLst/>
          </a:prstGeom>
          <a:noFill/>
        </p:spPr>
        <p:txBody>
          <a:bodyPr wrap="square" rtlCol="0">
            <a:spAutoFit/>
          </a:bodyPr>
          <a:lstStyle/>
          <a:p>
            <a:pPr algn="ctr"/>
            <a:r>
              <a:rPr lang="en-US" sz="1050" dirty="0" smtClean="0">
                <a:solidFill>
                  <a:schemeClr val="tx1">
                    <a:lumMod val="50000"/>
                    <a:lumOff val="50000"/>
                  </a:schemeClr>
                </a:solidFill>
              </a:rPr>
              <a:t>30s</a:t>
            </a:r>
            <a:endParaRPr lang="en-US" sz="1050" dirty="0">
              <a:solidFill>
                <a:schemeClr val="tx1">
                  <a:lumMod val="50000"/>
                  <a:lumOff val="50000"/>
                </a:schemeClr>
              </a:solidFill>
            </a:endParaRPr>
          </a:p>
        </p:txBody>
      </p:sp>
      <p:sp>
        <p:nvSpPr>
          <p:cNvPr id="133" name="132 Elipse"/>
          <p:cNvSpPr/>
          <p:nvPr/>
        </p:nvSpPr>
        <p:spPr>
          <a:xfrm>
            <a:off x="8546354" y="941294"/>
            <a:ext cx="466165" cy="439272"/>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t>1</a:t>
            </a:r>
            <a:endParaRPr lang="es-ES" b="1" dirty="0"/>
          </a:p>
        </p:txBody>
      </p:sp>
      <p:sp>
        <p:nvSpPr>
          <p:cNvPr id="134" name="133 CuadroTexto"/>
          <p:cNvSpPr txBox="1"/>
          <p:nvPr/>
        </p:nvSpPr>
        <p:spPr>
          <a:xfrm>
            <a:off x="3325732" y="4181475"/>
            <a:ext cx="2158684" cy="600164"/>
          </a:xfrm>
          <a:prstGeom prst="rect">
            <a:avLst/>
          </a:prstGeom>
          <a:noFill/>
        </p:spPr>
        <p:txBody>
          <a:bodyPr wrap="square" rtlCol="0">
            <a:spAutoFit/>
          </a:bodyPr>
          <a:lstStyle/>
          <a:p>
            <a:r>
              <a:rPr lang="es-ES" sz="1100" b="1" dirty="0" err="1" smtClean="0">
                <a:solidFill>
                  <a:schemeClr val="tx2"/>
                </a:solidFill>
              </a:rPr>
              <a:t>Slow</a:t>
            </a:r>
            <a:r>
              <a:rPr lang="es-ES" sz="1100" b="1" dirty="0" smtClean="0">
                <a:solidFill>
                  <a:schemeClr val="tx2"/>
                </a:solidFill>
              </a:rPr>
              <a:t> </a:t>
            </a:r>
            <a:r>
              <a:rPr lang="es-ES" sz="1100" b="1" dirty="0" err="1" smtClean="0">
                <a:solidFill>
                  <a:schemeClr val="tx2"/>
                </a:solidFill>
              </a:rPr>
              <a:t>ramp</a:t>
            </a:r>
            <a:r>
              <a:rPr lang="es-ES" sz="1100" b="1" dirty="0" smtClean="0">
                <a:solidFill>
                  <a:schemeClr val="tx2"/>
                </a:solidFill>
              </a:rPr>
              <a:t>  </a:t>
            </a:r>
          </a:p>
          <a:p>
            <a:pPr>
              <a:buFontTx/>
              <a:buChar char="-"/>
            </a:pPr>
            <a:r>
              <a:rPr lang="es-ES" sz="1100" dirty="0" smtClean="0">
                <a:solidFill>
                  <a:schemeClr val="tx2"/>
                </a:solidFill>
              </a:rPr>
              <a:t> </a:t>
            </a:r>
            <a:r>
              <a:rPr lang="es-ES" sz="1100" dirty="0" err="1" smtClean="0">
                <a:solidFill>
                  <a:schemeClr val="tx2"/>
                </a:solidFill>
              </a:rPr>
              <a:t>Flow</a:t>
            </a:r>
            <a:r>
              <a:rPr lang="es-ES" sz="1100" dirty="0" smtClean="0">
                <a:solidFill>
                  <a:schemeClr val="tx2"/>
                </a:solidFill>
              </a:rPr>
              <a:t> control </a:t>
            </a:r>
            <a:r>
              <a:rPr lang="es-ES" sz="1100" dirty="0" err="1" smtClean="0">
                <a:solidFill>
                  <a:schemeClr val="tx2"/>
                </a:solidFill>
              </a:rPr>
              <a:t>range</a:t>
            </a:r>
            <a:endParaRPr lang="es-ES" sz="1100" dirty="0" smtClean="0">
              <a:solidFill>
                <a:schemeClr val="tx2"/>
              </a:solidFill>
            </a:endParaRPr>
          </a:p>
          <a:p>
            <a:pPr>
              <a:buFontTx/>
              <a:buChar char="-"/>
            </a:pPr>
            <a:r>
              <a:rPr lang="es-ES" sz="1100" dirty="0" smtClean="0">
                <a:solidFill>
                  <a:schemeClr val="tx2"/>
                </a:solidFill>
              </a:rPr>
              <a:t> Reduce </a:t>
            </a:r>
            <a:r>
              <a:rPr lang="es-ES" sz="1100" dirty="0" err="1" smtClean="0">
                <a:solidFill>
                  <a:schemeClr val="tx2"/>
                </a:solidFill>
              </a:rPr>
              <a:t>sand</a:t>
            </a:r>
            <a:r>
              <a:rPr lang="es-ES" sz="1100" dirty="0" smtClean="0">
                <a:solidFill>
                  <a:schemeClr val="tx2"/>
                </a:solidFill>
              </a:rPr>
              <a:t> </a:t>
            </a:r>
            <a:r>
              <a:rPr lang="es-ES" sz="1100" dirty="0" err="1" smtClean="0">
                <a:solidFill>
                  <a:schemeClr val="tx2"/>
                </a:solidFill>
              </a:rPr>
              <a:t>impulsion</a:t>
            </a:r>
            <a:endParaRPr lang="es-ES" sz="1100" dirty="0">
              <a:solidFill>
                <a:schemeClr val="tx2"/>
              </a:solidFill>
            </a:endParaRPr>
          </a:p>
        </p:txBody>
      </p:sp>
      <p:pic>
        <p:nvPicPr>
          <p:cNvPr id="135" name="Picture 4" descr="Y:\Marketing y Ventas\N_JAVIER_PEREZ\003 PRESENTACIONES\30 POWER ACADEMY\auxiliares\bombas\VÁLVULA.png"/>
          <p:cNvPicPr>
            <a:picLocks noChangeAspect="1" noChangeArrowheads="1"/>
          </p:cNvPicPr>
          <p:nvPr/>
        </p:nvPicPr>
        <p:blipFill>
          <a:blip r:embed="rId5"/>
          <a:srcRect/>
          <a:stretch>
            <a:fillRect/>
          </a:stretch>
        </p:blipFill>
        <p:spPr bwMode="auto">
          <a:xfrm>
            <a:off x="779925" y="4533901"/>
            <a:ext cx="266528" cy="226695"/>
          </a:xfrm>
          <a:prstGeom prst="rect">
            <a:avLst/>
          </a:prstGeom>
          <a:noFill/>
        </p:spPr>
      </p:pic>
      <p:sp>
        <p:nvSpPr>
          <p:cNvPr id="136" name="135 CuadroTexto"/>
          <p:cNvSpPr txBox="1"/>
          <p:nvPr/>
        </p:nvSpPr>
        <p:spPr>
          <a:xfrm>
            <a:off x="8257429" y="5732184"/>
            <a:ext cx="1465263" cy="430887"/>
          </a:xfrm>
          <a:prstGeom prst="rect">
            <a:avLst/>
          </a:prstGeom>
          <a:noFill/>
        </p:spPr>
        <p:txBody>
          <a:bodyPr wrap="square" rtlCol="0">
            <a:spAutoFit/>
          </a:bodyPr>
          <a:lstStyle/>
          <a:p>
            <a:r>
              <a:rPr lang="es-ES" sz="1100" b="1" dirty="0" err="1" smtClean="0">
                <a:solidFill>
                  <a:schemeClr val="tx2"/>
                </a:solidFill>
              </a:rPr>
              <a:t>Fast</a:t>
            </a:r>
            <a:r>
              <a:rPr lang="es-ES" sz="1100" b="1" dirty="0" smtClean="0">
                <a:solidFill>
                  <a:schemeClr val="tx2"/>
                </a:solidFill>
              </a:rPr>
              <a:t> </a:t>
            </a:r>
            <a:r>
              <a:rPr lang="es-ES" sz="1100" b="1" dirty="0" err="1" smtClean="0">
                <a:solidFill>
                  <a:schemeClr val="tx2"/>
                </a:solidFill>
              </a:rPr>
              <a:t>ramp</a:t>
            </a:r>
            <a:r>
              <a:rPr lang="es-ES" sz="1100" b="1" dirty="0" smtClean="0">
                <a:solidFill>
                  <a:schemeClr val="tx2"/>
                </a:solidFill>
              </a:rPr>
              <a:t> </a:t>
            </a:r>
          </a:p>
          <a:p>
            <a:r>
              <a:rPr lang="es-ES" sz="1100" dirty="0" err="1" smtClean="0">
                <a:solidFill>
                  <a:schemeClr val="tx2"/>
                </a:solidFill>
              </a:rPr>
              <a:t>Pump</a:t>
            </a:r>
            <a:r>
              <a:rPr lang="es-ES" sz="1100" dirty="0" smtClean="0">
                <a:solidFill>
                  <a:schemeClr val="tx2"/>
                </a:solidFill>
              </a:rPr>
              <a:t> stop</a:t>
            </a:r>
            <a:endParaRPr lang="es-ES" sz="1100" dirty="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1" grpId="0"/>
      <p:bldP spid="77" grpId="0" animBg="1"/>
      <p:bldP spid="106" grpId="0" animBg="1"/>
      <p:bldP spid="107" grpId="0" animBg="1"/>
      <p:bldP spid="108" grpId="0" animBg="1"/>
      <p:bldP spid="109" grpId="0" animBg="1"/>
      <p:bldP spid="112" grpId="0" animBg="1"/>
      <p:bldP spid="114" grpId="0"/>
      <p:bldP spid="125" grpId="0"/>
      <p:bldP spid="133" grpId="0" animBg="1"/>
      <p:bldP spid="134" grpId="0"/>
      <p:bldP spid="13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4" name="Picture 2" descr="Y:\Marketing y Ventas\N_JAVIER_PEREZ\003 PRESENTACIONES\30 POWER ACADEMY\auxiliares\bombas\Instalcion_Tuberia.png"/>
          <p:cNvPicPr>
            <a:picLocks noChangeAspect="1" noChangeArrowheads="1"/>
          </p:cNvPicPr>
          <p:nvPr/>
        </p:nvPicPr>
        <p:blipFill>
          <a:blip r:embed="rId4"/>
          <a:srcRect t="-11466" r="85870" b="5600"/>
          <a:stretch>
            <a:fillRect/>
          </a:stretch>
        </p:blipFill>
        <p:spPr bwMode="auto">
          <a:xfrm>
            <a:off x="767231" y="1129553"/>
            <a:ext cx="213657" cy="3558988"/>
          </a:xfrm>
          <a:prstGeom prst="rect">
            <a:avLst/>
          </a:prstGeom>
          <a:noFill/>
        </p:spPr>
      </p:pic>
      <p:pic>
        <p:nvPicPr>
          <p:cNvPr id="81922" name="Picture 2" descr="Y:\Marketing y Ventas\N_JAVIER_PEREZ\003 PRESENTACIONES\30 POWER ACADEMY\auxiliares\bombas\Instalación.png"/>
          <p:cNvPicPr>
            <a:picLocks noChangeAspect="1" noChangeArrowheads="1"/>
          </p:cNvPicPr>
          <p:nvPr/>
        </p:nvPicPr>
        <p:blipFill>
          <a:blip r:embed="rId5"/>
          <a:srcRect r="49250"/>
          <a:stretch>
            <a:fillRect/>
          </a:stretch>
        </p:blipFill>
        <p:spPr bwMode="auto">
          <a:xfrm>
            <a:off x="369857" y="1555937"/>
            <a:ext cx="1883273" cy="4992968"/>
          </a:xfrm>
          <a:prstGeom prst="rect">
            <a:avLst/>
          </a:prstGeom>
          <a:noFill/>
        </p:spPr>
      </p:pic>
      <p:sp>
        <p:nvSpPr>
          <p:cNvPr id="93" name="92 Arco"/>
          <p:cNvSpPr/>
          <p:nvPr/>
        </p:nvSpPr>
        <p:spPr>
          <a:xfrm>
            <a:off x="-1915995" y="3534897"/>
            <a:ext cx="10449859" cy="2427994"/>
          </a:xfrm>
          <a:prstGeom prst="arc">
            <a:avLst>
              <a:gd name="adj1" fmla="val 16200000"/>
              <a:gd name="adj2" fmla="val 19478551"/>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130 Forma libre"/>
          <p:cNvSpPr/>
          <p:nvPr/>
        </p:nvSpPr>
        <p:spPr>
          <a:xfrm>
            <a:off x="534148" y="4502710"/>
            <a:ext cx="332628" cy="101600"/>
          </a:xfrm>
          <a:custGeom>
            <a:avLst/>
            <a:gdLst>
              <a:gd name="connsiteX0" fmla="*/ 0 w 324224"/>
              <a:gd name="connsiteY0" fmla="*/ 101600 h 101600"/>
              <a:gd name="connsiteX1" fmla="*/ 233082 w 324224"/>
              <a:gd name="connsiteY1" fmla="*/ 11953 h 101600"/>
              <a:gd name="connsiteX2" fmla="*/ 313765 w 324224"/>
              <a:gd name="connsiteY2" fmla="*/ 29883 h 101600"/>
              <a:gd name="connsiteX3" fmla="*/ 295835 w 324224"/>
              <a:gd name="connsiteY3" fmla="*/ 11953 h 101600"/>
            </a:gdLst>
            <a:ahLst/>
            <a:cxnLst>
              <a:cxn ang="0">
                <a:pos x="connsiteX0" y="connsiteY0"/>
              </a:cxn>
              <a:cxn ang="0">
                <a:pos x="connsiteX1" y="connsiteY1"/>
              </a:cxn>
              <a:cxn ang="0">
                <a:pos x="connsiteX2" y="connsiteY2"/>
              </a:cxn>
              <a:cxn ang="0">
                <a:pos x="connsiteX3" y="connsiteY3"/>
              </a:cxn>
            </a:cxnLst>
            <a:rect l="l" t="t" r="r" b="b"/>
            <a:pathLst>
              <a:path w="324224" h="101600">
                <a:moveTo>
                  <a:pt x="0" y="101600"/>
                </a:moveTo>
                <a:cubicBezTo>
                  <a:pt x="90394" y="62753"/>
                  <a:pt x="180788" y="23906"/>
                  <a:pt x="233082" y="11953"/>
                </a:cubicBezTo>
                <a:cubicBezTo>
                  <a:pt x="285376" y="0"/>
                  <a:pt x="303306" y="29883"/>
                  <a:pt x="313765" y="29883"/>
                </a:cubicBezTo>
                <a:cubicBezTo>
                  <a:pt x="324224" y="29883"/>
                  <a:pt x="286870" y="22412"/>
                  <a:pt x="295835" y="11953"/>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32" name="131 Forma libre"/>
          <p:cNvSpPr/>
          <p:nvPr/>
        </p:nvSpPr>
        <p:spPr>
          <a:xfrm>
            <a:off x="973403" y="4552951"/>
            <a:ext cx="319881" cy="95779"/>
          </a:xfrm>
          <a:custGeom>
            <a:avLst/>
            <a:gdLst>
              <a:gd name="connsiteX0" fmla="*/ 0 w 295275"/>
              <a:gd name="connsiteY0" fmla="*/ 0 h 95779"/>
              <a:gd name="connsiteX1" fmla="*/ 171450 w 295275"/>
              <a:gd name="connsiteY1" fmla="*/ 85725 h 95779"/>
              <a:gd name="connsiteX2" fmla="*/ 295275 w 295275"/>
              <a:gd name="connsiteY2" fmla="*/ 60325 h 95779"/>
            </a:gdLst>
            <a:ahLst/>
            <a:cxnLst>
              <a:cxn ang="0">
                <a:pos x="connsiteX0" y="connsiteY0"/>
              </a:cxn>
              <a:cxn ang="0">
                <a:pos x="connsiteX1" y="connsiteY1"/>
              </a:cxn>
              <a:cxn ang="0">
                <a:pos x="connsiteX2" y="connsiteY2"/>
              </a:cxn>
            </a:cxnLst>
            <a:rect l="l" t="t" r="r" b="b"/>
            <a:pathLst>
              <a:path w="295275" h="95779">
                <a:moveTo>
                  <a:pt x="0" y="0"/>
                </a:moveTo>
                <a:cubicBezTo>
                  <a:pt x="61119" y="37835"/>
                  <a:pt x="122238" y="75671"/>
                  <a:pt x="171450" y="85725"/>
                </a:cubicBezTo>
                <a:cubicBezTo>
                  <a:pt x="220663" y="95779"/>
                  <a:pt x="258763" y="65088"/>
                  <a:pt x="295275" y="60325"/>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cxnSp>
        <p:nvCxnSpPr>
          <p:cNvPr id="121" name="120 Conector recto"/>
          <p:cNvCxnSpPr/>
          <p:nvPr/>
        </p:nvCxnSpPr>
        <p:spPr>
          <a:xfrm rot="16200000" flipH="1">
            <a:off x="5889040" y="5605197"/>
            <a:ext cx="1941515" cy="216"/>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60" name="59 Arco"/>
          <p:cNvSpPr/>
          <p:nvPr/>
        </p:nvSpPr>
        <p:spPr>
          <a:xfrm>
            <a:off x="-1893794" y="1848172"/>
            <a:ext cx="10449859" cy="2427994"/>
          </a:xfrm>
          <a:prstGeom prst="arc">
            <a:avLst>
              <a:gd name="adj1" fmla="val 16200000"/>
              <a:gd name="adj2" fmla="val 21247171"/>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44 Arco"/>
          <p:cNvSpPr/>
          <p:nvPr/>
        </p:nvSpPr>
        <p:spPr>
          <a:xfrm>
            <a:off x="-1922930" y="2204519"/>
            <a:ext cx="10449859" cy="2427994"/>
          </a:xfrm>
          <a:prstGeom prst="arc">
            <a:avLst>
              <a:gd name="adj1" fmla="val 16200000"/>
              <a:gd name="adj2" fmla="val 21163385"/>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46 Arco"/>
          <p:cNvSpPr/>
          <p:nvPr/>
        </p:nvSpPr>
        <p:spPr>
          <a:xfrm>
            <a:off x="-1922928" y="2560866"/>
            <a:ext cx="10449859" cy="2427994"/>
          </a:xfrm>
          <a:prstGeom prst="arc">
            <a:avLst>
              <a:gd name="adj1" fmla="val 16200000"/>
              <a:gd name="adj2" fmla="val 21035819"/>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52 Arco"/>
          <p:cNvSpPr/>
          <p:nvPr/>
        </p:nvSpPr>
        <p:spPr>
          <a:xfrm>
            <a:off x="-1922928" y="2917213"/>
            <a:ext cx="10449859" cy="2427994"/>
          </a:xfrm>
          <a:prstGeom prst="arc">
            <a:avLst>
              <a:gd name="adj1" fmla="val 16200000"/>
              <a:gd name="adj2" fmla="val 20883369"/>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55 Arco"/>
          <p:cNvSpPr/>
          <p:nvPr/>
        </p:nvSpPr>
        <p:spPr>
          <a:xfrm>
            <a:off x="-1884081" y="3273561"/>
            <a:ext cx="10449859" cy="2427994"/>
          </a:xfrm>
          <a:prstGeom prst="arc">
            <a:avLst>
              <a:gd name="adj1" fmla="val 16200000"/>
              <a:gd name="adj2" fmla="val 20710309"/>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4754" name="Picture 2" descr="Y:\Marketing y Ventas\N_JAVIER_PEREZ\003 PRESENTACIONES\30 POWER ACADEMY\auxiliares\bombas\Instalcion_Tuberia.png"/>
          <p:cNvPicPr>
            <a:picLocks noChangeAspect="1" noChangeArrowheads="1"/>
          </p:cNvPicPr>
          <p:nvPr/>
        </p:nvPicPr>
        <p:blipFill>
          <a:blip r:embed="rId4"/>
          <a:srcRect t="89600" r="3660"/>
          <a:stretch>
            <a:fillRect/>
          </a:stretch>
        </p:blipFill>
        <p:spPr bwMode="auto">
          <a:xfrm>
            <a:off x="767231" y="4536142"/>
            <a:ext cx="1456764" cy="349627"/>
          </a:xfrm>
          <a:prstGeom prst="rect">
            <a:avLst/>
          </a:prstGeom>
          <a:noFill/>
        </p:spPr>
      </p:pic>
      <p:sp>
        <p:nvSpPr>
          <p:cNvPr id="13" name="12 CuadroTexto"/>
          <p:cNvSpPr txBox="1"/>
          <p:nvPr/>
        </p:nvSpPr>
        <p:spPr>
          <a:xfrm>
            <a:off x="653001" y="813861"/>
            <a:ext cx="8660582" cy="553998"/>
          </a:xfrm>
          <a:prstGeom prst="rect">
            <a:avLst/>
          </a:prstGeom>
          <a:noFill/>
        </p:spPr>
        <p:txBody>
          <a:bodyPr wrap="square" rtlCol="0">
            <a:spAutoFit/>
          </a:bodyPr>
          <a:lstStyle/>
          <a:p>
            <a:pPr algn="ctr">
              <a:lnSpc>
                <a:spcPct val="150000"/>
              </a:lnSpc>
            </a:pPr>
            <a:r>
              <a:rPr lang="en-US" sz="2000" b="1" dirty="0" smtClean="0">
                <a:solidFill>
                  <a:srgbClr val="00B0F0"/>
                </a:solidFill>
              </a:rPr>
              <a:t>SOFT START AND STOP</a:t>
            </a:r>
          </a:p>
        </p:txBody>
      </p:sp>
      <p:cxnSp>
        <p:nvCxnSpPr>
          <p:cNvPr id="12" name="11 Conector recto de flecha"/>
          <p:cNvCxnSpPr/>
          <p:nvPr/>
        </p:nvCxnSpPr>
        <p:spPr>
          <a:xfrm rot="16200000" flipH="1">
            <a:off x="252111" y="3155204"/>
            <a:ext cx="3021106" cy="9711"/>
          </a:xfrm>
          <a:prstGeom prst="straightConnector1">
            <a:avLst/>
          </a:prstGeom>
          <a:ln>
            <a:solidFill>
              <a:schemeClr val="tx1">
                <a:lumMod val="50000"/>
                <a:lumOff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14 Conector recto"/>
          <p:cNvCxnSpPr/>
          <p:nvPr/>
        </p:nvCxnSpPr>
        <p:spPr>
          <a:xfrm>
            <a:off x="971177" y="4643718"/>
            <a:ext cx="796364" cy="158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6" name="15 CuadroTexto"/>
          <p:cNvSpPr txBox="1"/>
          <p:nvPr/>
        </p:nvSpPr>
        <p:spPr>
          <a:xfrm rot="16200000">
            <a:off x="943661" y="3299237"/>
            <a:ext cx="1210688" cy="276999"/>
          </a:xfrm>
          <a:prstGeom prst="rect">
            <a:avLst/>
          </a:prstGeom>
          <a:noFill/>
        </p:spPr>
        <p:txBody>
          <a:bodyPr wrap="square" rtlCol="0">
            <a:spAutoFit/>
          </a:bodyPr>
          <a:lstStyle/>
          <a:p>
            <a:pPr algn="ctr"/>
            <a:r>
              <a:rPr lang="en-US" sz="1200" dirty="0" smtClean="0">
                <a:solidFill>
                  <a:schemeClr val="tx1">
                    <a:lumMod val="50000"/>
                    <a:lumOff val="50000"/>
                  </a:schemeClr>
                </a:solidFill>
              </a:rPr>
              <a:t>Min Head - AP</a:t>
            </a:r>
            <a:endParaRPr lang="en-US" sz="1200" dirty="0">
              <a:solidFill>
                <a:schemeClr val="tx1">
                  <a:lumMod val="50000"/>
                  <a:lumOff val="50000"/>
                </a:schemeClr>
              </a:solidFill>
            </a:endParaRPr>
          </a:p>
        </p:txBody>
      </p:sp>
      <p:grpSp>
        <p:nvGrpSpPr>
          <p:cNvPr id="2" name="88 Grupo"/>
          <p:cNvGrpSpPr/>
          <p:nvPr/>
        </p:nvGrpSpPr>
        <p:grpSpPr>
          <a:xfrm>
            <a:off x="2602723" y="757504"/>
            <a:ext cx="6875959" cy="5813627"/>
            <a:chOff x="2402512" y="757503"/>
            <a:chExt cx="6347039" cy="5813627"/>
          </a:xfrm>
        </p:grpSpPr>
        <p:grpSp>
          <p:nvGrpSpPr>
            <p:cNvPr id="3" name="87 Grupo"/>
            <p:cNvGrpSpPr/>
            <p:nvPr/>
          </p:nvGrpSpPr>
          <p:grpSpPr>
            <a:xfrm>
              <a:off x="3055419" y="4580965"/>
              <a:ext cx="4831976" cy="1602010"/>
              <a:chOff x="3055419" y="4580965"/>
              <a:chExt cx="4831976" cy="1602010"/>
            </a:xfrm>
          </p:grpSpPr>
          <p:cxnSp>
            <p:nvCxnSpPr>
              <p:cNvPr id="80" name="79 Conector recto"/>
              <p:cNvCxnSpPr/>
              <p:nvPr/>
            </p:nvCxnSpPr>
            <p:spPr>
              <a:xfrm flipV="1">
                <a:off x="3055419" y="4580965"/>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3" name="82 Conector recto"/>
              <p:cNvCxnSpPr/>
              <p:nvPr/>
            </p:nvCxnSpPr>
            <p:spPr>
              <a:xfrm flipV="1">
                <a:off x="3055419" y="4979226"/>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4" name="83 Conector recto"/>
              <p:cNvCxnSpPr/>
              <p:nvPr/>
            </p:nvCxnSpPr>
            <p:spPr>
              <a:xfrm flipV="1">
                <a:off x="3055419" y="5377487"/>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5" name="84 Conector recto"/>
              <p:cNvCxnSpPr/>
              <p:nvPr/>
            </p:nvCxnSpPr>
            <p:spPr>
              <a:xfrm flipV="1">
                <a:off x="3055419" y="5775748"/>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6" name="85 Conector recto"/>
              <p:cNvCxnSpPr/>
              <p:nvPr/>
            </p:nvCxnSpPr>
            <p:spPr>
              <a:xfrm flipV="1">
                <a:off x="3055419" y="6174009"/>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grpSp>
        <p:grpSp>
          <p:nvGrpSpPr>
            <p:cNvPr id="4" name="60 Grupo"/>
            <p:cNvGrpSpPr/>
            <p:nvPr/>
          </p:nvGrpSpPr>
          <p:grpSpPr>
            <a:xfrm>
              <a:off x="2402512" y="757503"/>
              <a:ext cx="6347039" cy="5813627"/>
              <a:chOff x="2402512" y="757503"/>
              <a:chExt cx="6347039" cy="5813627"/>
            </a:xfrm>
          </p:grpSpPr>
          <p:cxnSp>
            <p:nvCxnSpPr>
              <p:cNvPr id="48" name="47 Conector recto de flecha"/>
              <p:cNvCxnSpPr/>
              <p:nvPr/>
            </p:nvCxnSpPr>
            <p:spPr>
              <a:xfrm>
                <a:off x="3048000" y="3630706"/>
                <a:ext cx="4957482" cy="17929"/>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49 Conector recto de flecha"/>
              <p:cNvCxnSpPr/>
              <p:nvPr/>
            </p:nvCxnSpPr>
            <p:spPr>
              <a:xfrm rot="16200000" flipV="1">
                <a:off x="1905002" y="2478741"/>
                <a:ext cx="2312894" cy="8966"/>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2" name="51 Conector recto de flecha"/>
              <p:cNvCxnSpPr/>
              <p:nvPr/>
            </p:nvCxnSpPr>
            <p:spPr>
              <a:xfrm flipV="1">
                <a:off x="3054153" y="6553200"/>
                <a:ext cx="4951329" cy="1142"/>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4" name="53 CuadroTexto"/>
              <p:cNvSpPr txBox="1"/>
              <p:nvPr/>
            </p:nvSpPr>
            <p:spPr>
              <a:xfrm>
                <a:off x="7844117" y="3783106"/>
                <a:ext cx="860612" cy="307777"/>
              </a:xfrm>
              <a:prstGeom prst="rect">
                <a:avLst/>
              </a:prstGeom>
              <a:noFill/>
            </p:spPr>
            <p:txBody>
              <a:bodyPr wrap="square" rtlCol="0">
                <a:spAutoFit/>
              </a:bodyPr>
              <a:lstStyle/>
              <a:p>
                <a:r>
                  <a:rPr lang="en-US" sz="1400" dirty="0" smtClean="0">
                    <a:solidFill>
                      <a:schemeClr val="tx1">
                        <a:lumMod val="50000"/>
                        <a:lumOff val="50000"/>
                      </a:schemeClr>
                    </a:solidFill>
                  </a:rPr>
                  <a:t>Q (m</a:t>
                </a:r>
                <a:r>
                  <a:rPr lang="en-US" sz="1400" baseline="30000" dirty="0" smtClean="0">
                    <a:solidFill>
                      <a:schemeClr val="tx1">
                        <a:lumMod val="50000"/>
                        <a:lumOff val="50000"/>
                      </a:schemeClr>
                    </a:solidFill>
                  </a:rPr>
                  <a:t>3</a:t>
                </a:r>
                <a:r>
                  <a:rPr lang="en-US" sz="1400" dirty="0" smtClean="0">
                    <a:solidFill>
                      <a:schemeClr val="tx1">
                        <a:lumMod val="50000"/>
                        <a:lumOff val="50000"/>
                      </a:schemeClr>
                    </a:solidFill>
                  </a:rPr>
                  <a:t>)</a:t>
                </a:r>
                <a:endParaRPr lang="en-US" sz="1400" dirty="0">
                  <a:solidFill>
                    <a:schemeClr val="tx1">
                      <a:lumMod val="50000"/>
                      <a:lumOff val="50000"/>
                    </a:schemeClr>
                  </a:solidFill>
                </a:endParaRPr>
              </a:p>
            </p:txBody>
          </p:sp>
          <p:sp>
            <p:nvSpPr>
              <p:cNvPr id="55" name="54 CuadroTexto"/>
              <p:cNvSpPr txBox="1"/>
              <p:nvPr/>
            </p:nvSpPr>
            <p:spPr>
              <a:xfrm>
                <a:off x="7888939" y="6227493"/>
                <a:ext cx="860612" cy="307777"/>
              </a:xfrm>
              <a:prstGeom prst="rect">
                <a:avLst/>
              </a:prstGeom>
              <a:noFill/>
            </p:spPr>
            <p:txBody>
              <a:bodyPr wrap="square" rtlCol="0">
                <a:spAutoFit/>
              </a:bodyPr>
              <a:lstStyle/>
              <a:p>
                <a:r>
                  <a:rPr lang="en-US" sz="1400" dirty="0" smtClean="0">
                    <a:solidFill>
                      <a:schemeClr val="tx1">
                        <a:lumMod val="50000"/>
                        <a:lumOff val="50000"/>
                      </a:schemeClr>
                    </a:solidFill>
                  </a:rPr>
                  <a:t>Time (s)</a:t>
                </a:r>
                <a:endParaRPr lang="en-US" sz="1400" dirty="0">
                  <a:solidFill>
                    <a:schemeClr val="tx1">
                      <a:lumMod val="50000"/>
                      <a:lumOff val="50000"/>
                    </a:schemeClr>
                  </a:solidFill>
                </a:endParaRPr>
              </a:p>
            </p:txBody>
          </p:sp>
          <p:cxnSp>
            <p:nvCxnSpPr>
              <p:cNvPr id="57" name="56 Conector recto de flecha"/>
              <p:cNvCxnSpPr/>
              <p:nvPr/>
            </p:nvCxnSpPr>
            <p:spPr>
              <a:xfrm rot="16200000" flipV="1">
                <a:off x="1887073" y="5410200"/>
                <a:ext cx="2312894" cy="8966"/>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8" name="57 CuadroTexto"/>
              <p:cNvSpPr txBox="1"/>
              <p:nvPr/>
            </p:nvSpPr>
            <p:spPr>
              <a:xfrm rot="16200000">
                <a:off x="1558634" y="5201102"/>
                <a:ext cx="1971857" cy="284102"/>
              </a:xfrm>
              <a:prstGeom prst="rect">
                <a:avLst/>
              </a:prstGeom>
              <a:noFill/>
            </p:spPr>
            <p:txBody>
              <a:bodyPr wrap="square" rtlCol="0">
                <a:spAutoFit/>
              </a:bodyPr>
              <a:lstStyle/>
              <a:p>
                <a:r>
                  <a:rPr lang="en-US" sz="1400" dirty="0" smtClean="0">
                    <a:solidFill>
                      <a:schemeClr val="tx1">
                        <a:lumMod val="50000"/>
                        <a:lumOff val="50000"/>
                      </a:schemeClr>
                    </a:solidFill>
                  </a:rPr>
                  <a:t>Pump Speed (Hz)</a:t>
                </a:r>
                <a:endParaRPr lang="en-US" sz="1400" dirty="0">
                  <a:solidFill>
                    <a:schemeClr val="tx1">
                      <a:lumMod val="50000"/>
                      <a:lumOff val="50000"/>
                    </a:schemeClr>
                  </a:solidFill>
                </a:endParaRPr>
              </a:p>
            </p:txBody>
          </p:sp>
          <p:sp>
            <p:nvSpPr>
              <p:cNvPr id="59" name="58 CuadroTexto"/>
              <p:cNvSpPr txBox="1"/>
              <p:nvPr/>
            </p:nvSpPr>
            <p:spPr>
              <a:xfrm rot="16200000">
                <a:off x="1868283" y="1601381"/>
                <a:ext cx="1971857" cy="284102"/>
              </a:xfrm>
              <a:prstGeom prst="rect">
                <a:avLst/>
              </a:prstGeom>
              <a:noFill/>
            </p:spPr>
            <p:txBody>
              <a:bodyPr wrap="square" rtlCol="0">
                <a:spAutoFit/>
              </a:bodyPr>
              <a:lstStyle/>
              <a:p>
                <a:pPr algn="ctr"/>
                <a:r>
                  <a:rPr lang="en-US" sz="1400" dirty="0" smtClean="0">
                    <a:solidFill>
                      <a:schemeClr val="tx1">
                        <a:lumMod val="50000"/>
                        <a:lumOff val="50000"/>
                      </a:schemeClr>
                    </a:solidFill>
                  </a:rPr>
                  <a:t>Head (bar)</a:t>
                </a:r>
                <a:endParaRPr lang="en-US" sz="1400" dirty="0">
                  <a:solidFill>
                    <a:schemeClr val="tx1">
                      <a:lumMod val="50000"/>
                      <a:lumOff val="50000"/>
                    </a:schemeClr>
                  </a:solidFill>
                </a:endParaRPr>
              </a:p>
            </p:txBody>
          </p:sp>
        </p:grpSp>
      </p:grpSp>
      <p:sp>
        <p:nvSpPr>
          <p:cNvPr id="62" name="61 CuadroTexto"/>
          <p:cNvSpPr txBox="1"/>
          <p:nvPr/>
        </p:nvSpPr>
        <p:spPr>
          <a:xfrm>
            <a:off x="2952376" y="4446496"/>
            <a:ext cx="786654" cy="276999"/>
          </a:xfrm>
          <a:prstGeom prst="rect">
            <a:avLst/>
          </a:prstGeom>
          <a:noFill/>
        </p:spPr>
        <p:txBody>
          <a:bodyPr wrap="square" rtlCol="0">
            <a:spAutoFit/>
          </a:bodyPr>
          <a:lstStyle/>
          <a:p>
            <a:r>
              <a:rPr lang="en-US" sz="1200" smtClean="0">
                <a:solidFill>
                  <a:schemeClr val="tx1">
                    <a:lumMod val="50000"/>
                    <a:lumOff val="50000"/>
                  </a:schemeClr>
                </a:solidFill>
              </a:rPr>
              <a:t>50</a:t>
            </a:r>
            <a:endParaRPr lang="en-US" sz="1200">
              <a:solidFill>
                <a:schemeClr val="tx1">
                  <a:lumMod val="50000"/>
                  <a:lumOff val="50000"/>
                </a:schemeClr>
              </a:solidFill>
            </a:endParaRPr>
          </a:p>
        </p:txBody>
      </p:sp>
      <p:sp>
        <p:nvSpPr>
          <p:cNvPr id="68" name="67 CuadroTexto"/>
          <p:cNvSpPr txBox="1"/>
          <p:nvPr/>
        </p:nvSpPr>
        <p:spPr>
          <a:xfrm>
            <a:off x="2952376" y="4841731"/>
            <a:ext cx="786654" cy="276999"/>
          </a:xfrm>
          <a:prstGeom prst="rect">
            <a:avLst/>
          </a:prstGeom>
          <a:noFill/>
        </p:spPr>
        <p:txBody>
          <a:bodyPr wrap="square" rtlCol="0">
            <a:spAutoFit/>
          </a:bodyPr>
          <a:lstStyle/>
          <a:p>
            <a:r>
              <a:rPr lang="en-US" sz="1200" smtClean="0">
                <a:solidFill>
                  <a:schemeClr val="tx1">
                    <a:lumMod val="50000"/>
                    <a:lumOff val="50000"/>
                  </a:schemeClr>
                </a:solidFill>
              </a:rPr>
              <a:t>40</a:t>
            </a:r>
            <a:endParaRPr lang="en-US" sz="1200">
              <a:solidFill>
                <a:schemeClr val="tx1">
                  <a:lumMod val="50000"/>
                  <a:lumOff val="50000"/>
                </a:schemeClr>
              </a:solidFill>
            </a:endParaRPr>
          </a:p>
        </p:txBody>
      </p:sp>
      <p:sp>
        <p:nvSpPr>
          <p:cNvPr id="69" name="68 CuadroTexto"/>
          <p:cNvSpPr txBox="1"/>
          <p:nvPr/>
        </p:nvSpPr>
        <p:spPr>
          <a:xfrm>
            <a:off x="2952376" y="5236966"/>
            <a:ext cx="786654" cy="276999"/>
          </a:xfrm>
          <a:prstGeom prst="rect">
            <a:avLst/>
          </a:prstGeom>
          <a:noFill/>
        </p:spPr>
        <p:txBody>
          <a:bodyPr wrap="square" rtlCol="0">
            <a:spAutoFit/>
          </a:bodyPr>
          <a:lstStyle/>
          <a:p>
            <a:r>
              <a:rPr lang="en-US" sz="1200" smtClean="0">
                <a:solidFill>
                  <a:schemeClr val="tx1">
                    <a:lumMod val="50000"/>
                    <a:lumOff val="50000"/>
                  </a:schemeClr>
                </a:solidFill>
              </a:rPr>
              <a:t>30</a:t>
            </a:r>
            <a:endParaRPr lang="en-US" sz="1200">
              <a:solidFill>
                <a:schemeClr val="tx1">
                  <a:lumMod val="50000"/>
                  <a:lumOff val="50000"/>
                </a:schemeClr>
              </a:solidFill>
            </a:endParaRPr>
          </a:p>
        </p:txBody>
      </p:sp>
      <p:sp>
        <p:nvSpPr>
          <p:cNvPr id="70" name="69 CuadroTexto"/>
          <p:cNvSpPr txBox="1"/>
          <p:nvPr/>
        </p:nvSpPr>
        <p:spPr>
          <a:xfrm>
            <a:off x="2952376" y="5632201"/>
            <a:ext cx="786654" cy="276999"/>
          </a:xfrm>
          <a:prstGeom prst="rect">
            <a:avLst/>
          </a:prstGeom>
          <a:noFill/>
        </p:spPr>
        <p:txBody>
          <a:bodyPr wrap="square" rtlCol="0">
            <a:spAutoFit/>
          </a:bodyPr>
          <a:lstStyle/>
          <a:p>
            <a:r>
              <a:rPr lang="en-US" sz="1200" smtClean="0">
                <a:solidFill>
                  <a:schemeClr val="tx1">
                    <a:lumMod val="50000"/>
                    <a:lumOff val="50000"/>
                  </a:schemeClr>
                </a:solidFill>
              </a:rPr>
              <a:t>20</a:t>
            </a:r>
            <a:endParaRPr lang="en-US" sz="1200">
              <a:solidFill>
                <a:schemeClr val="tx1">
                  <a:lumMod val="50000"/>
                  <a:lumOff val="50000"/>
                </a:schemeClr>
              </a:solidFill>
            </a:endParaRPr>
          </a:p>
        </p:txBody>
      </p:sp>
      <p:sp>
        <p:nvSpPr>
          <p:cNvPr id="71" name="70 CuadroTexto"/>
          <p:cNvSpPr txBox="1"/>
          <p:nvPr/>
        </p:nvSpPr>
        <p:spPr>
          <a:xfrm>
            <a:off x="2952376" y="6027436"/>
            <a:ext cx="786654" cy="276999"/>
          </a:xfrm>
          <a:prstGeom prst="rect">
            <a:avLst/>
          </a:prstGeom>
          <a:noFill/>
        </p:spPr>
        <p:txBody>
          <a:bodyPr wrap="square" rtlCol="0">
            <a:spAutoFit/>
          </a:bodyPr>
          <a:lstStyle/>
          <a:p>
            <a:r>
              <a:rPr lang="en-US" sz="1200" smtClean="0">
                <a:solidFill>
                  <a:schemeClr val="tx1">
                    <a:lumMod val="50000"/>
                    <a:lumOff val="50000"/>
                  </a:schemeClr>
                </a:solidFill>
              </a:rPr>
              <a:t>10</a:t>
            </a:r>
            <a:endParaRPr lang="en-US" sz="1200">
              <a:solidFill>
                <a:schemeClr val="tx1">
                  <a:lumMod val="50000"/>
                  <a:lumOff val="50000"/>
                </a:schemeClr>
              </a:solidFill>
            </a:endParaRPr>
          </a:p>
        </p:txBody>
      </p:sp>
      <p:sp>
        <p:nvSpPr>
          <p:cNvPr id="73" name="72 CuadroTexto"/>
          <p:cNvSpPr txBox="1"/>
          <p:nvPr/>
        </p:nvSpPr>
        <p:spPr>
          <a:xfrm>
            <a:off x="2952376" y="6422669"/>
            <a:ext cx="786654" cy="276999"/>
          </a:xfrm>
          <a:prstGeom prst="rect">
            <a:avLst/>
          </a:prstGeom>
          <a:noFill/>
        </p:spPr>
        <p:txBody>
          <a:bodyPr wrap="square" rtlCol="0">
            <a:spAutoFit/>
          </a:bodyPr>
          <a:lstStyle/>
          <a:p>
            <a:r>
              <a:rPr lang="en-US" sz="1200" smtClean="0">
                <a:solidFill>
                  <a:schemeClr val="tx1">
                    <a:lumMod val="50000"/>
                    <a:lumOff val="50000"/>
                  </a:schemeClr>
                </a:solidFill>
              </a:rPr>
              <a:t>0</a:t>
            </a:r>
            <a:endParaRPr lang="en-US" sz="1200">
              <a:solidFill>
                <a:schemeClr val="tx1">
                  <a:lumMod val="50000"/>
                  <a:lumOff val="50000"/>
                </a:schemeClr>
              </a:solidFill>
            </a:endParaRPr>
          </a:p>
        </p:txBody>
      </p:sp>
      <p:grpSp>
        <p:nvGrpSpPr>
          <p:cNvPr id="5" name="38 Grupo"/>
          <p:cNvGrpSpPr/>
          <p:nvPr/>
        </p:nvGrpSpPr>
        <p:grpSpPr>
          <a:xfrm>
            <a:off x="4315666" y="3904600"/>
            <a:ext cx="3680758" cy="313657"/>
            <a:chOff x="2931459" y="3786190"/>
            <a:chExt cx="3397623" cy="313657"/>
          </a:xfrm>
        </p:grpSpPr>
        <p:sp>
          <p:nvSpPr>
            <p:cNvPr id="32" name="31 CuadroTexto"/>
            <p:cNvSpPr txBox="1"/>
            <p:nvPr/>
          </p:nvSpPr>
          <p:spPr>
            <a:xfrm>
              <a:off x="3325906" y="3792070"/>
              <a:ext cx="860612" cy="307777"/>
            </a:xfrm>
            <a:prstGeom prst="rect">
              <a:avLst/>
            </a:prstGeom>
            <a:noFill/>
          </p:spPr>
          <p:txBody>
            <a:bodyPr wrap="square" rtlCol="0">
              <a:spAutoFit/>
            </a:bodyPr>
            <a:lstStyle/>
            <a:p>
              <a:r>
                <a:rPr lang="en-US" sz="1400" smtClean="0">
                  <a:solidFill>
                    <a:schemeClr val="tx1">
                      <a:lumMod val="50000"/>
                      <a:lumOff val="50000"/>
                    </a:schemeClr>
                  </a:solidFill>
                </a:rPr>
                <a:t>Pump</a:t>
              </a:r>
              <a:endParaRPr lang="en-US" sz="1400">
                <a:solidFill>
                  <a:schemeClr val="tx1">
                    <a:lumMod val="50000"/>
                    <a:lumOff val="50000"/>
                  </a:schemeClr>
                </a:solidFill>
              </a:endParaRPr>
            </a:p>
          </p:txBody>
        </p:sp>
        <p:cxnSp>
          <p:nvCxnSpPr>
            <p:cNvPr id="35" name="34 Conector recto"/>
            <p:cNvCxnSpPr/>
            <p:nvPr/>
          </p:nvCxnSpPr>
          <p:spPr>
            <a:xfrm>
              <a:off x="2931459" y="3935506"/>
              <a:ext cx="277906"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grpSp>
          <p:nvGrpSpPr>
            <p:cNvPr id="6" name="37 Grupo"/>
            <p:cNvGrpSpPr/>
            <p:nvPr/>
          </p:nvGrpSpPr>
          <p:grpSpPr>
            <a:xfrm>
              <a:off x="4347891" y="3786190"/>
              <a:ext cx="1981191" cy="307777"/>
              <a:chOff x="4347891" y="3786190"/>
              <a:chExt cx="1981191" cy="307777"/>
            </a:xfrm>
          </p:grpSpPr>
          <p:sp>
            <p:nvSpPr>
              <p:cNvPr id="33" name="32 CuadroTexto"/>
              <p:cNvSpPr txBox="1"/>
              <p:nvPr/>
            </p:nvSpPr>
            <p:spPr>
              <a:xfrm>
                <a:off x="4643438" y="3786190"/>
                <a:ext cx="1685644" cy="307777"/>
              </a:xfrm>
              <a:prstGeom prst="rect">
                <a:avLst/>
              </a:prstGeom>
              <a:noFill/>
            </p:spPr>
            <p:txBody>
              <a:bodyPr wrap="square" rtlCol="0">
                <a:spAutoFit/>
              </a:bodyPr>
              <a:lstStyle/>
              <a:p>
                <a:r>
                  <a:rPr lang="en-US" sz="1400" dirty="0" smtClean="0">
                    <a:solidFill>
                      <a:schemeClr val="tx1">
                        <a:lumMod val="50000"/>
                        <a:lumOff val="50000"/>
                      </a:schemeClr>
                    </a:solidFill>
                  </a:rPr>
                  <a:t>Installation</a:t>
                </a:r>
                <a:endParaRPr lang="en-US" sz="1400" dirty="0">
                  <a:solidFill>
                    <a:schemeClr val="tx1">
                      <a:lumMod val="50000"/>
                      <a:lumOff val="50000"/>
                    </a:schemeClr>
                  </a:solidFill>
                </a:endParaRPr>
              </a:p>
            </p:txBody>
          </p:sp>
          <p:cxnSp>
            <p:nvCxnSpPr>
              <p:cNvPr id="37" name="36 Conector recto"/>
              <p:cNvCxnSpPr/>
              <p:nvPr/>
            </p:nvCxnSpPr>
            <p:spPr>
              <a:xfrm rot="10800000">
                <a:off x="4347891" y="3935507"/>
                <a:ext cx="304800" cy="1588"/>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64" name="63 CuadroTexto"/>
          <p:cNvSpPr txBox="1"/>
          <p:nvPr/>
        </p:nvSpPr>
        <p:spPr>
          <a:xfrm>
            <a:off x="8313270" y="2572871"/>
            <a:ext cx="1029447" cy="261610"/>
          </a:xfrm>
          <a:prstGeom prst="rect">
            <a:avLst/>
          </a:prstGeom>
          <a:noFill/>
        </p:spPr>
        <p:txBody>
          <a:bodyPr wrap="square" rtlCol="0">
            <a:spAutoFit/>
          </a:bodyPr>
          <a:lstStyle/>
          <a:p>
            <a:r>
              <a:rPr lang="es-ES" sz="1100" dirty="0" smtClean="0">
                <a:solidFill>
                  <a:srgbClr val="00B050"/>
                </a:solidFill>
              </a:rPr>
              <a:t>50Hz</a:t>
            </a:r>
            <a:endParaRPr lang="es-ES" sz="1100" dirty="0">
              <a:solidFill>
                <a:srgbClr val="00B050"/>
              </a:solidFill>
            </a:endParaRPr>
          </a:p>
        </p:txBody>
      </p:sp>
      <p:sp>
        <p:nvSpPr>
          <p:cNvPr id="65" name="64 CuadroTexto"/>
          <p:cNvSpPr txBox="1"/>
          <p:nvPr/>
        </p:nvSpPr>
        <p:spPr>
          <a:xfrm>
            <a:off x="8048647" y="2786058"/>
            <a:ext cx="1029447" cy="261610"/>
          </a:xfrm>
          <a:prstGeom prst="rect">
            <a:avLst/>
          </a:prstGeom>
          <a:noFill/>
        </p:spPr>
        <p:txBody>
          <a:bodyPr wrap="square" rtlCol="0">
            <a:spAutoFit/>
          </a:bodyPr>
          <a:lstStyle/>
          <a:p>
            <a:r>
              <a:rPr lang="es-ES" sz="1100" dirty="0" smtClean="0">
                <a:solidFill>
                  <a:srgbClr val="00B050"/>
                </a:solidFill>
              </a:rPr>
              <a:t>40Hz</a:t>
            </a:r>
            <a:endParaRPr lang="es-ES" sz="1100" dirty="0">
              <a:solidFill>
                <a:srgbClr val="00B050"/>
              </a:solidFill>
            </a:endParaRPr>
          </a:p>
        </p:txBody>
      </p:sp>
      <p:sp>
        <p:nvSpPr>
          <p:cNvPr id="66" name="65 CuadroTexto"/>
          <p:cNvSpPr txBox="1"/>
          <p:nvPr/>
        </p:nvSpPr>
        <p:spPr>
          <a:xfrm>
            <a:off x="7739083" y="3000372"/>
            <a:ext cx="1029447" cy="261610"/>
          </a:xfrm>
          <a:prstGeom prst="rect">
            <a:avLst/>
          </a:prstGeom>
          <a:noFill/>
        </p:spPr>
        <p:txBody>
          <a:bodyPr wrap="square" rtlCol="0">
            <a:spAutoFit/>
          </a:bodyPr>
          <a:lstStyle/>
          <a:p>
            <a:r>
              <a:rPr lang="es-ES" sz="1100" dirty="0" smtClean="0">
                <a:solidFill>
                  <a:srgbClr val="00B050"/>
                </a:solidFill>
              </a:rPr>
              <a:t>30Hz</a:t>
            </a:r>
            <a:endParaRPr lang="es-ES" sz="1100" dirty="0">
              <a:solidFill>
                <a:srgbClr val="00B050"/>
              </a:solidFill>
            </a:endParaRPr>
          </a:p>
        </p:txBody>
      </p:sp>
      <p:sp>
        <p:nvSpPr>
          <p:cNvPr id="67" name="66 CuadroTexto"/>
          <p:cNvSpPr txBox="1"/>
          <p:nvPr/>
        </p:nvSpPr>
        <p:spPr>
          <a:xfrm>
            <a:off x="7477774" y="3187792"/>
            <a:ext cx="1029447" cy="261610"/>
          </a:xfrm>
          <a:prstGeom prst="rect">
            <a:avLst/>
          </a:prstGeom>
          <a:noFill/>
        </p:spPr>
        <p:txBody>
          <a:bodyPr wrap="square" rtlCol="0">
            <a:spAutoFit/>
          </a:bodyPr>
          <a:lstStyle/>
          <a:p>
            <a:r>
              <a:rPr lang="es-ES" sz="1100" dirty="0" smtClean="0">
                <a:solidFill>
                  <a:srgbClr val="00B050"/>
                </a:solidFill>
              </a:rPr>
              <a:t>20Hz</a:t>
            </a:r>
            <a:endParaRPr lang="es-ES" sz="1100" dirty="0">
              <a:solidFill>
                <a:srgbClr val="00B050"/>
              </a:solidFill>
            </a:endParaRPr>
          </a:p>
        </p:txBody>
      </p:sp>
      <p:sp>
        <p:nvSpPr>
          <p:cNvPr id="72" name="71 CuadroTexto"/>
          <p:cNvSpPr txBox="1"/>
          <p:nvPr/>
        </p:nvSpPr>
        <p:spPr>
          <a:xfrm>
            <a:off x="7001898" y="3376051"/>
            <a:ext cx="1029447" cy="261610"/>
          </a:xfrm>
          <a:prstGeom prst="rect">
            <a:avLst/>
          </a:prstGeom>
          <a:noFill/>
        </p:spPr>
        <p:txBody>
          <a:bodyPr wrap="square" rtlCol="0">
            <a:spAutoFit/>
          </a:bodyPr>
          <a:lstStyle/>
          <a:p>
            <a:r>
              <a:rPr lang="es-ES" sz="1100" dirty="0" smtClean="0">
                <a:solidFill>
                  <a:srgbClr val="00B050"/>
                </a:solidFill>
              </a:rPr>
              <a:t>10Hz</a:t>
            </a:r>
            <a:endParaRPr lang="es-ES" sz="1100" dirty="0">
              <a:solidFill>
                <a:srgbClr val="00B050"/>
              </a:solidFill>
            </a:endParaRPr>
          </a:p>
        </p:txBody>
      </p:sp>
      <p:sp>
        <p:nvSpPr>
          <p:cNvPr id="43" name="42 Forma libre"/>
          <p:cNvSpPr/>
          <p:nvPr/>
        </p:nvSpPr>
        <p:spPr>
          <a:xfrm>
            <a:off x="3325162" y="2770841"/>
            <a:ext cx="2874682" cy="815788"/>
          </a:xfrm>
          <a:custGeom>
            <a:avLst/>
            <a:gdLst>
              <a:gd name="connsiteX0" fmla="*/ 0 w 2205318"/>
              <a:gd name="connsiteY0" fmla="*/ 1497106 h 1497106"/>
              <a:gd name="connsiteX1" fmla="*/ 1317812 w 2205318"/>
              <a:gd name="connsiteY1" fmla="*/ 1021976 h 1497106"/>
              <a:gd name="connsiteX2" fmla="*/ 2205318 w 2205318"/>
              <a:gd name="connsiteY2" fmla="*/ 0 h 1497106"/>
            </a:gdLst>
            <a:ahLst/>
            <a:cxnLst>
              <a:cxn ang="0">
                <a:pos x="connsiteX0" y="connsiteY0"/>
              </a:cxn>
              <a:cxn ang="0">
                <a:pos x="connsiteX1" y="connsiteY1"/>
              </a:cxn>
              <a:cxn ang="0">
                <a:pos x="connsiteX2" y="connsiteY2"/>
              </a:cxn>
            </a:cxnLst>
            <a:rect l="l" t="t" r="r" b="b"/>
            <a:pathLst>
              <a:path w="2205318" h="1497106">
                <a:moveTo>
                  <a:pt x="0" y="1497106"/>
                </a:moveTo>
                <a:cubicBezTo>
                  <a:pt x="475129" y="1384300"/>
                  <a:pt x="950259" y="1271494"/>
                  <a:pt x="1317812" y="1021976"/>
                </a:cubicBezTo>
                <a:cubicBezTo>
                  <a:pt x="1685365" y="772458"/>
                  <a:pt x="2040965" y="162859"/>
                  <a:pt x="2205318" y="0"/>
                </a:cubicBez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cxnSp>
        <p:nvCxnSpPr>
          <p:cNvPr id="75" name="74 Conector recto"/>
          <p:cNvCxnSpPr>
            <a:stCxn id="77" idx="7"/>
          </p:cNvCxnSpPr>
          <p:nvPr/>
        </p:nvCxnSpPr>
        <p:spPr>
          <a:xfrm rot="5400000" flipH="1" flipV="1">
            <a:off x="3512050" y="4512016"/>
            <a:ext cx="1734582" cy="1921233"/>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78 Conector recto"/>
          <p:cNvCxnSpPr>
            <a:stCxn id="76" idx="4"/>
          </p:cNvCxnSpPr>
          <p:nvPr/>
        </p:nvCxnSpPr>
        <p:spPr>
          <a:xfrm rot="16200000" flipH="1">
            <a:off x="3150736" y="3128509"/>
            <a:ext cx="1044574" cy="906"/>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1" name="80 CuadroTexto"/>
          <p:cNvSpPr txBox="1"/>
          <p:nvPr/>
        </p:nvSpPr>
        <p:spPr>
          <a:xfrm>
            <a:off x="3462242" y="3630706"/>
            <a:ext cx="2247466" cy="261610"/>
          </a:xfrm>
          <a:prstGeom prst="rect">
            <a:avLst/>
          </a:prstGeom>
          <a:noFill/>
        </p:spPr>
        <p:txBody>
          <a:bodyPr wrap="square" rtlCol="0">
            <a:spAutoFit/>
          </a:bodyPr>
          <a:lstStyle/>
          <a:p>
            <a:r>
              <a:rPr lang="en-US" sz="1050" dirty="0" smtClean="0">
                <a:solidFill>
                  <a:schemeClr val="tx2"/>
                </a:solidFill>
              </a:rPr>
              <a:t>Q min </a:t>
            </a:r>
            <a:r>
              <a:rPr lang="en-US" sz="1050" dirty="0" smtClean="0">
                <a:solidFill>
                  <a:schemeClr val="tx1">
                    <a:lumMod val="50000"/>
                    <a:lumOff val="50000"/>
                  </a:schemeClr>
                </a:solidFill>
              </a:rPr>
              <a:t>(thrust bearing cooling)</a:t>
            </a:r>
            <a:endParaRPr lang="en-US" sz="1050" dirty="0">
              <a:solidFill>
                <a:schemeClr val="tx1">
                  <a:lumMod val="50000"/>
                  <a:lumOff val="50000"/>
                </a:schemeClr>
              </a:solidFill>
            </a:endParaRPr>
          </a:p>
        </p:txBody>
      </p:sp>
      <p:cxnSp>
        <p:nvCxnSpPr>
          <p:cNvPr id="98" name="97 Conector recto"/>
          <p:cNvCxnSpPr/>
          <p:nvPr/>
        </p:nvCxnSpPr>
        <p:spPr>
          <a:xfrm flipV="1">
            <a:off x="5345112" y="4591051"/>
            <a:ext cx="1547813" cy="9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99 Conector recto"/>
          <p:cNvCxnSpPr/>
          <p:nvPr/>
        </p:nvCxnSpPr>
        <p:spPr>
          <a:xfrm rot="16200000" flipH="1">
            <a:off x="6709570" y="4779168"/>
            <a:ext cx="1852613" cy="1485900"/>
          </a:xfrm>
          <a:prstGeom prst="line">
            <a:avLst/>
          </a:prstGeom>
        </p:spPr>
        <p:style>
          <a:lnRef idx="2">
            <a:schemeClr val="accent1"/>
          </a:lnRef>
          <a:fillRef idx="0">
            <a:schemeClr val="accent1"/>
          </a:fillRef>
          <a:effectRef idx="1">
            <a:schemeClr val="accent1"/>
          </a:effectRef>
          <a:fontRef idx="minor">
            <a:schemeClr val="tx1"/>
          </a:fontRef>
        </p:style>
      </p:cxnSp>
      <p:sp>
        <p:nvSpPr>
          <p:cNvPr id="107" name="106 Elipse"/>
          <p:cNvSpPr/>
          <p:nvPr/>
        </p:nvSpPr>
        <p:spPr>
          <a:xfrm>
            <a:off x="3627852" y="3496797"/>
            <a:ext cx="89437" cy="8423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0" name="109 CuadroTexto"/>
          <p:cNvSpPr txBox="1"/>
          <p:nvPr/>
        </p:nvSpPr>
        <p:spPr>
          <a:xfrm>
            <a:off x="2192129" y="2477901"/>
            <a:ext cx="1258888" cy="253916"/>
          </a:xfrm>
          <a:prstGeom prst="rect">
            <a:avLst/>
          </a:prstGeom>
          <a:noFill/>
        </p:spPr>
        <p:txBody>
          <a:bodyPr wrap="square" rtlCol="0">
            <a:spAutoFit/>
          </a:bodyPr>
          <a:lstStyle/>
          <a:p>
            <a:pPr algn="ctr"/>
            <a:r>
              <a:rPr lang="en-US" sz="1050" dirty="0" smtClean="0">
                <a:solidFill>
                  <a:schemeClr val="tx2"/>
                </a:solidFill>
              </a:rPr>
              <a:t>Min Head</a:t>
            </a:r>
          </a:p>
        </p:txBody>
      </p:sp>
      <p:sp>
        <p:nvSpPr>
          <p:cNvPr id="112" name="111 Elipse"/>
          <p:cNvSpPr/>
          <p:nvPr/>
        </p:nvSpPr>
        <p:spPr>
          <a:xfrm>
            <a:off x="6828383" y="4549683"/>
            <a:ext cx="89437" cy="84230"/>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5" name="114 CuadroTexto"/>
          <p:cNvSpPr txBox="1"/>
          <p:nvPr/>
        </p:nvSpPr>
        <p:spPr>
          <a:xfrm>
            <a:off x="3335020" y="4213860"/>
            <a:ext cx="2393950" cy="600164"/>
          </a:xfrm>
          <a:prstGeom prst="rect">
            <a:avLst/>
          </a:prstGeom>
          <a:noFill/>
        </p:spPr>
        <p:txBody>
          <a:bodyPr wrap="square" rtlCol="0">
            <a:spAutoFit/>
          </a:bodyPr>
          <a:lstStyle/>
          <a:p>
            <a:r>
              <a:rPr lang="es-ES" sz="1100" b="1" dirty="0" err="1" smtClean="0">
                <a:solidFill>
                  <a:schemeClr val="tx2"/>
                </a:solidFill>
              </a:rPr>
              <a:t>Slow</a:t>
            </a:r>
            <a:r>
              <a:rPr lang="es-ES" sz="1100" b="1" dirty="0" smtClean="0">
                <a:solidFill>
                  <a:schemeClr val="tx2"/>
                </a:solidFill>
              </a:rPr>
              <a:t> </a:t>
            </a:r>
            <a:r>
              <a:rPr lang="es-ES" sz="1100" b="1" dirty="0" err="1" smtClean="0">
                <a:solidFill>
                  <a:schemeClr val="tx2"/>
                </a:solidFill>
              </a:rPr>
              <a:t>ramp</a:t>
            </a:r>
            <a:r>
              <a:rPr lang="es-ES" sz="1100" b="1" dirty="0" smtClean="0">
                <a:solidFill>
                  <a:schemeClr val="tx2"/>
                </a:solidFill>
              </a:rPr>
              <a:t>  </a:t>
            </a:r>
          </a:p>
          <a:p>
            <a:pPr>
              <a:buFontTx/>
              <a:buChar char="-"/>
            </a:pPr>
            <a:r>
              <a:rPr lang="es-ES" sz="1100" dirty="0" smtClean="0">
                <a:solidFill>
                  <a:schemeClr val="tx2"/>
                </a:solidFill>
              </a:rPr>
              <a:t> </a:t>
            </a:r>
            <a:r>
              <a:rPr lang="es-ES" sz="1100" dirty="0" err="1" smtClean="0">
                <a:solidFill>
                  <a:schemeClr val="tx2"/>
                </a:solidFill>
              </a:rPr>
              <a:t>Flow</a:t>
            </a:r>
            <a:r>
              <a:rPr lang="es-ES" sz="1100" dirty="0" smtClean="0">
                <a:solidFill>
                  <a:schemeClr val="tx2"/>
                </a:solidFill>
              </a:rPr>
              <a:t> control </a:t>
            </a:r>
            <a:r>
              <a:rPr lang="es-ES" sz="1100" dirty="0" err="1" smtClean="0">
                <a:solidFill>
                  <a:schemeClr val="tx2"/>
                </a:solidFill>
              </a:rPr>
              <a:t>range</a:t>
            </a:r>
            <a:endParaRPr lang="es-ES" sz="1100" dirty="0" smtClean="0">
              <a:solidFill>
                <a:schemeClr val="tx2"/>
              </a:solidFill>
            </a:endParaRPr>
          </a:p>
          <a:p>
            <a:pPr>
              <a:buFontTx/>
              <a:buChar char="-"/>
            </a:pPr>
            <a:r>
              <a:rPr lang="es-ES" sz="1100" dirty="0" smtClean="0">
                <a:solidFill>
                  <a:schemeClr val="tx2"/>
                </a:solidFill>
              </a:rPr>
              <a:t> Reduce </a:t>
            </a:r>
            <a:r>
              <a:rPr lang="es-ES" sz="1100" dirty="0" err="1" smtClean="0">
                <a:solidFill>
                  <a:schemeClr val="tx2"/>
                </a:solidFill>
              </a:rPr>
              <a:t>sand</a:t>
            </a:r>
            <a:r>
              <a:rPr lang="es-ES" sz="1100" dirty="0" smtClean="0">
                <a:solidFill>
                  <a:schemeClr val="tx2"/>
                </a:solidFill>
              </a:rPr>
              <a:t> </a:t>
            </a:r>
            <a:r>
              <a:rPr lang="es-ES" sz="1100" dirty="0" err="1" smtClean="0">
                <a:solidFill>
                  <a:schemeClr val="tx2"/>
                </a:solidFill>
              </a:rPr>
              <a:t>impulsion</a:t>
            </a:r>
            <a:endParaRPr lang="es-ES" sz="1100" dirty="0">
              <a:solidFill>
                <a:schemeClr val="tx2"/>
              </a:solidFill>
            </a:endParaRPr>
          </a:p>
        </p:txBody>
      </p:sp>
      <p:sp>
        <p:nvSpPr>
          <p:cNvPr id="124" name="123 CuadroTexto"/>
          <p:cNvSpPr txBox="1"/>
          <p:nvPr/>
        </p:nvSpPr>
        <p:spPr>
          <a:xfrm>
            <a:off x="4411568" y="6283970"/>
            <a:ext cx="932330" cy="261610"/>
          </a:xfrm>
          <a:prstGeom prst="rect">
            <a:avLst/>
          </a:prstGeom>
          <a:noFill/>
        </p:spPr>
        <p:txBody>
          <a:bodyPr wrap="square" rtlCol="0">
            <a:spAutoFit/>
          </a:bodyPr>
          <a:lstStyle/>
          <a:p>
            <a:r>
              <a:rPr lang="en-US" sz="1050" dirty="0" smtClean="0">
                <a:solidFill>
                  <a:schemeClr val="tx1">
                    <a:lumMod val="50000"/>
                    <a:lumOff val="50000"/>
                  </a:schemeClr>
                </a:solidFill>
              </a:rPr>
              <a:t>4s- 7200s</a:t>
            </a:r>
            <a:endParaRPr lang="en-US" sz="1050" dirty="0">
              <a:solidFill>
                <a:schemeClr val="tx1">
                  <a:lumMod val="50000"/>
                  <a:lumOff val="50000"/>
                </a:schemeClr>
              </a:solidFill>
            </a:endParaRPr>
          </a:p>
        </p:txBody>
      </p:sp>
      <p:sp>
        <p:nvSpPr>
          <p:cNvPr id="125" name="124 CuadroTexto"/>
          <p:cNvSpPr txBox="1"/>
          <p:nvPr/>
        </p:nvSpPr>
        <p:spPr>
          <a:xfrm>
            <a:off x="7355205" y="4358640"/>
            <a:ext cx="1291908" cy="600164"/>
          </a:xfrm>
          <a:prstGeom prst="rect">
            <a:avLst/>
          </a:prstGeom>
          <a:noFill/>
        </p:spPr>
        <p:txBody>
          <a:bodyPr wrap="square" rtlCol="0">
            <a:spAutoFit/>
          </a:bodyPr>
          <a:lstStyle/>
          <a:p>
            <a:pPr algn="ctr"/>
            <a:r>
              <a:rPr lang="es-ES" sz="1100" b="1" dirty="0" err="1" smtClean="0">
                <a:solidFill>
                  <a:schemeClr val="tx2"/>
                </a:solidFill>
              </a:rPr>
              <a:t>Slow</a:t>
            </a:r>
            <a:r>
              <a:rPr lang="es-ES" sz="1100" b="1" dirty="0" smtClean="0">
                <a:solidFill>
                  <a:schemeClr val="tx2"/>
                </a:solidFill>
              </a:rPr>
              <a:t> </a:t>
            </a:r>
            <a:r>
              <a:rPr lang="es-ES" sz="1100" b="1" dirty="0" err="1" smtClean="0">
                <a:solidFill>
                  <a:schemeClr val="tx2"/>
                </a:solidFill>
              </a:rPr>
              <a:t>ramp</a:t>
            </a:r>
            <a:r>
              <a:rPr lang="es-ES" sz="1100" b="1" dirty="0" smtClean="0">
                <a:solidFill>
                  <a:schemeClr val="tx2"/>
                </a:solidFill>
              </a:rPr>
              <a:t>  </a:t>
            </a:r>
          </a:p>
          <a:p>
            <a:pPr algn="ctr"/>
            <a:r>
              <a:rPr lang="es-ES" sz="1100" dirty="0" err="1" smtClean="0">
                <a:solidFill>
                  <a:schemeClr val="tx2"/>
                </a:solidFill>
              </a:rPr>
              <a:t>Water</a:t>
            </a:r>
            <a:r>
              <a:rPr lang="es-ES" sz="1100" dirty="0" smtClean="0">
                <a:solidFill>
                  <a:schemeClr val="tx2"/>
                </a:solidFill>
              </a:rPr>
              <a:t> </a:t>
            </a:r>
            <a:r>
              <a:rPr lang="es-ES" sz="1100" dirty="0" err="1" smtClean="0">
                <a:solidFill>
                  <a:schemeClr val="tx2"/>
                </a:solidFill>
              </a:rPr>
              <a:t>Hammer</a:t>
            </a:r>
            <a:r>
              <a:rPr lang="es-ES" sz="1100" dirty="0" smtClean="0">
                <a:solidFill>
                  <a:schemeClr val="tx2"/>
                </a:solidFill>
              </a:rPr>
              <a:t> Control</a:t>
            </a:r>
            <a:endParaRPr lang="es-ES" sz="1100" dirty="0">
              <a:solidFill>
                <a:schemeClr val="tx2"/>
              </a:solidFill>
            </a:endParaRPr>
          </a:p>
        </p:txBody>
      </p:sp>
      <p:cxnSp>
        <p:nvCxnSpPr>
          <p:cNvPr id="126" name="125 Conector recto"/>
          <p:cNvCxnSpPr/>
          <p:nvPr/>
        </p:nvCxnSpPr>
        <p:spPr>
          <a:xfrm rot="16200000" flipH="1">
            <a:off x="4369307" y="5614096"/>
            <a:ext cx="1941515" cy="216"/>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29" name="128 CuadroTexto"/>
          <p:cNvSpPr txBox="1"/>
          <p:nvPr/>
        </p:nvSpPr>
        <p:spPr>
          <a:xfrm>
            <a:off x="8187987" y="6596390"/>
            <a:ext cx="932330" cy="261610"/>
          </a:xfrm>
          <a:prstGeom prst="rect">
            <a:avLst/>
          </a:prstGeom>
          <a:noFill/>
        </p:spPr>
        <p:txBody>
          <a:bodyPr wrap="square" rtlCol="0">
            <a:spAutoFit/>
          </a:bodyPr>
          <a:lstStyle/>
          <a:p>
            <a:r>
              <a:rPr lang="en-US" sz="1050" dirty="0" smtClean="0">
                <a:solidFill>
                  <a:schemeClr val="tx1">
                    <a:lumMod val="50000"/>
                    <a:lumOff val="50000"/>
                  </a:schemeClr>
                </a:solidFill>
              </a:rPr>
              <a:t>1s</a:t>
            </a:r>
            <a:endParaRPr lang="en-US" sz="1050" dirty="0">
              <a:solidFill>
                <a:schemeClr val="tx1">
                  <a:lumMod val="50000"/>
                  <a:lumOff val="50000"/>
                </a:schemeClr>
              </a:solidFill>
            </a:endParaRPr>
          </a:p>
        </p:txBody>
      </p:sp>
      <p:sp>
        <p:nvSpPr>
          <p:cNvPr id="78" name="77 Elipse"/>
          <p:cNvSpPr/>
          <p:nvPr/>
        </p:nvSpPr>
        <p:spPr>
          <a:xfrm>
            <a:off x="8559432" y="937667"/>
            <a:ext cx="466165" cy="439272"/>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t>2</a:t>
            </a:r>
            <a:endParaRPr lang="es-ES" b="1" dirty="0"/>
          </a:p>
        </p:txBody>
      </p:sp>
      <p:grpSp>
        <p:nvGrpSpPr>
          <p:cNvPr id="99" name="98 Grupo"/>
          <p:cNvGrpSpPr/>
          <p:nvPr/>
        </p:nvGrpSpPr>
        <p:grpSpPr>
          <a:xfrm>
            <a:off x="3542266" y="5356132"/>
            <a:ext cx="974724" cy="889560"/>
            <a:chOff x="3269784" y="5356132"/>
            <a:chExt cx="899745" cy="889560"/>
          </a:xfrm>
        </p:grpSpPr>
        <p:sp>
          <p:nvSpPr>
            <p:cNvPr id="108" name="107 Elipse"/>
            <p:cNvSpPr/>
            <p:nvPr/>
          </p:nvSpPr>
          <p:spPr>
            <a:xfrm>
              <a:off x="3269784" y="6161462"/>
              <a:ext cx="8255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9" name="108 Elipse"/>
            <p:cNvSpPr/>
            <p:nvPr/>
          </p:nvSpPr>
          <p:spPr>
            <a:xfrm>
              <a:off x="3771059" y="5664108"/>
              <a:ext cx="82557" cy="84230"/>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1" name="100 Elipse"/>
            <p:cNvSpPr/>
            <p:nvPr/>
          </p:nvSpPr>
          <p:spPr>
            <a:xfrm>
              <a:off x="3492498" y="5934089"/>
              <a:ext cx="82557" cy="84230"/>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3" name="102 Elipse"/>
            <p:cNvSpPr/>
            <p:nvPr/>
          </p:nvSpPr>
          <p:spPr>
            <a:xfrm>
              <a:off x="4086972" y="5356132"/>
              <a:ext cx="82557" cy="842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grpSp>
        <p:nvGrpSpPr>
          <p:cNvPr id="111" name="110 Grupo"/>
          <p:cNvGrpSpPr/>
          <p:nvPr/>
        </p:nvGrpSpPr>
        <p:grpSpPr>
          <a:xfrm>
            <a:off x="3325162" y="1804744"/>
            <a:ext cx="2874682" cy="1552818"/>
            <a:chOff x="3069380" y="1804744"/>
            <a:chExt cx="2653553" cy="1552818"/>
          </a:xfrm>
        </p:grpSpPr>
        <p:grpSp>
          <p:nvGrpSpPr>
            <p:cNvPr id="97" name="96 Grupo"/>
            <p:cNvGrpSpPr/>
            <p:nvPr/>
          </p:nvGrpSpPr>
          <p:grpSpPr>
            <a:xfrm>
              <a:off x="3069380" y="1804744"/>
              <a:ext cx="2653553" cy="1540360"/>
              <a:chOff x="3069380" y="1804744"/>
              <a:chExt cx="2653553" cy="1540360"/>
            </a:xfrm>
          </p:grpSpPr>
          <p:sp>
            <p:nvSpPr>
              <p:cNvPr id="87" name="86 Forma libre"/>
              <p:cNvSpPr/>
              <p:nvPr/>
            </p:nvSpPr>
            <p:spPr>
              <a:xfrm>
                <a:off x="3069380" y="2287792"/>
                <a:ext cx="2653553" cy="815788"/>
              </a:xfrm>
              <a:custGeom>
                <a:avLst/>
                <a:gdLst>
                  <a:gd name="connsiteX0" fmla="*/ 0 w 2205318"/>
                  <a:gd name="connsiteY0" fmla="*/ 1497106 h 1497106"/>
                  <a:gd name="connsiteX1" fmla="*/ 1317812 w 2205318"/>
                  <a:gd name="connsiteY1" fmla="*/ 1021976 h 1497106"/>
                  <a:gd name="connsiteX2" fmla="*/ 2205318 w 2205318"/>
                  <a:gd name="connsiteY2" fmla="*/ 0 h 1497106"/>
                </a:gdLst>
                <a:ahLst/>
                <a:cxnLst>
                  <a:cxn ang="0">
                    <a:pos x="connsiteX0" y="connsiteY0"/>
                  </a:cxn>
                  <a:cxn ang="0">
                    <a:pos x="connsiteX1" y="connsiteY1"/>
                  </a:cxn>
                  <a:cxn ang="0">
                    <a:pos x="connsiteX2" y="connsiteY2"/>
                  </a:cxn>
                </a:cxnLst>
                <a:rect l="l" t="t" r="r" b="b"/>
                <a:pathLst>
                  <a:path w="2205318" h="1497106">
                    <a:moveTo>
                      <a:pt x="0" y="1497106"/>
                    </a:moveTo>
                    <a:cubicBezTo>
                      <a:pt x="475129" y="1384300"/>
                      <a:pt x="950259" y="1271494"/>
                      <a:pt x="1317812" y="1021976"/>
                    </a:cubicBezTo>
                    <a:cubicBezTo>
                      <a:pt x="1685365" y="772458"/>
                      <a:pt x="2040965" y="162859"/>
                      <a:pt x="2205318" y="0"/>
                    </a:cubicBez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91" name="90 Forma libre"/>
              <p:cNvSpPr/>
              <p:nvPr/>
            </p:nvSpPr>
            <p:spPr>
              <a:xfrm>
                <a:off x="3069380" y="1804744"/>
                <a:ext cx="2653553" cy="815788"/>
              </a:xfrm>
              <a:custGeom>
                <a:avLst/>
                <a:gdLst>
                  <a:gd name="connsiteX0" fmla="*/ 0 w 2205318"/>
                  <a:gd name="connsiteY0" fmla="*/ 1497106 h 1497106"/>
                  <a:gd name="connsiteX1" fmla="*/ 1317812 w 2205318"/>
                  <a:gd name="connsiteY1" fmla="*/ 1021976 h 1497106"/>
                  <a:gd name="connsiteX2" fmla="*/ 2205318 w 2205318"/>
                  <a:gd name="connsiteY2" fmla="*/ 0 h 1497106"/>
                </a:gdLst>
                <a:ahLst/>
                <a:cxnLst>
                  <a:cxn ang="0">
                    <a:pos x="connsiteX0" y="connsiteY0"/>
                  </a:cxn>
                  <a:cxn ang="0">
                    <a:pos x="connsiteX1" y="connsiteY1"/>
                  </a:cxn>
                  <a:cxn ang="0">
                    <a:pos x="connsiteX2" y="connsiteY2"/>
                  </a:cxn>
                </a:cxnLst>
                <a:rect l="l" t="t" r="r" b="b"/>
                <a:pathLst>
                  <a:path w="2205318" h="1497106">
                    <a:moveTo>
                      <a:pt x="0" y="1497106"/>
                    </a:moveTo>
                    <a:cubicBezTo>
                      <a:pt x="475129" y="1384300"/>
                      <a:pt x="950259" y="1271494"/>
                      <a:pt x="1317812" y="1021976"/>
                    </a:cubicBezTo>
                    <a:cubicBezTo>
                      <a:pt x="1685365" y="772458"/>
                      <a:pt x="2040965" y="162859"/>
                      <a:pt x="2205318" y="0"/>
                    </a:cubicBezTo>
                  </a:path>
                </a:pathLst>
              </a:custGeom>
              <a:ln>
                <a:prstDash val="soli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92" name="91 Forma libre"/>
              <p:cNvSpPr/>
              <p:nvPr/>
            </p:nvSpPr>
            <p:spPr>
              <a:xfrm>
                <a:off x="3069380" y="2046268"/>
                <a:ext cx="2653553" cy="815788"/>
              </a:xfrm>
              <a:custGeom>
                <a:avLst/>
                <a:gdLst>
                  <a:gd name="connsiteX0" fmla="*/ 0 w 2205318"/>
                  <a:gd name="connsiteY0" fmla="*/ 1497106 h 1497106"/>
                  <a:gd name="connsiteX1" fmla="*/ 1317812 w 2205318"/>
                  <a:gd name="connsiteY1" fmla="*/ 1021976 h 1497106"/>
                  <a:gd name="connsiteX2" fmla="*/ 2205318 w 2205318"/>
                  <a:gd name="connsiteY2" fmla="*/ 0 h 1497106"/>
                </a:gdLst>
                <a:ahLst/>
                <a:cxnLst>
                  <a:cxn ang="0">
                    <a:pos x="connsiteX0" y="connsiteY0"/>
                  </a:cxn>
                  <a:cxn ang="0">
                    <a:pos x="connsiteX1" y="connsiteY1"/>
                  </a:cxn>
                  <a:cxn ang="0">
                    <a:pos x="connsiteX2" y="connsiteY2"/>
                  </a:cxn>
                </a:cxnLst>
                <a:rect l="l" t="t" r="r" b="b"/>
                <a:pathLst>
                  <a:path w="2205318" h="1497106">
                    <a:moveTo>
                      <a:pt x="0" y="1497106"/>
                    </a:moveTo>
                    <a:cubicBezTo>
                      <a:pt x="475129" y="1384300"/>
                      <a:pt x="950259" y="1271494"/>
                      <a:pt x="1317812" y="1021976"/>
                    </a:cubicBezTo>
                    <a:cubicBezTo>
                      <a:pt x="1685365" y="772458"/>
                      <a:pt x="2040965" y="162859"/>
                      <a:pt x="2205318" y="0"/>
                    </a:cubicBez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117" name="116 Forma libre"/>
              <p:cNvSpPr/>
              <p:nvPr/>
            </p:nvSpPr>
            <p:spPr>
              <a:xfrm>
                <a:off x="3069380" y="2529316"/>
                <a:ext cx="2653553" cy="815788"/>
              </a:xfrm>
              <a:custGeom>
                <a:avLst/>
                <a:gdLst>
                  <a:gd name="connsiteX0" fmla="*/ 0 w 2205318"/>
                  <a:gd name="connsiteY0" fmla="*/ 1497106 h 1497106"/>
                  <a:gd name="connsiteX1" fmla="*/ 1317812 w 2205318"/>
                  <a:gd name="connsiteY1" fmla="*/ 1021976 h 1497106"/>
                  <a:gd name="connsiteX2" fmla="*/ 2205318 w 2205318"/>
                  <a:gd name="connsiteY2" fmla="*/ 0 h 1497106"/>
                </a:gdLst>
                <a:ahLst/>
                <a:cxnLst>
                  <a:cxn ang="0">
                    <a:pos x="connsiteX0" y="connsiteY0"/>
                  </a:cxn>
                  <a:cxn ang="0">
                    <a:pos x="connsiteX1" y="connsiteY1"/>
                  </a:cxn>
                  <a:cxn ang="0">
                    <a:pos x="connsiteX2" y="connsiteY2"/>
                  </a:cxn>
                </a:cxnLst>
                <a:rect l="l" t="t" r="r" b="b"/>
                <a:pathLst>
                  <a:path w="2205318" h="1497106">
                    <a:moveTo>
                      <a:pt x="0" y="1497106"/>
                    </a:moveTo>
                    <a:cubicBezTo>
                      <a:pt x="475129" y="1384300"/>
                      <a:pt x="950259" y="1271494"/>
                      <a:pt x="1317812" y="1021976"/>
                    </a:cubicBezTo>
                    <a:cubicBezTo>
                      <a:pt x="1685365" y="772458"/>
                      <a:pt x="2040965" y="162859"/>
                      <a:pt x="2205318" y="0"/>
                    </a:cubicBez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grpSp>
        <p:sp>
          <p:nvSpPr>
            <p:cNvPr id="76" name="75 Elipse"/>
            <p:cNvSpPr/>
            <p:nvPr/>
          </p:nvSpPr>
          <p:spPr>
            <a:xfrm>
              <a:off x="3348786" y="2522445"/>
              <a:ext cx="82557" cy="842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6" name="105 Elipse"/>
            <p:cNvSpPr/>
            <p:nvPr/>
          </p:nvSpPr>
          <p:spPr>
            <a:xfrm>
              <a:off x="3348786" y="2781207"/>
              <a:ext cx="82557" cy="84230"/>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9" name="118 Elipse"/>
            <p:cNvSpPr/>
            <p:nvPr/>
          </p:nvSpPr>
          <p:spPr>
            <a:xfrm>
              <a:off x="3348786" y="3025682"/>
              <a:ext cx="82557" cy="84230"/>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0" name="119 Elipse"/>
            <p:cNvSpPr/>
            <p:nvPr/>
          </p:nvSpPr>
          <p:spPr>
            <a:xfrm>
              <a:off x="3348786" y="3273332"/>
              <a:ext cx="8255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2" name="121 Elipse"/>
          <p:cNvSpPr/>
          <p:nvPr/>
        </p:nvSpPr>
        <p:spPr>
          <a:xfrm>
            <a:off x="5187702" y="2250983"/>
            <a:ext cx="89437" cy="842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8" name="127 Elipse"/>
          <p:cNvSpPr/>
          <p:nvPr/>
        </p:nvSpPr>
        <p:spPr>
          <a:xfrm>
            <a:off x="5796509" y="1960470"/>
            <a:ext cx="89437" cy="842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3" name="132 Elipse"/>
          <p:cNvSpPr/>
          <p:nvPr/>
        </p:nvSpPr>
        <p:spPr>
          <a:xfrm>
            <a:off x="4870448" y="4950629"/>
            <a:ext cx="89437" cy="842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4" name="133 Elipse"/>
          <p:cNvSpPr/>
          <p:nvPr/>
        </p:nvSpPr>
        <p:spPr>
          <a:xfrm>
            <a:off x="5296099" y="4569629"/>
            <a:ext cx="89437" cy="842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137" name="136 Conector recto"/>
          <p:cNvCxnSpPr>
            <a:stCxn id="77" idx="7"/>
          </p:cNvCxnSpPr>
          <p:nvPr/>
        </p:nvCxnSpPr>
        <p:spPr>
          <a:xfrm rot="16200000" flipH="1" flipV="1">
            <a:off x="3253923" y="6393160"/>
            <a:ext cx="218039" cy="1115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138 Conector recto de flecha"/>
          <p:cNvCxnSpPr/>
          <p:nvPr/>
        </p:nvCxnSpPr>
        <p:spPr>
          <a:xfrm rot="10800000" flipV="1">
            <a:off x="2593446" y="6483350"/>
            <a:ext cx="722313" cy="6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1" name="140 CuadroTexto"/>
          <p:cNvSpPr txBox="1"/>
          <p:nvPr/>
        </p:nvSpPr>
        <p:spPr>
          <a:xfrm>
            <a:off x="1624292" y="6198348"/>
            <a:ext cx="1465263" cy="430887"/>
          </a:xfrm>
          <a:prstGeom prst="rect">
            <a:avLst/>
          </a:prstGeom>
          <a:noFill/>
        </p:spPr>
        <p:txBody>
          <a:bodyPr wrap="square" rtlCol="0">
            <a:spAutoFit/>
          </a:bodyPr>
          <a:lstStyle/>
          <a:p>
            <a:r>
              <a:rPr lang="es-ES" sz="1100" b="1" dirty="0" err="1" smtClean="0">
                <a:solidFill>
                  <a:schemeClr val="tx2"/>
                </a:solidFill>
              </a:rPr>
              <a:t>Fast</a:t>
            </a:r>
            <a:r>
              <a:rPr lang="es-ES" sz="1100" b="1" dirty="0" smtClean="0">
                <a:solidFill>
                  <a:schemeClr val="tx2"/>
                </a:solidFill>
              </a:rPr>
              <a:t> </a:t>
            </a:r>
            <a:r>
              <a:rPr lang="es-ES" sz="1100" b="1" dirty="0" err="1" smtClean="0">
                <a:solidFill>
                  <a:schemeClr val="tx2"/>
                </a:solidFill>
              </a:rPr>
              <a:t>ramp</a:t>
            </a:r>
            <a:r>
              <a:rPr lang="es-ES" sz="1100" b="1" dirty="0" smtClean="0">
                <a:solidFill>
                  <a:schemeClr val="tx2"/>
                </a:solidFill>
              </a:rPr>
              <a:t> </a:t>
            </a:r>
          </a:p>
          <a:p>
            <a:r>
              <a:rPr lang="es-ES" sz="1100" dirty="0" smtClean="0">
                <a:solidFill>
                  <a:schemeClr val="tx2"/>
                </a:solidFill>
              </a:rPr>
              <a:t>– Min </a:t>
            </a:r>
            <a:r>
              <a:rPr lang="es-ES" sz="1100" dirty="0" err="1" smtClean="0">
                <a:solidFill>
                  <a:schemeClr val="tx2"/>
                </a:solidFill>
              </a:rPr>
              <a:t>Flow</a:t>
            </a:r>
            <a:endParaRPr lang="es-ES" sz="1100" dirty="0">
              <a:solidFill>
                <a:schemeClr val="tx2"/>
              </a:solidFill>
            </a:endParaRPr>
          </a:p>
        </p:txBody>
      </p:sp>
      <p:sp>
        <p:nvSpPr>
          <p:cNvPr id="143" name="142 CuadroTexto"/>
          <p:cNvSpPr txBox="1"/>
          <p:nvPr/>
        </p:nvSpPr>
        <p:spPr>
          <a:xfrm>
            <a:off x="3220785" y="6604084"/>
            <a:ext cx="514603" cy="253916"/>
          </a:xfrm>
          <a:prstGeom prst="rect">
            <a:avLst/>
          </a:prstGeom>
          <a:noFill/>
        </p:spPr>
        <p:txBody>
          <a:bodyPr wrap="square" rtlCol="0">
            <a:spAutoFit/>
          </a:bodyPr>
          <a:lstStyle/>
          <a:p>
            <a:r>
              <a:rPr lang="en-US" sz="1050" dirty="0" smtClean="0">
                <a:solidFill>
                  <a:schemeClr val="tx1">
                    <a:lumMod val="50000"/>
                    <a:lumOff val="50000"/>
                  </a:schemeClr>
                </a:solidFill>
              </a:rPr>
              <a:t>1s</a:t>
            </a:r>
            <a:endParaRPr lang="en-US" sz="1050" dirty="0">
              <a:solidFill>
                <a:schemeClr val="tx1">
                  <a:lumMod val="50000"/>
                  <a:lumOff val="50000"/>
                </a:schemeClr>
              </a:solidFill>
            </a:endParaRPr>
          </a:p>
        </p:txBody>
      </p:sp>
      <p:sp>
        <p:nvSpPr>
          <p:cNvPr id="144" name="143 CuadroTexto"/>
          <p:cNvSpPr txBox="1"/>
          <p:nvPr/>
        </p:nvSpPr>
        <p:spPr>
          <a:xfrm>
            <a:off x="7329711" y="6299210"/>
            <a:ext cx="932330" cy="261610"/>
          </a:xfrm>
          <a:prstGeom prst="rect">
            <a:avLst/>
          </a:prstGeom>
          <a:noFill/>
        </p:spPr>
        <p:txBody>
          <a:bodyPr wrap="square" rtlCol="0">
            <a:spAutoFit/>
          </a:bodyPr>
          <a:lstStyle/>
          <a:p>
            <a:r>
              <a:rPr lang="en-US" sz="1050" dirty="0" smtClean="0">
                <a:solidFill>
                  <a:schemeClr val="tx1">
                    <a:lumMod val="50000"/>
                    <a:lumOff val="50000"/>
                  </a:schemeClr>
                </a:solidFill>
              </a:rPr>
              <a:t>4s- 7200s</a:t>
            </a:r>
            <a:endParaRPr lang="en-US" sz="1050" dirty="0">
              <a:solidFill>
                <a:schemeClr val="tx1">
                  <a:lumMod val="50000"/>
                  <a:lumOff val="50000"/>
                </a:schemeClr>
              </a:solidFill>
            </a:endParaRPr>
          </a:p>
        </p:txBody>
      </p:sp>
      <p:cxnSp>
        <p:nvCxnSpPr>
          <p:cNvPr id="147" name="146 Conector recto"/>
          <p:cNvCxnSpPr/>
          <p:nvPr/>
        </p:nvCxnSpPr>
        <p:spPr>
          <a:xfrm rot="16200000" flipH="1">
            <a:off x="8341995" y="6499225"/>
            <a:ext cx="106680" cy="16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147 Conector recto"/>
          <p:cNvCxnSpPr>
            <a:stCxn id="77" idx="4"/>
          </p:cNvCxnSpPr>
          <p:nvPr/>
        </p:nvCxnSpPr>
        <p:spPr>
          <a:xfrm rot="5400000">
            <a:off x="3316328" y="6480041"/>
            <a:ext cx="139001" cy="2555"/>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54" name="153 Elipse"/>
          <p:cNvSpPr/>
          <p:nvPr/>
        </p:nvSpPr>
        <p:spPr>
          <a:xfrm>
            <a:off x="8329782" y="6397439"/>
            <a:ext cx="89437" cy="8423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155" name="154 Conector recto"/>
          <p:cNvCxnSpPr>
            <a:stCxn id="154" idx="4"/>
          </p:cNvCxnSpPr>
          <p:nvPr/>
        </p:nvCxnSpPr>
        <p:spPr>
          <a:xfrm rot="16200000" flipH="1">
            <a:off x="8340763" y="6515406"/>
            <a:ext cx="68358" cy="885"/>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7" name="76 Elipse"/>
          <p:cNvSpPr/>
          <p:nvPr/>
        </p:nvSpPr>
        <p:spPr>
          <a:xfrm>
            <a:off x="3342386" y="6327588"/>
            <a:ext cx="89437" cy="8423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2" presetClass="entr" presetSubtype="4"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slide(fromBottom)">
                                      <p:cBhvr>
                                        <p:cTn id="29" dur="5000"/>
                                        <p:tgtEl>
                                          <p:spTgt spid="111"/>
                                        </p:tgtEl>
                                      </p:cBhvr>
                                    </p:animEffect>
                                  </p:childTnLst>
                                </p:cTn>
                              </p:par>
                              <p:par>
                                <p:cTn id="30" presetID="12" presetClass="entr" presetSubtype="4"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slide(fromBottom)">
                                      <p:cBhvr>
                                        <p:cTn id="32" dur="5000"/>
                                        <p:tgtEl>
                                          <p:spTgt spid="104"/>
                                        </p:tgtEl>
                                      </p:cBhvr>
                                    </p:animEffect>
                                  </p:childTnLst>
                                </p:cTn>
                              </p:par>
                              <p:par>
                                <p:cTn id="33" presetID="12" presetClass="entr" presetSubtype="4"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slide(fromBottom)">
                                      <p:cBhvr>
                                        <p:cTn id="35" dur="500"/>
                                        <p:tgtEl>
                                          <p:spTgt spid="99"/>
                                        </p:tgtEl>
                                      </p:cBhvr>
                                    </p:animEffect>
                                  </p:childTnLst>
                                </p:cTn>
                              </p:par>
                              <p:par>
                                <p:cTn id="36" presetID="9" presetClass="entr" presetSubtype="0" fill="hold"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dissolve">
                                      <p:cBhvr>
                                        <p:cTn id="38" dur="500"/>
                                        <p:tgtEl>
                                          <p:spTgt spid="75"/>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0"/>
                                          </p:stCondLst>
                                        </p:cTn>
                                        <p:tgtEl>
                                          <p:spTgt spid="13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2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2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2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2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1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0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4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5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5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4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1" grpId="0"/>
      <p:bldP spid="107" grpId="0" animBg="1"/>
      <p:bldP spid="112" grpId="0" animBg="1"/>
      <p:bldP spid="115" grpId="0"/>
      <p:bldP spid="124" grpId="0"/>
      <p:bldP spid="125" grpId="0"/>
      <p:bldP spid="129" grpId="0"/>
      <p:bldP spid="122" grpId="0" animBg="1"/>
      <p:bldP spid="128" grpId="0" animBg="1"/>
      <p:bldP spid="133" grpId="0" animBg="1"/>
      <p:bldP spid="134" grpId="0" animBg="1"/>
      <p:bldP spid="141" grpId="0"/>
      <p:bldP spid="144" grpId="0"/>
      <p:bldP spid="154" grpId="0" animBg="1"/>
      <p:bldP spid="77" grpId="0" animBg="1"/>
      <p:bldP spid="7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8 Grupo"/>
          <p:cNvGrpSpPr/>
          <p:nvPr/>
        </p:nvGrpSpPr>
        <p:grpSpPr>
          <a:xfrm>
            <a:off x="2602723" y="695592"/>
            <a:ext cx="6875959" cy="5875539"/>
            <a:chOff x="2402512" y="695591"/>
            <a:chExt cx="6347039" cy="5875539"/>
          </a:xfrm>
        </p:grpSpPr>
        <p:grpSp>
          <p:nvGrpSpPr>
            <p:cNvPr id="3" name="87 Grupo"/>
            <p:cNvGrpSpPr/>
            <p:nvPr/>
          </p:nvGrpSpPr>
          <p:grpSpPr>
            <a:xfrm>
              <a:off x="3055419" y="4580965"/>
              <a:ext cx="4831976" cy="1602010"/>
              <a:chOff x="3055419" y="4580965"/>
              <a:chExt cx="4831976" cy="1602010"/>
            </a:xfrm>
          </p:grpSpPr>
          <p:cxnSp>
            <p:nvCxnSpPr>
              <p:cNvPr id="80" name="79 Conector recto"/>
              <p:cNvCxnSpPr/>
              <p:nvPr/>
            </p:nvCxnSpPr>
            <p:spPr>
              <a:xfrm flipV="1">
                <a:off x="3055419" y="4580965"/>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3" name="82 Conector recto"/>
              <p:cNvCxnSpPr/>
              <p:nvPr/>
            </p:nvCxnSpPr>
            <p:spPr>
              <a:xfrm flipV="1">
                <a:off x="3055419" y="4979226"/>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4" name="83 Conector recto"/>
              <p:cNvCxnSpPr/>
              <p:nvPr/>
            </p:nvCxnSpPr>
            <p:spPr>
              <a:xfrm flipV="1">
                <a:off x="3055419" y="5377487"/>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5" name="84 Conector recto"/>
              <p:cNvCxnSpPr/>
              <p:nvPr/>
            </p:nvCxnSpPr>
            <p:spPr>
              <a:xfrm flipV="1">
                <a:off x="3055419" y="5775748"/>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6" name="85 Conector recto"/>
              <p:cNvCxnSpPr/>
              <p:nvPr/>
            </p:nvCxnSpPr>
            <p:spPr>
              <a:xfrm flipV="1">
                <a:off x="3055419" y="6174009"/>
                <a:ext cx="4831976" cy="8966"/>
              </a:xfrm>
              <a:prstGeom prst="line">
                <a:avLst/>
              </a:prstGeom>
              <a:ln w="12700">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grpSp>
        <p:grpSp>
          <p:nvGrpSpPr>
            <p:cNvPr id="4" name="60 Grupo"/>
            <p:cNvGrpSpPr/>
            <p:nvPr/>
          </p:nvGrpSpPr>
          <p:grpSpPr>
            <a:xfrm>
              <a:off x="2402512" y="695591"/>
              <a:ext cx="6347039" cy="5875539"/>
              <a:chOff x="2402512" y="695591"/>
              <a:chExt cx="6347039" cy="5875539"/>
            </a:xfrm>
          </p:grpSpPr>
          <p:cxnSp>
            <p:nvCxnSpPr>
              <p:cNvPr id="48" name="47 Conector recto de flecha"/>
              <p:cNvCxnSpPr/>
              <p:nvPr/>
            </p:nvCxnSpPr>
            <p:spPr>
              <a:xfrm>
                <a:off x="3048000" y="3630706"/>
                <a:ext cx="4957482" cy="17929"/>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49 Conector recto de flecha"/>
              <p:cNvCxnSpPr/>
              <p:nvPr/>
            </p:nvCxnSpPr>
            <p:spPr>
              <a:xfrm rot="16200000" flipV="1">
                <a:off x="1905002" y="2478741"/>
                <a:ext cx="2312894" cy="8966"/>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2" name="51 Conector recto de flecha"/>
              <p:cNvCxnSpPr/>
              <p:nvPr/>
            </p:nvCxnSpPr>
            <p:spPr>
              <a:xfrm flipV="1">
                <a:off x="3054153" y="6553200"/>
                <a:ext cx="4951329" cy="1142"/>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4" name="53 CuadroTexto"/>
              <p:cNvSpPr txBox="1"/>
              <p:nvPr/>
            </p:nvSpPr>
            <p:spPr>
              <a:xfrm>
                <a:off x="7844117" y="3783106"/>
                <a:ext cx="860612" cy="307777"/>
              </a:xfrm>
              <a:prstGeom prst="rect">
                <a:avLst/>
              </a:prstGeom>
              <a:noFill/>
            </p:spPr>
            <p:txBody>
              <a:bodyPr wrap="square" rtlCol="0">
                <a:spAutoFit/>
              </a:bodyPr>
              <a:lstStyle/>
              <a:p>
                <a:r>
                  <a:rPr lang="en-US" sz="1400" smtClean="0">
                    <a:solidFill>
                      <a:schemeClr val="tx1">
                        <a:lumMod val="50000"/>
                        <a:lumOff val="50000"/>
                      </a:schemeClr>
                    </a:solidFill>
                  </a:rPr>
                  <a:t>Q (m</a:t>
                </a:r>
                <a:r>
                  <a:rPr lang="en-US" sz="1400" baseline="30000" smtClean="0">
                    <a:solidFill>
                      <a:schemeClr val="tx1">
                        <a:lumMod val="50000"/>
                        <a:lumOff val="50000"/>
                      </a:schemeClr>
                    </a:solidFill>
                  </a:rPr>
                  <a:t>3</a:t>
                </a:r>
                <a:r>
                  <a:rPr lang="en-US" sz="1400" smtClean="0">
                    <a:solidFill>
                      <a:schemeClr val="tx1">
                        <a:lumMod val="50000"/>
                        <a:lumOff val="50000"/>
                      </a:schemeClr>
                    </a:solidFill>
                  </a:rPr>
                  <a:t>)</a:t>
                </a:r>
                <a:endParaRPr lang="en-US" sz="1400">
                  <a:solidFill>
                    <a:schemeClr val="tx1">
                      <a:lumMod val="50000"/>
                      <a:lumOff val="50000"/>
                    </a:schemeClr>
                  </a:solidFill>
                </a:endParaRPr>
              </a:p>
            </p:txBody>
          </p:sp>
          <p:sp>
            <p:nvSpPr>
              <p:cNvPr id="55" name="54 CuadroTexto"/>
              <p:cNvSpPr txBox="1"/>
              <p:nvPr/>
            </p:nvSpPr>
            <p:spPr>
              <a:xfrm>
                <a:off x="7888939" y="6227493"/>
                <a:ext cx="860612" cy="307777"/>
              </a:xfrm>
              <a:prstGeom prst="rect">
                <a:avLst/>
              </a:prstGeom>
              <a:noFill/>
            </p:spPr>
            <p:txBody>
              <a:bodyPr wrap="square" rtlCol="0">
                <a:spAutoFit/>
              </a:bodyPr>
              <a:lstStyle/>
              <a:p>
                <a:r>
                  <a:rPr lang="en-US" sz="1400" smtClean="0">
                    <a:solidFill>
                      <a:schemeClr val="tx1">
                        <a:lumMod val="50000"/>
                        <a:lumOff val="50000"/>
                      </a:schemeClr>
                    </a:solidFill>
                  </a:rPr>
                  <a:t>Time (s)</a:t>
                </a:r>
                <a:endParaRPr lang="en-US" sz="1400">
                  <a:solidFill>
                    <a:schemeClr val="tx1">
                      <a:lumMod val="50000"/>
                      <a:lumOff val="50000"/>
                    </a:schemeClr>
                  </a:solidFill>
                </a:endParaRPr>
              </a:p>
            </p:txBody>
          </p:sp>
          <p:cxnSp>
            <p:nvCxnSpPr>
              <p:cNvPr id="57" name="56 Conector recto de flecha"/>
              <p:cNvCxnSpPr/>
              <p:nvPr/>
            </p:nvCxnSpPr>
            <p:spPr>
              <a:xfrm rot="16200000" flipV="1">
                <a:off x="1887073" y="5410200"/>
                <a:ext cx="2312894" cy="8966"/>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8" name="57 CuadroTexto"/>
              <p:cNvSpPr txBox="1"/>
              <p:nvPr/>
            </p:nvSpPr>
            <p:spPr>
              <a:xfrm rot="16200000">
                <a:off x="1558634" y="5201102"/>
                <a:ext cx="1971857" cy="284102"/>
              </a:xfrm>
              <a:prstGeom prst="rect">
                <a:avLst/>
              </a:prstGeom>
              <a:noFill/>
            </p:spPr>
            <p:txBody>
              <a:bodyPr wrap="square" rtlCol="0">
                <a:spAutoFit/>
              </a:bodyPr>
              <a:lstStyle/>
              <a:p>
                <a:r>
                  <a:rPr lang="en-US" sz="1400" smtClean="0">
                    <a:solidFill>
                      <a:schemeClr val="tx1">
                        <a:lumMod val="50000"/>
                        <a:lumOff val="50000"/>
                      </a:schemeClr>
                    </a:solidFill>
                  </a:rPr>
                  <a:t>Pump Speed (Hz)</a:t>
                </a:r>
                <a:endParaRPr lang="en-US" sz="1400">
                  <a:solidFill>
                    <a:schemeClr val="tx1">
                      <a:lumMod val="50000"/>
                      <a:lumOff val="50000"/>
                    </a:schemeClr>
                  </a:solidFill>
                </a:endParaRPr>
              </a:p>
            </p:txBody>
          </p:sp>
          <p:sp>
            <p:nvSpPr>
              <p:cNvPr id="59" name="58 CuadroTexto"/>
              <p:cNvSpPr txBox="1"/>
              <p:nvPr/>
            </p:nvSpPr>
            <p:spPr>
              <a:xfrm rot="16200000">
                <a:off x="1863521" y="1539469"/>
                <a:ext cx="1971857" cy="284102"/>
              </a:xfrm>
              <a:prstGeom prst="rect">
                <a:avLst/>
              </a:prstGeom>
              <a:noFill/>
            </p:spPr>
            <p:txBody>
              <a:bodyPr wrap="square" rtlCol="0">
                <a:spAutoFit/>
              </a:bodyPr>
              <a:lstStyle/>
              <a:p>
                <a:pPr algn="ctr"/>
                <a:r>
                  <a:rPr lang="en-US" sz="1400" smtClean="0">
                    <a:solidFill>
                      <a:schemeClr val="tx1">
                        <a:lumMod val="50000"/>
                        <a:lumOff val="50000"/>
                      </a:schemeClr>
                    </a:solidFill>
                  </a:rPr>
                  <a:t>Head (bar)</a:t>
                </a:r>
                <a:endParaRPr lang="en-US" sz="1400">
                  <a:solidFill>
                    <a:schemeClr val="tx1">
                      <a:lumMod val="50000"/>
                      <a:lumOff val="50000"/>
                    </a:schemeClr>
                  </a:solidFill>
                </a:endParaRPr>
              </a:p>
            </p:txBody>
          </p:sp>
        </p:grpSp>
      </p:grpSp>
      <p:sp>
        <p:nvSpPr>
          <p:cNvPr id="47" name="46 Arco"/>
          <p:cNvSpPr/>
          <p:nvPr/>
        </p:nvSpPr>
        <p:spPr>
          <a:xfrm>
            <a:off x="-1922928" y="2560866"/>
            <a:ext cx="10449859" cy="2427994"/>
          </a:xfrm>
          <a:prstGeom prst="arc">
            <a:avLst>
              <a:gd name="adj1" fmla="val 16200000"/>
              <a:gd name="adj2" fmla="val 21035819"/>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44 Arco"/>
          <p:cNvSpPr/>
          <p:nvPr/>
        </p:nvSpPr>
        <p:spPr>
          <a:xfrm>
            <a:off x="-1922930" y="2204519"/>
            <a:ext cx="10449859" cy="2427994"/>
          </a:xfrm>
          <a:prstGeom prst="arc">
            <a:avLst>
              <a:gd name="adj1" fmla="val 16200000"/>
              <a:gd name="adj2" fmla="val 21163385"/>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59 Arco"/>
          <p:cNvSpPr/>
          <p:nvPr/>
        </p:nvSpPr>
        <p:spPr>
          <a:xfrm>
            <a:off x="-1893794" y="1848172"/>
            <a:ext cx="10449859" cy="2427994"/>
          </a:xfrm>
          <a:prstGeom prst="arc">
            <a:avLst>
              <a:gd name="adj1" fmla="val 16200000"/>
              <a:gd name="adj2" fmla="val 21247171"/>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5" name="Picture 2" descr="Y:\Marketing y Ventas\N_JAVIER_PEREZ\003 PRESENTACIONES\30 POWER ACADEMY\auxiliares\bombas\Instalcion_Tuberia.png"/>
          <p:cNvPicPr>
            <a:picLocks noChangeAspect="1" noChangeArrowheads="1"/>
          </p:cNvPicPr>
          <p:nvPr/>
        </p:nvPicPr>
        <p:blipFill>
          <a:blip r:embed="rId3"/>
          <a:srcRect l="-5099" t="-11466" r="-18821" b="87466"/>
          <a:stretch>
            <a:fillRect/>
          </a:stretch>
        </p:blipFill>
        <p:spPr bwMode="auto">
          <a:xfrm>
            <a:off x="691359" y="1129554"/>
            <a:ext cx="1873763" cy="806823"/>
          </a:xfrm>
          <a:prstGeom prst="rect">
            <a:avLst/>
          </a:prstGeom>
          <a:noFill/>
        </p:spPr>
      </p:pic>
      <p:pic>
        <p:nvPicPr>
          <p:cNvPr id="104" name="Picture 2" descr="Y:\Marketing y Ventas\N_JAVIER_PEREZ\003 PRESENTACIONES\30 POWER ACADEMY\auxiliares\bombas\Instalcion_Tuberia.png"/>
          <p:cNvPicPr>
            <a:picLocks noChangeAspect="1" noChangeArrowheads="1"/>
          </p:cNvPicPr>
          <p:nvPr/>
        </p:nvPicPr>
        <p:blipFill>
          <a:blip r:embed="rId3"/>
          <a:srcRect t="12451" r="86251" b="5600"/>
          <a:stretch>
            <a:fillRect/>
          </a:stretch>
        </p:blipFill>
        <p:spPr bwMode="auto">
          <a:xfrm>
            <a:off x="767231" y="1933575"/>
            <a:ext cx="207892" cy="2754966"/>
          </a:xfrm>
          <a:prstGeom prst="rect">
            <a:avLst/>
          </a:prstGeom>
          <a:noFill/>
        </p:spPr>
      </p:pic>
      <p:pic>
        <p:nvPicPr>
          <p:cNvPr id="81922" name="Picture 2" descr="Y:\Marketing y Ventas\N_JAVIER_PEREZ\003 PRESENTACIONES\30 POWER ACADEMY\auxiliares\bombas\Instalación.png"/>
          <p:cNvPicPr>
            <a:picLocks noChangeAspect="1" noChangeArrowheads="1"/>
          </p:cNvPicPr>
          <p:nvPr/>
        </p:nvPicPr>
        <p:blipFill>
          <a:blip r:embed="rId4"/>
          <a:srcRect r="49250"/>
          <a:stretch>
            <a:fillRect/>
          </a:stretch>
        </p:blipFill>
        <p:spPr bwMode="auto">
          <a:xfrm>
            <a:off x="369857" y="1555937"/>
            <a:ext cx="1883273" cy="4992968"/>
          </a:xfrm>
          <a:prstGeom prst="rect">
            <a:avLst/>
          </a:prstGeom>
          <a:noFill/>
        </p:spPr>
      </p:pic>
      <p:sp>
        <p:nvSpPr>
          <p:cNvPr id="93" name="92 Arco"/>
          <p:cNvSpPr/>
          <p:nvPr/>
        </p:nvSpPr>
        <p:spPr>
          <a:xfrm>
            <a:off x="-1915995" y="3534897"/>
            <a:ext cx="10449859" cy="2427994"/>
          </a:xfrm>
          <a:prstGeom prst="arc">
            <a:avLst>
              <a:gd name="adj1" fmla="val 16200000"/>
              <a:gd name="adj2" fmla="val 19478551"/>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130 Forma libre"/>
          <p:cNvSpPr/>
          <p:nvPr/>
        </p:nvSpPr>
        <p:spPr>
          <a:xfrm>
            <a:off x="534148" y="4502710"/>
            <a:ext cx="332628" cy="101600"/>
          </a:xfrm>
          <a:custGeom>
            <a:avLst/>
            <a:gdLst>
              <a:gd name="connsiteX0" fmla="*/ 0 w 324224"/>
              <a:gd name="connsiteY0" fmla="*/ 101600 h 101600"/>
              <a:gd name="connsiteX1" fmla="*/ 233082 w 324224"/>
              <a:gd name="connsiteY1" fmla="*/ 11953 h 101600"/>
              <a:gd name="connsiteX2" fmla="*/ 313765 w 324224"/>
              <a:gd name="connsiteY2" fmla="*/ 29883 h 101600"/>
              <a:gd name="connsiteX3" fmla="*/ 295835 w 324224"/>
              <a:gd name="connsiteY3" fmla="*/ 11953 h 101600"/>
            </a:gdLst>
            <a:ahLst/>
            <a:cxnLst>
              <a:cxn ang="0">
                <a:pos x="connsiteX0" y="connsiteY0"/>
              </a:cxn>
              <a:cxn ang="0">
                <a:pos x="connsiteX1" y="connsiteY1"/>
              </a:cxn>
              <a:cxn ang="0">
                <a:pos x="connsiteX2" y="connsiteY2"/>
              </a:cxn>
              <a:cxn ang="0">
                <a:pos x="connsiteX3" y="connsiteY3"/>
              </a:cxn>
            </a:cxnLst>
            <a:rect l="l" t="t" r="r" b="b"/>
            <a:pathLst>
              <a:path w="324224" h="101600">
                <a:moveTo>
                  <a:pt x="0" y="101600"/>
                </a:moveTo>
                <a:cubicBezTo>
                  <a:pt x="90394" y="62753"/>
                  <a:pt x="180788" y="23906"/>
                  <a:pt x="233082" y="11953"/>
                </a:cubicBezTo>
                <a:cubicBezTo>
                  <a:pt x="285376" y="0"/>
                  <a:pt x="303306" y="29883"/>
                  <a:pt x="313765" y="29883"/>
                </a:cubicBezTo>
                <a:cubicBezTo>
                  <a:pt x="324224" y="29883"/>
                  <a:pt x="286870" y="22412"/>
                  <a:pt x="295835" y="11953"/>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131 Forma libre"/>
          <p:cNvSpPr/>
          <p:nvPr/>
        </p:nvSpPr>
        <p:spPr>
          <a:xfrm>
            <a:off x="973403" y="4552951"/>
            <a:ext cx="319881" cy="95779"/>
          </a:xfrm>
          <a:custGeom>
            <a:avLst/>
            <a:gdLst>
              <a:gd name="connsiteX0" fmla="*/ 0 w 295275"/>
              <a:gd name="connsiteY0" fmla="*/ 0 h 95779"/>
              <a:gd name="connsiteX1" fmla="*/ 171450 w 295275"/>
              <a:gd name="connsiteY1" fmla="*/ 85725 h 95779"/>
              <a:gd name="connsiteX2" fmla="*/ 295275 w 295275"/>
              <a:gd name="connsiteY2" fmla="*/ 60325 h 95779"/>
            </a:gdLst>
            <a:ahLst/>
            <a:cxnLst>
              <a:cxn ang="0">
                <a:pos x="connsiteX0" y="connsiteY0"/>
              </a:cxn>
              <a:cxn ang="0">
                <a:pos x="connsiteX1" y="connsiteY1"/>
              </a:cxn>
              <a:cxn ang="0">
                <a:pos x="connsiteX2" y="connsiteY2"/>
              </a:cxn>
            </a:cxnLst>
            <a:rect l="l" t="t" r="r" b="b"/>
            <a:pathLst>
              <a:path w="295275" h="95779">
                <a:moveTo>
                  <a:pt x="0" y="0"/>
                </a:moveTo>
                <a:cubicBezTo>
                  <a:pt x="61119" y="37835"/>
                  <a:pt x="122238" y="75671"/>
                  <a:pt x="171450" y="85725"/>
                </a:cubicBezTo>
                <a:cubicBezTo>
                  <a:pt x="220663" y="95779"/>
                  <a:pt x="258763" y="65088"/>
                  <a:pt x="295275" y="60325"/>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120 Conector recto"/>
          <p:cNvCxnSpPr/>
          <p:nvPr/>
        </p:nvCxnSpPr>
        <p:spPr>
          <a:xfrm rot="16200000" flipH="1">
            <a:off x="5889040" y="5605197"/>
            <a:ext cx="1941515" cy="216"/>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3" name="52 Arco"/>
          <p:cNvSpPr/>
          <p:nvPr/>
        </p:nvSpPr>
        <p:spPr>
          <a:xfrm>
            <a:off x="-1922928" y="2917213"/>
            <a:ext cx="10449859" cy="2427994"/>
          </a:xfrm>
          <a:prstGeom prst="arc">
            <a:avLst>
              <a:gd name="adj1" fmla="val 16200000"/>
              <a:gd name="adj2" fmla="val 20883369"/>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55 Arco"/>
          <p:cNvSpPr/>
          <p:nvPr/>
        </p:nvSpPr>
        <p:spPr>
          <a:xfrm>
            <a:off x="-1884081" y="3273561"/>
            <a:ext cx="10449859" cy="2427994"/>
          </a:xfrm>
          <a:prstGeom prst="arc">
            <a:avLst>
              <a:gd name="adj1" fmla="val 16200000"/>
              <a:gd name="adj2" fmla="val 20710309"/>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4754" name="Picture 2" descr="Y:\Marketing y Ventas\N_JAVIER_PEREZ\003 PRESENTACIONES\30 POWER ACADEMY\auxiliares\bombas\Instalcion_Tuberia.png"/>
          <p:cNvPicPr>
            <a:picLocks noChangeAspect="1" noChangeArrowheads="1"/>
          </p:cNvPicPr>
          <p:nvPr/>
        </p:nvPicPr>
        <p:blipFill>
          <a:blip r:embed="rId3"/>
          <a:srcRect t="89600" r="3660"/>
          <a:stretch>
            <a:fillRect/>
          </a:stretch>
        </p:blipFill>
        <p:spPr bwMode="auto">
          <a:xfrm>
            <a:off x="767231" y="4536142"/>
            <a:ext cx="1456764" cy="349627"/>
          </a:xfrm>
          <a:prstGeom prst="rect">
            <a:avLst/>
          </a:prstGeom>
          <a:noFill/>
        </p:spPr>
      </p:pic>
      <p:sp>
        <p:nvSpPr>
          <p:cNvPr id="13" name="12 CuadroTexto"/>
          <p:cNvSpPr txBox="1"/>
          <p:nvPr/>
        </p:nvSpPr>
        <p:spPr>
          <a:xfrm>
            <a:off x="653001" y="813861"/>
            <a:ext cx="8660582" cy="553998"/>
          </a:xfrm>
          <a:prstGeom prst="rect">
            <a:avLst/>
          </a:prstGeom>
          <a:noFill/>
        </p:spPr>
        <p:txBody>
          <a:bodyPr wrap="square" rtlCol="0">
            <a:spAutoFit/>
          </a:bodyPr>
          <a:lstStyle/>
          <a:p>
            <a:pPr algn="ctr">
              <a:lnSpc>
                <a:spcPct val="150000"/>
              </a:lnSpc>
            </a:pPr>
            <a:r>
              <a:rPr lang="en-US" sz="2000" b="1" smtClean="0">
                <a:solidFill>
                  <a:srgbClr val="00B0F0"/>
                </a:solidFill>
              </a:rPr>
              <a:t>SOFT START AND STOP WITH FAST TRANSIENT</a:t>
            </a:r>
          </a:p>
        </p:txBody>
      </p:sp>
      <p:cxnSp>
        <p:nvCxnSpPr>
          <p:cNvPr id="12" name="11 Conector recto de flecha"/>
          <p:cNvCxnSpPr/>
          <p:nvPr/>
        </p:nvCxnSpPr>
        <p:spPr>
          <a:xfrm rot="16200000" flipH="1">
            <a:off x="252111" y="3155204"/>
            <a:ext cx="3021106" cy="9711"/>
          </a:xfrm>
          <a:prstGeom prst="straightConnector1">
            <a:avLst/>
          </a:prstGeom>
          <a:ln>
            <a:solidFill>
              <a:schemeClr val="tx1">
                <a:lumMod val="50000"/>
                <a:lumOff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14 Conector recto"/>
          <p:cNvCxnSpPr/>
          <p:nvPr/>
        </p:nvCxnSpPr>
        <p:spPr>
          <a:xfrm>
            <a:off x="971177" y="4643718"/>
            <a:ext cx="796364" cy="158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6" name="15 CuadroTexto"/>
          <p:cNvSpPr txBox="1"/>
          <p:nvPr/>
        </p:nvSpPr>
        <p:spPr>
          <a:xfrm rot="16200000">
            <a:off x="943661" y="3299237"/>
            <a:ext cx="1210688" cy="276999"/>
          </a:xfrm>
          <a:prstGeom prst="rect">
            <a:avLst/>
          </a:prstGeom>
          <a:noFill/>
        </p:spPr>
        <p:txBody>
          <a:bodyPr wrap="square" rtlCol="0">
            <a:spAutoFit/>
          </a:bodyPr>
          <a:lstStyle/>
          <a:p>
            <a:pPr algn="ctr"/>
            <a:r>
              <a:rPr lang="en-US" sz="1200" smtClean="0">
                <a:solidFill>
                  <a:schemeClr val="tx1">
                    <a:lumMod val="50000"/>
                    <a:lumOff val="50000"/>
                  </a:schemeClr>
                </a:solidFill>
              </a:rPr>
              <a:t>Min Head - AP</a:t>
            </a:r>
            <a:endParaRPr lang="en-US" sz="1200">
              <a:solidFill>
                <a:schemeClr val="tx1">
                  <a:lumMod val="50000"/>
                  <a:lumOff val="50000"/>
                </a:schemeClr>
              </a:solidFill>
            </a:endParaRPr>
          </a:p>
        </p:txBody>
      </p:sp>
      <p:sp>
        <p:nvSpPr>
          <p:cNvPr id="62" name="61 CuadroTexto"/>
          <p:cNvSpPr txBox="1"/>
          <p:nvPr/>
        </p:nvSpPr>
        <p:spPr>
          <a:xfrm>
            <a:off x="2952376" y="4446496"/>
            <a:ext cx="786654" cy="276999"/>
          </a:xfrm>
          <a:prstGeom prst="rect">
            <a:avLst/>
          </a:prstGeom>
          <a:noFill/>
        </p:spPr>
        <p:txBody>
          <a:bodyPr wrap="square" rtlCol="0">
            <a:spAutoFit/>
          </a:bodyPr>
          <a:lstStyle/>
          <a:p>
            <a:r>
              <a:rPr lang="en-US" sz="1200" smtClean="0">
                <a:solidFill>
                  <a:schemeClr val="tx1">
                    <a:lumMod val="50000"/>
                    <a:lumOff val="50000"/>
                  </a:schemeClr>
                </a:solidFill>
              </a:rPr>
              <a:t>50</a:t>
            </a:r>
            <a:endParaRPr lang="en-US" sz="1200">
              <a:solidFill>
                <a:schemeClr val="tx1">
                  <a:lumMod val="50000"/>
                  <a:lumOff val="50000"/>
                </a:schemeClr>
              </a:solidFill>
            </a:endParaRPr>
          </a:p>
        </p:txBody>
      </p:sp>
      <p:sp>
        <p:nvSpPr>
          <p:cNvPr id="68" name="67 CuadroTexto"/>
          <p:cNvSpPr txBox="1"/>
          <p:nvPr/>
        </p:nvSpPr>
        <p:spPr>
          <a:xfrm>
            <a:off x="2952376" y="4841731"/>
            <a:ext cx="786654" cy="276999"/>
          </a:xfrm>
          <a:prstGeom prst="rect">
            <a:avLst/>
          </a:prstGeom>
          <a:noFill/>
        </p:spPr>
        <p:txBody>
          <a:bodyPr wrap="square" rtlCol="0">
            <a:spAutoFit/>
          </a:bodyPr>
          <a:lstStyle/>
          <a:p>
            <a:r>
              <a:rPr lang="en-US" sz="1200" smtClean="0">
                <a:solidFill>
                  <a:schemeClr val="tx1">
                    <a:lumMod val="50000"/>
                    <a:lumOff val="50000"/>
                  </a:schemeClr>
                </a:solidFill>
              </a:rPr>
              <a:t>40</a:t>
            </a:r>
            <a:endParaRPr lang="en-US" sz="1200">
              <a:solidFill>
                <a:schemeClr val="tx1">
                  <a:lumMod val="50000"/>
                  <a:lumOff val="50000"/>
                </a:schemeClr>
              </a:solidFill>
            </a:endParaRPr>
          </a:p>
        </p:txBody>
      </p:sp>
      <p:sp>
        <p:nvSpPr>
          <p:cNvPr id="69" name="68 CuadroTexto"/>
          <p:cNvSpPr txBox="1"/>
          <p:nvPr/>
        </p:nvSpPr>
        <p:spPr>
          <a:xfrm>
            <a:off x="2952376" y="5236966"/>
            <a:ext cx="786654" cy="276999"/>
          </a:xfrm>
          <a:prstGeom prst="rect">
            <a:avLst/>
          </a:prstGeom>
          <a:noFill/>
        </p:spPr>
        <p:txBody>
          <a:bodyPr wrap="square" rtlCol="0">
            <a:spAutoFit/>
          </a:bodyPr>
          <a:lstStyle/>
          <a:p>
            <a:r>
              <a:rPr lang="en-US" sz="1200" smtClean="0">
                <a:solidFill>
                  <a:schemeClr val="tx1">
                    <a:lumMod val="50000"/>
                    <a:lumOff val="50000"/>
                  </a:schemeClr>
                </a:solidFill>
              </a:rPr>
              <a:t>30</a:t>
            </a:r>
            <a:endParaRPr lang="en-US" sz="1200">
              <a:solidFill>
                <a:schemeClr val="tx1">
                  <a:lumMod val="50000"/>
                  <a:lumOff val="50000"/>
                </a:schemeClr>
              </a:solidFill>
            </a:endParaRPr>
          </a:p>
        </p:txBody>
      </p:sp>
      <p:sp>
        <p:nvSpPr>
          <p:cNvPr id="70" name="69 CuadroTexto"/>
          <p:cNvSpPr txBox="1"/>
          <p:nvPr/>
        </p:nvSpPr>
        <p:spPr>
          <a:xfrm>
            <a:off x="2952376" y="5632201"/>
            <a:ext cx="786654" cy="276999"/>
          </a:xfrm>
          <a:prstGeom prst="rect">
            <a:avLst/>
          </a:prstGeom>
          <a:noFill/>
        </p:spPr>
        <p:txBody>
          <a:bodyPr wrap="square" rtlCol="0">
            <a:spAutoFit/>
          </a:bodyPr>
          <a:lstStyle/>
          <a:p>
            <a:r>
              <a:rPr lang="en-US" sz="1200" smtClean="0">
                <a:solidFill>
                  <a:schemeClr val="tx1">
                    <a:lumMod val="50000"/>
                    <a:lumOff val="50000"/>
                  </a:schemeClr>
                </a:solidFill>
              </a:rPr>
              <a:t>20</a:t>
            </a:r>
            <a:endParaRPr lang="en-US" sz="1200">
              <a:solidFill>
                <a:schemeClr val="tx1">
                  <a:lumMod val="50000"/>
                  <a:lumOff val="50000"/>
                </a:schemeClr>
              </a:solidFill>
            </a:endParaRPr>
          </a:p>
        </p:txBody>
      </p:sp>
      <p:sp>
        <p:nvSpPr>
          <p:cNvPr id="71" name="70 CuadroTexto"/>
          <p:cNvSpPr txBox="1"/>
          <p:nvPr/>
        </p:nvSpPr>
        <p:spPr>
          <a:xfrm>
            <a:off x="2952376" y="6027436"/>
            <a:ext cx="786654" cy="276999"/>
          </a:xfrm>
          <a:prstGeom prst="rect">
            <a:avLst/>
          </a:prstGeom>
          <a:noFill/>
        </p:spPr>
        <p:txBody>
          <a:bodyPr wrap="square" rtlCol="0">
            <a:spAutoFit/>
          </a:bodyPr>
          <a:lstStyle/>
          <a:p>
            <a:r>
              <a:rPr lang="en-US" sz="1200" smtClean="0">
                <a:solidFill>
                  <a:schemeClr val="tx1">
                    <a:lumMod val="50000"/>
                    <a:lumOff val="50000"/>
                  </a:schemeClr>
                </a:solidFill>
              </a:rPr>
              <a:t>10</a:t>
            </a:r>
            <a:endParaRPr lang="en-US" sz="1200">
              <a:solidFill>
                <a:schemeClr val="tx1">
                  <a:lumMod val="50000"/>
                  <a:lumOff val="50000"/>
                </a:schemeClr>
              </a:solidFill>
            </a:endParaRPr>
          </a:p>
        </p:txBody>
      </p:sp>
      <p:sp>
        <p:nvSpPr>
          <p:cNvPr id="73" name="72 CuadroTexto"/>
          <p:cNvSpPr txBox="1"/>
          <p:nvPr/>
        </p:nvSpPr>
        <p:spPr>
          <a:xfrm>
            <a:off x="2952376" y="6422669"/>
            <a:ext cx="786654" cy="276999"/>
          </a:xfrm>
          <a:prstGeom prst="rect">
            <a:avLst/>
          </a:prstGeom>
          <a:noFill/>
        </p:spPr>
        <p:txBody>
          <a:bodyPr wrap="square" rtlCol="0">
            <a:spAutoFit/>
          </a:bodyPr>
          <a:lstStyle/>
          <a:p>
            <a:r>
              <a:rPr lang="en-US" sz="1200" smtClean="0">
                <a:solidFill>
                  <a:schemeClr val="tx1">
                    <a:lumMod val="50000"/>
                    <a:lumOff val="50000"/>
                  </a:schemeClr>
                </a:solidFill>
              </a:rPr>
              <a:t>0</a:t>
            </a:r>
            <a:endParaRPr lang="en-US" sz="1200">
              <a:solidFill>
                <a:schemeClr val="tx1">
                  <a:lumMod val="50000"/>
                  <a:lumOff val="50000"/>
                </a:schemeClr>
              </a:solidFill>
            </a:endParaRPr>
          </a:p>
        </p:txBody>
      </p:sp>
      <p:grpSp>
        <p:nvGrpSpPr>
          <p:cNvPr id="5" name="38 Grupo"/>
          <p:cNvGrpSpPr/>
          <p:nvPr/>
        </p:nvGrpSpPr>
        <p:grpSpPr>
          <a:xfrm>
            <a:off x="4315666" y="3904600"/>
            <a:ext cx="3680758" cy="313657"/>
            <a:chOff x="2931459" y="3786190"/>
            <a:chExt cx="3397623" cy="313657"/>
          </a:xfrm>
        </p:grpSpPr>
        <p:sp>
          <p:nvSpPr>
            <p:cNvPr id="32" name="31 CuadroTexto"/>
            <p:cNvSpPr txBox="1"/>
            <p:nvPr/>
          </p:nvSpPr>
          <p:spPr>
            <a:xfrm>
              <a:off x="3325906" y="3792070"/>
              <a:ext cx="860612" cy="307777"/>
            </a:xfrm>
            <a:prstGeom prst="rect">
              <a:avLst/>
            </a:prstGeom>
            <a:noFill/>
          </p:spPr>
          <p:txBody>
            <a:bodyPr wrap="square" rtlCol="0">
              <a:spAutoFit/>
            </a:bodyPr>
            <a:lstStyle/>
            <a:p>
              <a:r>
                <a:rPr lang="en-US" sz="1400" smtClean="0">
                  <a:solidFill>
                    <a:schemeClr val="tx1">
                      <a:lumMod val="50000"/>
                      <a:lumOff val="50000"/>
                    </a:schemeClr>
                  </a:solidFill>
                </a:rPr>
                <a:t>Pump</a:t>
              </a:r>
              <a:endParaRPr lang="en-US" sz="1400">
                <a:solidFill>
                  <a:schemeClr val="tx1">
                    <a:lumMod val="50000"/>
                    <a:lumOff val="50000"/>
                  </a:schemeClr>
                </a:solidFill>
              </a:endParaRPr>
            </a:p>
          </p:txBody>
        </p:sp>
        <p:cxnSp>
          <p:nvCxnSpPr>
            <p:cNvPr id="35" name="34 Conector recto"/>
            <p:cNvCxnSpPr/>
            <p:nvPr/>
          </p:nvCxnSpPr>
          <p:spPr>
            <a:xfrm>
              <a:off x="2931459" y="3935506"/>
              <a:ext cx="277906"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grpSp>
          <p:nvGrpSpPr>
            <p:cNvPr id="6" name="37 Grupo"/>
            <p:cNvGrpSpPr/>
            <p:nvPr/>
          </p:nvGrpSpPr>
          <p:grpSpPr>
            <a:xfrm>
              <a:off x="4347891" y="3786190"/>
              <a:ext cx="1981191" cy="307777"/>
              <a:chOff x="4347891" y="3786190"/>
              <a:chExt cx="1981191" cy="307777"/>
            </a:xfrm>
          </p:grpSpPr>
          <p:sp>
            <p:nvSpPr>
              <p:cNvPr id="33" name="32 CuadroTexto"/>
              <p:cNvSpPr txBox="1"/>
              <p:nvPr/>
            </p:nvSpPr>
            <p:spPr>
              <a:xfrm>
                <a:off x="4643438" y="3786190"/>
                <a:ext cx="1685644" cy="307777"/>
              </a:xfrm>
              <a:prstGeom prst="rect">
                <a:avLst/>
              </a:prstGeom>
              <a:noFill/>
            </p:spPr>
            <p:txBody>
              <a:bodyPr wrap="square" rtlCol="0">
                <a:spAutoFit/>
              </a:bodyPr>
              <a:lstStyle/>
              <a:p>
                <a:r>
                  <a:rPr lang="en-US" sz="1400" smtClean="0">
                    <a:solidFill>
                      <a:schemeClr val="tx1">
                        <a:lumMod val="50000"/>
                        <a:lumOff val="50000"/>
                      </a:schemeClr>
                    </a:solidFill>
                  </a:rPr>
                  <a:t>Installation</a:t>
                </a:r>
                <a:endParaRPr lang="en-US" sz="1400">
                  <a:solidFill>
                    <a:schemeClr val="tx1">
                      <a:lumMod val="50000"/>
                      <a:lumOff val="50000"/>
                    </a:schemeClr>
                  </a:solidFill>
                </a:endParaRPr>
              </a:p>
            </p:txBody>
          </p:sp>
          <p:cxnSp>
            <p:nvCxnSpPr>
              <p:cNvPr id="37" name="36 Conector recto"/>
              <p:cNvCxnSpPr/>
              <p:nvPr/>
            </p:nvCxnSpPr>
            <p:spPr>
              <a:xfrm rot="10800000">
                <a:off x="4347891" y="3935507"/>
                <a:ext cx="304800" cy="1588"/>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64" name="63 CuadroTexto"/>
          <p:cNvSpPr txBox="1"/>
          <p:nvPr/>
        </p:nvSpPr>
        <p:spPr>
          <a:xfrm>
            <a:off x="8280250" y="2557631"/>
            <a:ext cx="1029447" cy="261610"/>
          </a:xfrm>
          <a:prstGeom prst="rect">
            <a:avLst/>
          </a:prstGeom>
          <a:noFill/>
        </p:spPr>
        <p:txBody>
          <a:bodyPr wrap="square" rtlCol="0">
            <a:spAutoFit/>
          </a:bodyPr>
          <a:lstStyle/>
          <a:p>
            <a:r>
              <a:rPr lang="en-US" sz="1100" smtClean="0">
                <a:solidFill>
                  <a:srgbClr val="00B050"/>
                </a:solidFill>
              </a:rPr>
              <a:t>50Hz</a:t>
            </a:r>
            <a:endParaRPr lang="en-US" sz="1100">
              <a:solidFill>
                <a:srgbClr val="00B050"/>
              </a:solidFill>
            </a:endParaRPr>
          </a:p>
        </p:txBody>
      </p:sp>
      <p:sp>
        <p:nvSpPr>
          <p:cNvPr id="65" name="64 CuadroTexto"/>
          <p:cNvSpPr txBox="1"/>
          <p:nvPr/>
        </p:nvSpPr>
        <p:spPr>
          <a:xfrm>
            <a:off x="8015627" y="2786058"/>
            <a:ext cx="1029447" cy="261610"/>
          </a:xfrm>
          <a:prstGeom prst="rect">
            <a:avLst/>
          </a:prstGeom>
          <a:noFill/>
        </p:spPr>
        <p:txBody>
          <a:bodyPr wrap="square" rtlCol="0">
            <a:spAutoFit/>
          </a:bodyPr>
          <a:lstStyle/>
          <a:p>
            <a:r>
              <a:rPr lang="en-US" sz="1100" smtClean="0">
                <a:solidFill>
                  <a:srgbClr val="00B050"/>
                </a:solidFill>
              </a:rPr>
              <a:t>40Hz</a:t>
            </a:r>
            <a:endParaRPr lang="en-US" sz="1100">
              <a:solidFill>
                <a:srgbClr val="00B050"/>
              </a:solidFill>
            </a:endParaRPr>
          </a:p>
        </p:txBody>
      </p:sp>
      <p:sp>
        <p:nvSpPr>
          <p:cNvPr id="66" name="65 CuadroTexto"/>
          <p:cNvSpPr txBox="1"/>
          <p:nvPr/>
        </p:nvSpPr>
        <p:spPr>
          <a:xfrm>
            <a:off x="7706063" y="3000372"/>
            <a:ext cx="1029447" cy="261610"/>
          </a:xfrm>
          <a:prstGeom prst="rect">
            <a:avLst/>
          </a:prstGeom>
          <a:noFill/>
        </p:spPr>
        <p:txBody>
          <a:bodyPr wrap="square" rtlCol="0">
            <a:spAutoFit/>
          </a:bodyPr>
          <a:lstStyle/>
          <a:p>
            <a:r>
              <a:rPr lang="en-US" sz="1100" smtClean="0">
                <a:solidFill>
                  <a:srgbClr val="00B050"/>
                </a:solidFill>
              </a:rPr>
              <a:t>30Hz</a:t>
            </a:r>
            <a:endParaRPr lang="en-US" sz="1100">
              <a:solidFill>
                <a:srgbClr val="00B050"/>
              </a:solidFill>
            </a:endParaRPr>
          </a:p>
        </p:txBody>
      </p:sp>
      <p:sp>
        <p:nvSpPr>
          <p:cNvPr id="67" name="66 CuadroTexto"/>
          <p:cNvSpPr txBox="1"/>
          <p:nvPr/>
        </p:nvSpPr>
        <p:spPr>
          <a:xfrm>
            <a:off x="7362204" y="3195412"/>
            <a:ext cx="1029447" cy="261610"/>
          </a:xfrm>
          <a:prstGeom prst="rect">
            <a:avLst/>
          </a:prstGeom>
          <a:noFill/>
        </p:spPr>
        <p:txBody>
          <a:bodyPr wrap="square" rtlCol="0">
            <a:spAutoFit/>
          </a:bodyPr>
          <a:lstStyle/>
          <a:p>
            <a:r>
              <a:rPr lang="en-US" sz="1100" smtClean="0">
                <a:solidFill>
                  <a:srgbClr val="00B050"/>
                </a:solidFill>
              </a:rPr>
              <a:t>20Hz</a:t>
            </a:r>
            <a:endParaRPr lang="en-US" sz="1100">
              <a:solidFill>
                <a:srgbClr val="00B050"/>
              </a:solidFill>
            </a:endParaRPr>
          </a:p>
        </p:txBody>
      </p:sp>
      <p:sp>
        <p:nvSpPr>
          <p:cNvPr id="72" name="71 CuadroTexto"/>
          <p:cNvSpPr txBox="1"/>
          <p:nvPr/>
        </p:nvSpPr>
        <p:spPr>
          <a:xfrm>
            <a:off x="6952368" y="3414151"/>
            <a:ext cx="1029447" cy="261610"/>
          </a:xfrm>
          <a:prstGeom prst="rect">
            <a:avLst/>
          </a:prstGeom>
          <a:noFill/>
        </p:spPr>
        <p:txBody>
          <a:bodyPr wrap="square" rtlCol="0">
            <a:spAutoFit/>
          </a:bodyPr>
          <a:lstStyle/>
          <a:p>
            <a:r>
              <a:rPr lang="en-US" sz="1100" smtClean="0">
                <a:solidFill>
                  <a:srgbClr val="00B050"/>
                </a:solidFill>
              </a:rPr>
              <a:t>10Hz</a:t>
            </a:r>
            <a:endParaRPr lang="en-US" sz="1100">
              <a:solidFill>
                <a:srgbClr val="00B050"/>
              </a:solidFill>
            </a:endParaRPr>
          </a:p>
        </p:txBody>
      </p:sp>
      <p:sp>
        <p:nvSpPr>
          <p:cNvPr id="43" name="42 Forma libre"/>
          <p:cNvSpPr/>
          <p:nvPr/>
        </p:nvSpPr>
        <p:spPr>
          <a:xfrm>
            <a:off x="3325162" y="2770841"/>
            <a:ext cx="2874682" cy="815788"/>
          </a:xfrm>
          <a:custGeom>
            <a:avLst/>
            <a:gdLst>
              <a:gd name="connsiteX0" fmla="*/ 0 w 2205318"/>
              <a:gd name="connsiteY0" fmla="*/ 1497106 h 1497106"/>
              <a:gd name="connsiteX1" fmla="*/ 1317812 w 2205318"/>
              <a:gd name="connsiteY1" fmla="*/ 1021976 h 1497106"/>
              <a:gd name="connsiteX2" fmla="*/ 2205318 w 2205318"/>
              <a:gd name="connsiteY2" fmla="*/ 0 h 1497106"/>
            </a:gdLst>
            <a:ahLst/>
            <a:cxnLst>
              <a:cxn ang="0">
                <a:pos x="connsiteX0" y="connsiteY0"/>
              </a:cxn>
              <a:cxn ang="0">
                <a:pos x="connsiteX1" y="connsiteY1"/>
              </a:cxn>
              <a:cxn ang="0">
                <a:pos x="connsiteX2" y="connsiteY2"/>
              </a:cxn>
            </a:cxnLst>
            <a:rect l="l" t="t" r="r" b="b"/>
            <a:pathLst>
              <a:path w="2205318" h="1497106">
                <a:moveTo>
                  <a:pt x="0" y="1497106"/>
                </a:moveTo>
                <a:cubicBezTo>
                  <a:pt x="475129" y="1384300"/>
                  <a:pt x="950259" y="1271494"/>
                  <a:pt x="1317812" y="1021976"/>
                </a:cubicBezTo>
                <a:cubicBezTo>
                  <a:pt x="1685365" y="772458"/>
                  <a:pt x="2040965" y="162859"/>
                  <a:pt x="2205318" y="0"/>
                </a:cubicBez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cxnSp>
        <p:nvCxnSpPr>
          <p:cNvPr id="79" name="78 Conector recto"/>
          <p:cNvCxnSpPr>
            <a:stCxn id="114" idx="4"/>
          </p:cNvCxnSpPr>
          <p:nvPr/>
        </p:nvCxnSpPr>
        <p:spPr>
          <a:xfrm rot="5400000">
            <a:off x="3019835" y="2996793"/>
            <a:ext cx="1308099" cy="814"/>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1" name="80 CuadroTexto"/>
          <p:cNvSpPr txBox="1"/>
          <p:nvPr/>
        </p:nvSpPr>
        <p:spPr>
          <a:xfrm>
            <a:off x="3462242" y="3630706"/>
            <a:ext cx="2247466" cy="261610"/>
          </a:xfrm>
          <a:prstGeom prst="rect">
            <a:avLst/>
          </a:prstGeom>
          <a:noFill/>
        </p:spPr>
        <p:txBody>
          <a:bodyPr wrap="square" rtlCol="0">
            <a:spAutoFit/>
          </a:bodyPr>
          <a:lstStyle/>
          <a:p>
            <a:r>
              <a:rPr lang="en-US" sz="1050" dirty="0" smtClean="0">
                <a:solidFill>
                  <a:schemeClr val="tx2"/>
                </a:solidFill>
              </a:rPr>
              <a:t>Q min </a:t>
            </a:r>
            <a:r>
              <a:rPr lang="en-US" sz="1050" dirty="0" smtClean="0">
                <a:solidFill>
                  <a:schemeClr val="tx1">
                    <a:lumMod val="50000"/>
                    <a:lumOff val="50000"/>
                  </a:schemeClr>
                </a:solidFill>
              </a:rPr>
              <a:t>(thrust bearing cooling)</a:t>
            </a:r>
            <a:endParaRPr lang="en-US" sz="1050" dirty="0">
              <a:solidFill>
                <a:schemeClr val="tx1">
                  <a:lumMod val="50000"/>
                  <a:lumOff val="50000"/>
                </a:schemeClr>
              </a:solidFill>
            </a:endParaRPr>
          </a:p>
        </p:txBody>
      </p:sp>
      <p:cxnSp>
        <p:nvCxnSpPr>
          <p:cNvPr id="98" name="97 Conector recto"/>
          <p:cNvCxnSpPr/>
          <p:nvPr/>
        </p:nvCxnSpPr>
        <p:spPr>
          <a:xfrm flipV="1">
            <a:off x="4944745" y="4591052"/>
            <a:ext cx="1948180" cy="114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99 Conector recto"/>
          <p:cNvCxnSpPr/>
          <p:nvPr/>
        </p:nvCxnSpPr>
        <p:spPr>
          <a:xfrm rot="16200000" flipH="1">
            <a:off x="6709570" y="4779168"/>
            <a:ext cx="1852613" cy="1485900"/>
          </a:xfrm>
          <a:prstGeom prst="line">
            <a:avLst/>
          </a:prstGeom>
        </p:spPr>
        <p:style>
          <a:lnRef idx="2">
            <a:schemeClr val="accent1"/>
          </a:lnRef>
          <a:fillRef idx="0">
            <a:schemeClr val="accent1"/>
          </a:fillRef>
          <a:effectRef idx="1">
            <a:schemeClr val="accent1"/>
          </a:effectRef>
          <a:fontRef idx="minor">
            <a:schemeClr val="tx1"/>
          </a:fontRef>
        </p:style>
      </p:cxnSp>
      <p:sp>
        <p:nvSpPr>
          <p:cNvPr id="107" name="106 Elipse"/>
          <p:cNvSpPr/>
          <p:nvPr/>
        </p:nvSpPr>
        <p:spPr>
          <a:xfrm>
            <a:off x="3627852" y="3496797"/>
            <a:ext cx="89437" cy="8423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109 CuadroTexto"/>
          <p:cNvSpPr txBox="1"/>
          <p:nvPr/>
        </p:nvSpPr>
        <p:spPr>
          <a:xfrm>
            <a:off x="2192129" y="2477901"/>
            <a:ext cx="1258888" cy="253916"/>
          </a:xfrm>
          <a:prstGeom prst="rect">
            <a:avLst/>
          </a:prstGeom>
          <a:noFill/>
        </p:spPr>
        <p:txBody>
          <a:bodyPr wrap="square" rtlCol="0">
            <a:spAutoFit/>
          </a:bodyPr>
          <a:lstStyle/>
          <a:p>
            <a:pPr algn="ctr"/>
            <a:r>
              <a:rPr lang="en-US" sz="1050" smtClean="0">
                <a:solidFill>
                  <a:schemeClr val="tx2"/>
                </a:solidFill>
              </a:rPr>
              <a:t>Min Head</a:t>
            </a:r>
          </a:p>
        </p:txBody>
      </p:sp>
      <p:sp>
        <p:nvSpPr>
          <p:cNvPr id="112" name="111 Elipse"/>
          <p:cNvSpPr/>
          <p:nvPr/>
        </p:nvSpPr>
        <p:spPr>
          <a:xfrm>
            <a:off x="6828383" y="4549683"/>
            <a:ext cx="89437" cy="84230"/>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114 CuadroTexto"/>
          <p:cNvSpPr txBox="1"/>
          <p:nvPr/>
        </p:nvSpPr>
        <p:spPr>
          <a:xfrm>
            <a:off x="3257285" y="4196715"/>
            <a:ext cx="1741805" cy="553998"/>
          </a:xfrm>
          <a:prstGeom prst="rect">
            <a:avLst/>
          </a:prstGeom>
          <a:noFill/>
        </p:spPr>
        <p:txBody>
          <a:bodyPr wrap="square" rtlCol="0">
            <a:spAutoFit/>
          </a:bodyPr>
          <a:lstStyle/>
          <a:p>
            <a:pPr algn="ctr"/>
            <a:r>
              <a:rPr lang="en-US" sz="1000" b="1" dirty="0" smtClean="0">
                <a:solidFill>
                  <a:schemeClr val="tx2"/>
                </a:solidFill>
              </a:rPr>
              <a:t>Slow ramp  </a:t>
            </a:r>
          </a:p>
          <a:p>
            <a:pPr>
              <a:buFontTx/>
              <a:buChar char="-"/>
            </a:pPr>
            <a:r>
              <a:rPr lang="en-US" sz="1000" dirty="0" smtClean="0">
                <a:solidFill>
                  <a:schemeClr val="tx2"/>
                </a:solidFill>
              </a:rPr>
              <a:t> Flow control range</a:t>
            </a:r>
          </a:p>
          <a:p>
            <a:pPr>
              <a:buFontTx/>
              <a:buChar char="-"/>
            </a:pPr>
            <a:r>
              <a:rPr lang="en-US" sz="1000" dirty="0" smtClean="0">
                <a:solidFill>
                  <a:schemeClr val="tx2"/>
                </a:solidFill>
              </a:rPr>
              <a:t> Reduce sand impulsion</a:t>
            </a:r>
            <a:endParaRPr lang="en-US" sz="1000" dirty="0">
              <a:solidFill>
                <a:schemeClr val="tx2"/>
              </a:solidFill>
            </a:endParaRPr>
          </a:p>
        </p:txBody>
      </p:sp>
      <p:sp>
        <p:nvSpPr>
          <p:cNvPr id="125" name="124 CuadroTexto"/>
          <p:cNvSpPr txBox="1"/>
          <p:nvPr/>
        </p:nvSpPr>
        <p:spPr>
          <a:xfrm>
            <a:off x="7206615" y="4518661"/>
            <a:ext cx="1931670" cy="430887"/>
          </a:xfrm>
          <a:prstGeom prst="rect">
            <a:avLst/>
          </a:prstGeom>
          <a:noFill/>
        </p:spPr>
        <p:txBody>
          <a:bodyPr wrap="square" rtlCol="0">
            <a:spAutoFit/>
          </a:bodyPr>
          <a:lstStyle/>
          <a:p>
            <a:pPr algn="ctr"/>
            <a:r>
              <a:rPr lang="en-US" sz="1100" b="1" dirty="0" smtClean="0">
                <a:solidFill>
                  <a:schemeClr val="tx2"/>
                </a:solidFill>
              </a:rPr>
              <a:t>Slow ramp  </a:t>
            </a:r>
          </a:p>
          <a:p>
            <a:pPr algn="ctr"/>
            <a:r>
              <a:rPr lang="en-US" sz="1100" dirty="0" smtClean="0">
                <a:solidFill>
                  <a:schemeClr val="tx2"/>
                </a:solidFill>
              </a:rPr>
              <a:t>Water Hammer Control</a:t>
            </a:r>
            <a:endParaRPr lang="en-US" sz="1100" dirty="0">
              <a:solidFill>
                <a:schemeClr val="tx2"/>
              </a:solidFill>
            </a:endParaRPr>
          </a:p>
        </p:txBody>
      </p:sp>
      <p:cxnSp>
        <p:nvCxnSpPr>
          <p:cNvPr id="126" name="125 Conector recto"/>
          <p:cNvCxnSpPr/>
          <p:nvPr/>
        </p:nvCxnSpPr>
        <p:spPr>
          <a:xfrm rot="16200000" flipH="1">
            <a:off x="3988137" y="5596274"/>
            <a:ext cx="1907373" cy="1717"/>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29" name="128 CuadroTexto"/>
          <p:cNvSpPr txBox="1"/>
          <p:nvPr/>
        </p:nvSpPr>
        <p:spPr>
          <a:xfrm>
            <a:off x="8187987" y="6596390"/>
            <a:ext cx="932330" cy="261610"/>
          </a:xfrm>
          <a:prstGeom prst="rect">
            <a:avLst/>
          </a:prstGeom>
          <a:noFill/>
        </p:spPr>
        <p:txBody>
          <a:bodyPr wrap="square" rtlCol="0">
            <a:spAutoFit/>
          </a:bodyPr>
          <a:lstStyle/>
          <a:p>
            <a:r>
              <a:rPr lang="en-US" sz="1050" dirty="0" smtClean="0">
                <a:solidFill>
                  <a:schemeClr val="tx1">
                    <a:lumMod val="50000"/>
                    <a:lumOff val="50000"/>
                  </a:schemeClr>
                </a:solidFill>
              </a:rPr>
              <a:t>1s</a:t>
            </a:r>
            <a:endParaRPr lang="en-US" sz="1050" dirty="0">
              <a:solidFill>
                <a:schemeClr val="tx1">
                  <a:lumMod val="50000"/>
                  <a:lumOff val="50000"/>
                </a:schemeClr>
              </a:solidFill>
            </a:endParaRPr>
          </a:p>
        </p:txBody>
      </p:sp>
      <p:sp>
        <p:nvSpPr>
          <p:cNvPr id="78" name="77 Elipse"/>
          <p:cNvSpPr/>
          <p:nvPr/>
        </p:nvSpPr>
        <p:spPr>
          <a:xfrm>
            <a:off x="8559432" y="937667"/>
            <a:ext cx="466165" cy="439272"/>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t>3</a:t>
            </a:r>
            <a:endParaRPr lang="en-US" b="1"/>
          </a:p>
        </p:txBody>
      </p:sp>
      <p:cxnSp>
        <p:nvCxnSpPr>
          <p:cNvPr id="137" name="136 Conector recto"/>
          <p:cNvCxnSpPr>
            <a:stCxn id="77" idx="7"/>
          </p:cNvCxnSpPr>
          <p:nvPr/>
        </p:nvCxnSpPr>
        <p:spPr>
          <a:xfrm rot="16200000" flipH="1" flipV="1">
            <a:off x="3253923" y="6393160"/>
            <a:ext cx="218039" cy="1115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138 Conector recto de flecha"/>
          <p:cNvCxnSpPr/>
          <p:nvPr/>
        </p:nvCxnSpPr>
        <p:spPr>
          <a:xfrm rot="10800000" flipV="1">
            <a:off x="2593446" y="6483350"/>
            <a:ext cx="722313" cy="6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1" name="140 CuadroTexto"/>
          <p:cNvSpPr txBox="1"/>
          <p:nvPr/>
        </p:nvSpPr>
        <p:spPr>
          <a:xfrm>
            <a:off x="1624292" y="6198348"/>
            <a:ext cx="1465263" cy="430887"/>
          </a:xfrm>
          <a:prstGeom prst="rect">
            <a:avLst/>
          </a:prstGeom>
          <a:noFill/>
        </p:spPr>
        <p:txBody>
          <a:bodyPr wrap="square" rtlCol="0">
            <a:spAutoFit/>
          </a:bodyPr>
          <a:lstStyle/>
          <a:p>
            <a:r>
              <a:rPr lang="en-US" sz="1100" b="1" dirty="0" smtClean="0">
                <a:solidFill>
                  <a:schemeClr val="tx2"/>
                </a:solidFill>
              </a:rPr>
              <a:t>Fast ramp </a:t>
            </a:r>
          </a:p>
          <a:p>
            <a:r>
              <a:rPr lang="en-US" sz="1100" dirty="0" smtClean="0">
                <a:solidFill>
                  <a:schemeClr val="tx2"/>
                </a:solidFill>
              </a:rPr>
              <a:t>– Min. Flow</a:t>
            </a:r>
            <a:endParaRPr lang="en-US" sz="1100" dirty="0">
              <a:solidFill>
                <a:schemeClr val="tx2"/>
              </a:solidFill>
            </a:endParaRPr>
          </a:p>
        </p:txBody>
      </p:sp>
      <p:sp>
        <p:nvSpPr>
          <p:cNvPr id="143" name="142 CuadroTexto"/>
          <p:cNvSpPr txBox="1"/>
          <p:nvPr/>
        </p:nvSpPr>
        <p:spPr>
          <a:xfrm>
            <a:off x="3220785" y="6604084"/>
            <a:ext cx="514603" cy="253916"/>
          </a:xfrm>
          <a:prstGeom prst="rect">
            <a:avLst/>
          </a:prstGeom>
          <a:noFill/>
        </p:spPr>
        <p:txBody>
          <a:bodyPr wrap="square" rtlCol="0">
            <a:spAutoFit/>
          </a:bodyPr>
          <a:lstStyle/>
          <a:p>
            <a:r>
              <a:rPr lang="en-US" sz="1050" dirty="0" smtClean="0">
                <a:solidFill>
                  <a:schemeClr val="tx1">
                    <a:lumMod val="50000"/>
                    <a:lumOff val="50000"/>
                  </a:schemeClr>
                </a:solidFill>
              </a:rPr>
              <a:t>1s</a:t>
            </a:r>
            <a:endParaRPr lang="en-US" sz="1050" dirty="0">
              <a:solidFill>
                <a:schemeClr val="tx1">
                  <a:lumMod val="50000"/>
                  <a:lumOff val="50000"/>
                </a:schemeClr>
              </a:solidFill>
            </a:endParaRPr>
          </a:p>
        </p:txBody>
      </p:sp>
      <p:sp>
        <p:nvSpPr>
          <p:cNvPr id="144" name="143 CuadroTexto"/>
          <p:cNvSpPr txBox="1"/>
          <p:nvPr/>
        </p:nvSpPr>
        <p:spPr>
          <a:xfrm>
            <a:off x="7329711" y="6299210"/>
            <a:ext cx="932330" cy="261610"/>
          </a:xfrm>
          <a:prstGeom prst="rect">
            <a:avLst/>
          </a:prstGeom>
          <a:noFill/>
        </p:spPr>
        <p:txBody>
          <a:bodyPr wrap="square" rtlCol="0">
            <a:spAutoFit/>
          </a:bodyPr>
          <a:lstStyle/>
          <a:p>
            <a:r>
              <a:rPr lang="en-US" sz="1050" dirty="0" smtClean="0">
                <a:solidFill>
                  <a:schemeClr val="tx1">
                    <a:lumMod val="50000"/>
                    <a:lumOff val="50000"/>
                  </a:schemeClr>
                </a:solidFill>
              </a:rPr>
              <a:t>4s- 7200s</a:t>
            </a:r>
            <a:endParaRPr lang="en-US" sz="1050" dirty="0">
              <a:solidFill>
                <a:schemeClr val="tx1">
                  <a:lumMod val="50000"/>
                  <a:lumOff val="50000"/>
                </a:schemeClr>
              </a:solidFill>
            </a:endParaRPr>
          </a:p>
        </p:txBody>
      </p:sp>
      <p:cxnSp>
        <p:nvCxnSpPr>
          <p:cNvPr id="147" name="146 Conector recto"/>
          <p:cNvCxnSpPr/>
          <p:nvPr/>
        </p:nvCxnSpPr>
        <p:spPr>
          <a:xfrm rot="16200000" flipH="1">
            <a:off x="8341995" y="6499225"/>
            <a:ext cx="106680" cy="16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147 Conector recto"/>
          <p:cNvCxnSpPr>
            <a:stCxn id="77" idx="4"/>
          </p:cNvCxnSpPr>
          <p:nvPr/>
        </p:nvCxnSpPr>
        <p:spPr>
          <a:xfrm rot="5400000">
            <a:off x="3316328" y="6480041"/>
            <a:ext cx="139001" cy="2555"/>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54" name="153 Elipse"/>
          <p:cNvSpPr/>
          <p:nvPr/>
        </p:nvSpPr>
        <p:spPr>
          <a:xfrm>
            <a:off x="8329782" y="6397439"/>
            <a:ext cx="89437" cy="8423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5" name="154 Conector recto"/>
          <p:cNvCxnSpPr>
            <a:stCxn id="154" idx="4"/>
          </p:cNvCxnSpPr>
          <p:nvPr/>
        </p:nvCxnSpPr>
        <p:spPr>
          <a:xfrm rot="16200000" flipH="1">
            <a:off x="8340763" y="6515406"/>
            <a:ext cx="68358" cy="885"/>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75780" name="Picture 4" descr="Y:\Marketing y Ventas\N_JAVIER_PEREZ\003 PRESENTACIONES\30 POWER ACADEMY\auxiliares\bombas\VÁLVULA.png"/>
          <p:cNvPicPr>
            <a:picLocks noChangeAspect="1" noChangeArrowheads="1"/>
          </p:cNvPicPr>
          <p:nvPr/>
        </p:nvPicPr>
        <p:blipFill>
          <a:blip r:embed="rId5"/>
          <a:srcRect/>
          <a:stretch>
            <a:fillRect/>
          </a:stretch>
        </p:blipFill>
        <p:spPr bwMode="auto">
          <a:xfrm>
            <a:off x="787664" y="1830389"/>
            <a:ext cx="255702" cy="217487"/>
          </a:xfrm>
          <a:prstGeom prst="rect">
            <a:avLst/>
          </a:prstGeom>
          <a:noFill/>
        </p:spPr>
      </p:pic>
      <p:grpSp>
        <p:nvGrpSpPr>
          <p:cNvPr id="128" name="127 Grupo"/>
          <p:cNvGrpSpPr/>
          <p:nvPr/>
        </p:nvGrpSpPr>
        <p:grpSpPr>
          <a:xfrm>
            <a:off x="3325162" y="1804744"/>
            <a:ext cx="2874682" cy="1552818"/>
            <a:chOff x="3069380" y="1804744"/>
            <a:chExt cx="2653553" cy="1552818"/>
          </a:xfrm>
        </p:grpSpPr>
        <p:grpSp>
          <p:nvGrpSpPr>
            <p:cNvPr id="122" name="121 Grupo"/>
            <p:cNvGrpSpPr/>
            <p:nvPr/>
          </p:nvGrpSpPr>
          <p:grpSpPr>
            <a:xfrm>
              <a:off x="3069380" y="1804744"/>
              <a:ext cx="2653553" cy="1540360"/>
              <a:chOff x="3069380" y="1804744"/>
              <a:chExt cx="2653553" cy="1540360"/>
            </a:xfrm>
          </p:grpSpPr>
          <p:sp>
            <p:nvSpPr>
              <p:cNvPr id="87" name="86 Forma libre"/>
              <p:cNvSpPr/>
              <p:nvPr/>
            </p:nvSpPr>
            <p:spPr>
              <a:xfrm>
                <a:off x="3069380" y="2287792"/>
                <a:ext cx="2653553" cy="815788"/>
              </a:xfrm>
              <a:custGeom>
                <a:avLst/>
                <a:gdLst>
                  <a:gd name="connsiteX0" fmla="*/ 0 w 2205318"/>
                  <a:gd name="connsiteY0" fmla="*/ 1497106 h 1497106"/>
                  <a:gd name="connsiteX1" fmla="*/ 1317812 w 2205318"/>
                  <a:gd name="connsiteY1" fmla="*/ 1021976 h 1497106"/>
                  <a:gd name="connsiteX2" fmla="*/ 2205318 w 2205318"/>
                  <a:gd name="connsiteY2" fmla="*/ 0 h 1497106"/>
                </a:gdLst>
                <a:ahLst/>
                <a:cxnLst>
                  <a:cxn ang="0">
                    <a:pos x="connsiteX0" y="connsiteY0"/>
                  </a:cxn>
                  <a:cxn ang="0">
                    <a:pos x="connsiteX1" y="connsiteY1"/>
                  </a:cxn>
                  <a:cxn ang="0">
                    <a:pos x="connsiteX2" y="connsiteY2"/>
                  </a:cxn>
                </a:cxnLst>
                <a:rect l="l" t="t" r="r" b="b"/>
                <a:pathLst>
                  <a:path w="2205318" h="1497106">
                    <a:moveTo>
                      <a:pt x="0" y="1497106"/>
                    </a:moveTo>
                    <a:cubicBezTo>
                      <a:pt x="475129" y="1384300"/>
                      <a:pt x="950259" y="1271494"/>
                      <a:pt x="1317812" y="1021976"/>
                    </a:cubicBezTo>
                    <a:cubicBezTo>
                      <a:pt x="1685365" y="772458"/>
                      <a:pt x="2040965" y="162859"/>
                      <a:pt x="2205318" y="0"/>
                    </a:cubicBez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1" name="90 Forma libre"/>
              <p:cNvSpPr/>
              <p:nvPr/>
            </p:nvSpPr>
            <p:spPr>
              <a:xfrm>
                <a:off x="3069380" y="1804744"/>
                <a:ext cx="2653553" cy="815788"/>
              </a:xfrm>
              <a:custGeom>
                <a:avLst/>
                <a:gdLst>
                  <a:gd name="connsiteX0" fmla="*/ 0 w 2205318"/>
                  <a:gd name="connsiteY0" fmla="*/ 1497106 h 1497106"/>
                  <a:gd name="connsiteX1" fmla="*/ 1317812 w 2205318"/>
                  <a:gd name="connsiteY1" fmla="*/ 1021976 h 1497106"/>
                  <a:gd name="connsiteX2" fmla="*/ 2205318 w 2205318"/>
                  <a:gd name="connsiteY2" fmla="*/ 0 h 1497106"/>
                </a:gdLst>
                <a:ahLst/>
                <a:cxnLst>
                  <a:cxn ang="0">
                    <a:pos x="connsiteX0" y="connsiteY0"/>
                  </a:cxn>
                  <a:cxn ang="0">
                    <a:pos x="connsiteX1" y="connsiteY1"/>
                  </a:cxn>
                  <a:cxn ang="0">
                    <a:pos x="connsiteX2" y="connsiteY2"/>
                  </a:cxn>
                </a:cxnLst>
                <a:rect l="l" t="t" r="r" b="b"/>
                <a:pathLst>
                  <a:path w="2205318" h="1497106">
                    <a:moveTo>
                      <a:pt x="0" y="1497106"/>
                    </a:moveTo>
                    <a:cubicBezTo>
                      <a:pt x="475129" y="1384300"/>
                      <a:pt x="950259" y="1271494"/>
                      <a:pt x="1317812" y="1021976"/>
                    </a:cubicBezTo>
                    <a:cubicBezTo>
                      <a:pt x="1685365" y="772458"/>
                      <a:pt x="2040965" y="162859"/>
                      <a:pt x="2205318" y="0"/>
                    </a:cubicBezTo>
                  </a:path>
                </a:pathLst>
              </a:custGeom>
              <a:ln>
                <a:prstDash val="soli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2" name="91 Forma libre"/>
              <p:cNvSpPr/>
              <p:nvPr/>
            </p:nvSpPr>
            <p:spPr>
              <a:xfrm>
                <a:off x="3069380" y="2046268"/>
                <a:ext cx="2653553" cy="815788"/>
              </a:xfrm>
              <a:custGeom>
                <a:avLst/>
                <a:gdLst>
                  <a:gd name="connsiteX0" fmla="*/ 0 w 2205318"/>
                  <a:gd name="connsiteY0" fmla="*/ 1497106 h 1497106"/>
                  <a:gd name="connsiteX1" fmla="*/ 1317812 w 2205318"/>
                  <a:gd name="connsiteY1" fmla="*/ 1021976 h 1497106"/>
                  <a:gd name="connsiteX2" fmla="*/ 2205318 w 2205318"/>
                  <a:gd name="connsiteY2" fmla="*/ 0 h 1497106"/>
                </a:gdLst>
                <a:ahLst/>
                <a:cxnLst>
                  <a:cxn ang="0">
                    <a:pos x="connsiteX0" y="connsiteY0"/>
                  </a:cxn>
                  <a:cxn ang="0">
                    <a:pos x="connsiteX1" y="connsiteY1"/>
                  </a:cxn>
                  <a:cxn ang="0">
                    <a:pos x="connsiteX2" y="connsiteY2"/>
                  </a:cxn>
                </a:cxnLst>
                <a:rect l="l" t="t" r="r" b="b"/>
                <a:pathLst>
                  <a:path w="2205318" h="1497106">
                    <a:moveTo>
                      <a:pt x="0" y="1497106"/>
                    </a:moveTo>
                    <a:cubicBezTo>
                      <a:pt x="475129" y="1384300"/>
                      <a:pt x="950259" y="1271494"/>
                      <a:pt x="1317812" y="1021976"/>
                    </a:cubicBezTo>
                    <a:cubicBezTo>
                      <a:pt x="1685365" y="772458"/>
                      <a:pt x="2040965" y="162859"/>
                      <a:pt x="2205318" y="0"/>
                    </a:cubicBez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17" name="116 Forma libre"/>
              <p:cNvSpPr/>
              <p:nvPr/>
            </p:nvSpPr>
            <p:spPr>
              <a:xfrm>
                <a:off x="3069380" y="2529316"/>
                <a:ext cx="2653553" cy="815788"/>
              </a:xfrm>
              <a:custGeom>
                <a:avLst/>
                <a:gdLst>
                  <a:gd name="connsiteX0" fmla="*/ 0 w 2205318"/>
                  <a:gd name="connsiteY0" fmla="*/ 1497106 h 1497106"/>
                  <a:gd name="connsiteX1" fmla="*/ 1317812 w 2205318"/>
                  <a:gd name="connsiteY1" fmla="*/ 1021976 h 1497106"/>
                  <a:gd name="connsiteX2" fmla="*/ 2205318 w 2205318"/>
                  <a:gd name="connsiteY2" fmla="*/ 0 h 1497106"/>
                </a:gdLst>
                <a:ahLst/>
                <a:cxnLst>
                  <a:cxn ang="0">
                    <a:pos x="connsiteX0" y="connsiteY0"/>
                  </a:cxn>
                  <a:cxn ang="0">
                    <a:pos x="connsiteX1" y="connsiteY1"/>
                  </a:cxn>
                  <a:cxn ang="0">
                    <a:pos x="connsiteX2" y="connsiteY2"/>
                  </a:cxn>
                </a:cxnLst>
                <a:rect l="l" t="t" r="r" b="b"/>
                <a:pathLst>
                  <a:path w="2205318" h="1497106">
                    <a:moveTo>
                      <a:pt x="0" y="1497106"/>
                    </a:moveTo>
                    <a:cubicBezTo>
                      <a:pt x="475129" y="1384300"/>
                      <a:pt x="950259" y="1271494"/>
                      <a:pt x="1317812" y="1021976"/>
                    </a:cubicBezTo>
                    <a:cubicBezTo>
                      <a:pt x="1685365" y="772458"/>
                      <a:pt x="2040965" y="162859"/>
                      <a:pt x="2205318" y="0"/>
                    </a:cubicBez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grpSp>
          <p:nvGrpSpPr>
            <p:cNvPr id="127" name="126 Grupo"/>
            <p:cNvGrpSpPr/>
            <p:nvPr/>
          </p:nvGrpSpPr>
          <p:grpSpPr>
            <a:xfrm>
              <a:off x="3348786" y="2535145"/>
              <a:ext cx="82557" cy="822417"/>
              <a:chOff x="3348786" y="2535145"/>
              <a:chExt cx="82557" cy="822417"/>
            </a:xfrm>
          </p:grpSpPr>
          <p:sp>
            <p:nvSpPr>
              <p:cNvPr id="106" name="105 Elipse"/>
              <p:cNvSpPr/>
              <p:nvPr/>
            </p:nvSpPr>
            <p:spPr>
              <a:xfrm>
                <a:off x="3348786" y="2781207"/>
                <a:ext cx="8255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118 Elipse"/>
              <p:cNvSpPr/>
              <p:nvPr/>
            </p:nvSpPr>
            <p:spPr>
              <a:xfrm>
                <a:off x="3348786" y="3025682"/>
                <a:ext cx="8255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119 Elipse"/>
              <p:cNvSpPr/>
              <p:nvPr/>
            </p:nvSpPr>
            <p:spPr>
              <a:xfrm>
                <a:off x="3348786" y="3273332"/>
                <a:ext cx="8255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110 Elipse"/>
              <p:cNvSpPr/>
              <p:nvPr/>
            </p:nvSpPr>
            <p:spPr>
              <a:xfrm>
                <a:off x="3348786" y="2535145"/>
                <a:ext cx="8255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6" name="155 Grupo"/>
          <p:cNvGrpSpPr/>
          <p:nvPr/>
        </p:nvGrpSpPr>
        <p:grpSpPr>
          <a:xfrm>
            <a:off x="2203035" y="1518995"/>
            <a:ext cx="3991651" cy="887563"/>
            <a:chOff x="2033570" y="1518994"/>
            <a:chExt cx="3684601" cy="887563"/>
          </a:xfrm>
        </p:grpSpPr>
        <p:sp>
          <p:nvSpPr>
            <p:cNvPr id="102" name="101 Forma libre"/>
            <p:cNvSpPr/>
            <p:nvPr/>
          </p:nvSpPr>
          <p:spPr>
            <a:xfrm>
              <a:off x="3064618" y="1518994"/>
              <a:ext cx="2653553" cy="815788"/>
            </a:xfrm>
            <a:custGeom>
              <a:avLst/>
              <a:gdLst>
                <a:gd name="connsiteX0" fmla="*/ 0 w 2205318"/>
                <a:gd name="connsiteY0" fmla="*/ 1497106 h 1497106"/>
                <a:gd name="connsiteX1" fmla="*/ 1317812 w 2205318"/>
                <a:gd name="connsiteY1" fmla="*/ 1021976 h 1497106"/>
                <a:gd name="connsiteX2" fmla="*/ 2205318 w 2205318"/>
                <a:gd name="connsiteY2" fmla="*/ 0 h 1497106"/>
              </a:gdLst>
              <a:ahLst/>
              <a:cxnLst>
                <a:cxn ang="0">
                  <a:pos x="connsiteX0" y="connsiteY0"/>
                </a:cxn>
                <a:cxn ang="0">
                  <a:pos x="connsiteX1" y="connsiteY1"/>
                </a:cxn>
                <a:cxn ang="0">
                  <a:pos x="connsiteX2" y="connsiteY2"/>
                </a:cxn>
              </a:cxnLst>
              <a:rect l="l" t="t" r="r" b="b"/>
              <a:pathLst>
                <a:path w="2205318" h="1497106">
                  <a:moveTo>
                    <a:pt x="0" y="1497106"/>
                  </a:moveTo>
                  <a:cubicBezTo>
                    <a:pt x="475129" y="1384300"/>
                    <a:pt x="950259" y="1271494"/>
                    <a:pt x="1317812" y="1021976"/>
                  </a:cubicBezTo>
                  <a:cubicBezTo>
                    <a:pt x="1685365" y="772458"/>
                    <a:pt x="2040965" y="162859"/>
                    <a:pt x="2205318" y="0"/>
                  </a:cubicBezTo>
                </a:path>
              </a:pathLst>
            </a:custGeom>
            <a:ln>
              <a:prstDash val="soli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05" name="104 CuadroTexto"/>
            <p:cNvSpPr txBox="1"/>
            <p:nvPr/>
          </p:nvSpPr>
          <p:spPr>
            <a:xfrm>
              <a:off x="2033570" y="2152641"/>
              <a:ext cx="1162050" cy="253916"/>
            </a:xfrm>
            <a:prstGeom prst="rect">
              <a:avLst/>
            </a:prstGeom>
            <a:noFill/>
          </p:spPr>
          <p:txBody>
            <a:bodyPr wrap="square" rtlCol="0">
              <a:spAutoFit/>
            </a:bodyPr>
            <a:lstStyle/>
            <a:p>
              <a:pPr algn="ctr"/>
              <a:r>
                <a:rPr lang="en-US" sz="1050" smtClean="0">
                  <a:solidFill>
                    <a:schemeClr val="tx2"/>
                  </a:solidFill>
                </a:rPr>
                <a:t>Inst. Head</a:t>
              </a:r>
            </a:p>
          </p:txBody>
        </p:sp>
        <p:sp>
          <p:nvSpPr>
            <p:cNvPr id="114" name="113 Elipse"/>
            <p:cNvSpPr/>
            <p:nvPr/>
          </p:nvSpPr>
          <p:spPr>
            <a:xfrm>
              <a:off x="3350373" y="2258920"/>
              <a:ext cx="82557" cy="842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6" name="115 Elipse"/>
          <p:cNvSpPr/>
          <p:nvPr/>
        </p:nvSpPr>
        <p:spPr>
          <a:xfrm>
            <a:off x="5320127" y="1900145"/>
            <a:ext cx="89437" cy="842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122 Elipse"/>
          <p:cNvSpPr/>
          <p:nvPr/>
        </p:nvSpPr>
        <p:spPr>
          <a:xfrm>
            <a:off x="4283092" y="2171608"/>
            <a:ext cx="89437" cy="842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152 Conector recto"/>
          <p:cNvCxnSpPr/>
          <p:nvPr/>
        </p:nvCxnSpPr>
        <p:spPr>
          <a:xfrm rot="5400000" flipH="1" flipV="1">
            <a:off x="4440794" y="4614050"/>
            <a:ext cx="565413" cy="531592"/>
          </a:xfrm>
          <a:prstGeom prst="line">
            <a:avLst/>
          </a:prstGeom>
        </p:spPr>
        <p:style>
          <a:lnRef idx="2">
            <a:schemeClr val="accent1"/>
          </a:lnRef>
          <a:fillRef idx="0">
            <a:schemeClr val="accent1"/>
          </a:fillRef>
          <a:effectRef idx="1">
            <a:schemeClr val="accent1"/>
          </a:effectRef>
          <a:fontRef idx="minor">
            <a:schemeClr val="tx1"/>
          </a:fontRef>
        </p:style>
      </p:cxnSp>
      <p:sp>
        <p:nvSpPr>
          <p:cNvPr id="159" name="158 Elipse"/>
          <p:cNvSpPr/>
          <p:nvPr/>
        </p:nvSpPr>
        <p:spPr>
          <a:xfrm>
            <a:off x="4920496" y="4564549"/>
            <a:ext cx="89437" cy="842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160 Elipse"/>
          <p:cNvSpPr/>
          <p:nvPr/>
        </p:nvSpPr>
        <p:spPr>
          <a:xfrm>
            <a:off x="4582041" y="4930309"/>
            <a:ext cx="89437" cy="842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76 Elipse"/>
          <p:cNvSpPr/>
          <p:nvPr/>
        </p:nvSpPr>
        <p:spPr>
          <a:xfrm>
            <a:off x="3342386" y="6327588"/>
            <a:ext cx="89437" cy="8423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1" name="150 Grupo"/>
          <p:cNvGrpSpPr/>
          <p:nvPr/>
        </p:nvGrpSpPr>
        <p:grpSpPr>
          <a:xfrm>
            <a:off x="3418725" y="5432332"/>
            <a:ext cx="1072157" cy="1425668"/>
            <a:chOff x="3155746" y="5432332"/>
            <a:chExt cx="989683" cy="1425668"/>
          </a:xfrm>
        </p:grpSpPr>
        <p:cxnSp>
          <p:nvCxnSpPr>
            <p:cNvPr id="130" name="129 Conector recto"/>
            <p:cNvCxnSpPr/>
            <p:nvPr/>
          </p:nvCxnSpPr>
          <p:spPr>
            <a:xfrm rot="16200000" flipH="1">
              <a:off x="3557583" y="6000554"/>
              <a:ext cx="1049349" cy="9928"/>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75" name="74 Conector recto"/>
            <p:cNvCxnSpPr>
              <a:stCxn id="77" idx="7"/>
            </p:cNvCxnSpPr>
            <p:nvPr/>
          </p:nvCxnSpPr>
          <p:spPr>
            <a:xfrm rot="5400000" flipH="1" flipV="1">
              <a:off x="3176763" y="5446334"/>
              <a:ext cx="872573" cy="914607"/>
            </a:xfrm>
            <a:prstGeom prst="line">
              <a:avLst/>
            </a:prstGeom>
          </p:spPr>
          <p:style>
            <a:lnRef idx="2">
              <a:schemeClr val="accent1"/>
            </a:lnRef>
            <a:fillRef idx="0">
              <a:schemeClr val="accent1"/>
            </a:fillRef>
            <a:effectRef idx="1">
              <a:schemeClr val="accent1"/>
            </a:effectRef>
            <a:fontRef idx="minor">
              <a:schemeClr val="tx1"/>
            </a:fontRef>
          </p:style>
        </p:cxnSp>
        <p:sp>
          <p:nvSpPr>
            <p:cNvPr id="108" name="107 Elipse"/>
            <p:cNvSpPr/>
            <p:nvPr/>
          </p:nvSpPr>
          <p:spPr>
            <a:xfrm>
              <a:off x="3269784" y="6161462"/>
              <a:ext cx="8255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108 Elipse"/>
            <p:cNvSpPr/>
            <p:nvPr/>
          </p:nvSpPr>
          <p:spPr>
            <a:xfrm>
              <a:off x="3771059" y="5664108"/>
              <a:ext cx="8255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123 CuadroTexto"/>
            <p:cNvSpPr txBox="1"/>
            <p:nvPr/>
          </p:nvSpPr>
          <p:spPr>
            <a:xfrm>
              <a:off x="3284817" y="6596390"/>
              <a:ext cx="860612" cy="261610"/>
            </a:xfrm>
            <a:prstGeom prst="rect">
              <a:avLst/>
            </a:prstGeom>
            <a:noFill/>
          </p:spPr>
          <p:txBody>
            <a:bodyPr wrap="square" rtlCol="0">
              <a:spAutoFit/>
            </a:bodyPr>
            <a:lstStyle/>
            <a:p>
              <a:r>
                <a:rPr lang="en-US" sz="1050" dirty="0" smtClean="0">
                  <a:solidFill>
                    <a:schemeClr val="tx1">
                      <a:lumMod val="50000"/>
                      <a:lumOff val="50000"/>
                    </a:schemeClr>
                  </a:solidFill>
                </a:rPr>
                <a:t>4s- 7200s</a:t>
              </a:r>
              <a:endParaRPr lang="en-US" sz="1050" dirty="0">
                <a:solidFill>
                  <a:schemeClr val="tx1">
                    <a:lumMod val="50000"/>
                    <a:lumOff val="50000"/>
                  </a:schemeClr>
                </a:solidFill>
              </a:endParaRPr>
            </a:p>
          </p:txBody>
        </p:sp>
        <p:sp>
          <p:nvSpPr>
            <p:cNvPr id="101" name="100 Elipse"/>
            <p:cNvSpPr/>
            <p:nvPr/>
          </p:nvSpPr>
          <p:spPr>
            <a:xfrm>
              <a:off x="3492498" y="5934089"/>
              <a:ext cx="8255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102 Elipse"/>
            <p:cNvSpPr/>
            <p:nvPr/>
          </p:nvSpPr>
          <p:spPr>
            <a:xfrm>
              <a:off x="4033632" y="5432332"/>
              <a:ext cx="82557" cy="8423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2" name="151 Grupo"/>
          <p:cNvGrpSpPr/>
          <p:nvPr/>
        </p:nvGrpSpPr>
        <p:grpSpPr>
          <a:xfrm>
            <a:off x="4314573" y="5129700"/>
            <a:ext cx="2677412" cy="1728301"/>
            <a:chOff x="3982682" y="5129699"/>
            <a:chExt cx="2471457" cy="1728301"/>
          </a:xfrm>
        </p:grpSpPr>
        <p:cxnSp>
          <p:nvCxnSpPr>
            <p:cNvPr id="135" name="134 Conector recto"/>
            <p:cNvCxnSpPr/>
            <p:nvPr/>
          </p:nvCxnSpPr>
          <p:spPr>
            <a:xfrm rot="5400000" flipH="1" flipV="1">
              <a:off x="3930333" y="5294948"/>
              <a:ext cx="323215" cy="39370"/>
            </a:xfrm>
            <a:prstGeom prst="line">
              <a:avLst/>
            </a:prstGeom>
          </p:spPr>
          <p:style>
            <a:lnRef idx="2">
              <a:schemeClr val="accent1"/>
            </a:lnRef>
            <a:fillRef idx="0">
              <a:schemeClr val="accent1"/>
            </a:fillRef>
            <a:effectRef idx="1">
              <a:schemeClr val="accent1"/>
            </a:effectRef>
            <a:fontRef idx="minor">
              <a:schemeClr val="tx1"/>
            </a:fontRef>
          </p:style>
        </p:cxnSp>
        <p:sp>
          <p:nvSpPr>
            <p:cNvPr id="142" name="141 CuadroTexto"/>
            <p:cNvSpPr txBox="1"/>
            <p:nvPr/>
          </p:nvSpPr>
          <p:spPr>
            <a:xfrm>
              <a:off x="4570206" y="5147235"/>
              <a:ext cx="1883933" cy="430887"/>
            </a:xfrm>
            <a:prstGeom prst="rect">
              <a:avLst/>
            </a:prstGeom>
            <a:noFill/>
          </p:spPr>
          <p:txBody>
            <a:bodyPr wrap="square" rtlCol="0">
              <a:spAutoFit/>
            </a:bodyPr>
            <a:lstStyle/>
            <a:p>
              <a:r>
                <a:rPr lang="en-US" sz="1100" b="1" smtClean="0">
                  <a:solidFill>
                    <a:schemeClr val="tx2"/>
                  </a:solidFill>
                </a:rPr>
                <a:t>Fast  transient ramp </a:t>
              </a:r>
            </a:p>
            <a:p>
              <a:r>
                <a:rPr lang="en-US" sz="1100" smtClean="0">
                  <a:solidFill>
                    <a:schemeClr val="tx2"/>
                  </a:solidFill>
                </a:rPr>
                <a:t>– Checkvalve opening</a:t>
              </a:r>
              <a:endParaRPr lang="en-US" sz="1100">
                <a:solidFill>
                  <a:schemeClr val="tx2"/>
                </a:solidFill>
              </a:endParaRPr>
            </a:p>
          </p:txBody>
        </p:sp>
        <p:cxnSp>
          <p:nvCxnSpPr>
            <p:cNvPr id="145" name="144 Conector recto de flecha"/>
            <p:cNvCxnSpPr/>
            <p:nvPr/>
          </p:nvCxnSpPr>
          <p:spPr>
            <a:xfrm>
              <a:off x="4091940" y="5303520"/>
              <a:ext cx="449580" cy="7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4" name="133 Elipse"/>
            <p:cNvSpPr/>
            <p:nvPr/>
          </p:nvSpPr>
          <p:spPr>
            <a:xfrm>
              <a:off x="4072096" y="5129699"/>
              <a:ext cx="82557" cy="842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6" name="135 Conector recto"/>
            <p:cNvCxnSpPr>
              <a:stCxn id="134" idx="4"/>
            </p:cNvCxnSpPr>
            <p:nvPr/>
          </p:nvCxnSpPr>
          <p:spPr>
            <a:xfrm rot="16200000" flipH="1">
              <a:off x="3461217" y="5866087"/>
              <a:ext cx="1320232" cy="15916"/>
            </a:xfrm>
            <a:prstGeom prst="line">
              <a:avLst/>
            </a:prstGeom>
            <a:ln w="12700">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0" name="139 CuadroTexto"/>
            <p:cNvSpPr txBox="1"/>
            <p:nvPr/>
          </p:nvSpPr>
          <p:spPr>
            <a:xfrm>
              <a:off x="3982682" y="6604084"/>
              <a:ext cx="475018" cy="253916"/>
            </a:xfrm>
            <a:prstGeom prst="rect">
              <a:avLst/>
            </a:prstGeom>
            <a:noFill/>
          </p:spPr>
          <p:txBody>
            <a:bodyPr wrap="square" rtlCol="0">
              <a:spAutoFit/>
            </a:bodyPr>
            <a:lstStyle/>
            <a:p>
              <a:r>
                <a:rPr lang="en-US" sz="1050" dirty="0" smtClean="0">
                  <a:solidFill>
                    <a:schemeClr val="tx1">
                      <a:lumMod val="50000"/>
                      <a:lumOff val="50000"/>
                    </a:schemeClr>
                  </a:solidFill>
                </a:rPr>
                <a:t>1s</a:t>
              </a:r>
              <a:endParaRPr lang="en-US" sz="1050" dirty="0">
                <a:solidFill>
                  <a:schemeClr val="tx1">
                    <a:lumMod val="50000"/>
                    <a:lumOff val="50000"/>
                  </a:schemeClr>
                </a:solidFill>
              </a:endParaRPr>
            </a:p>
          </p:txBody>
        </p:sp>
      </p:grpSp>
      <p:sp>
        <p:nvSpPr>
          <p:cNvPr id="149" name="148 CuadroTexto"/>
          <p:cNvSpPr txBox="1"/>
          <p:nvPr/>
        </p:nvSpPr>
        <p:spPr>
          <a:xfrm>
            <a:off x="4719412" y="6596390"/>
            <a:ext cx="932330" cy="261610"/>
          </a:xfrm>
          <a:prstGeom prst="rect">
            <a:avLst/>
          </a:prstGeom>
          <a:noFill/>
        </p:spPr>
        <p:txBody>
          <a:bodyPr wrap="square" rtlCol="0">
            <a:spAutoFit/>
          </a:bodyPr>
          <a:lstStyle/>
          <a:p>
            <a:r>
              <a:rPr lang="en-US" sz="1050" dirty="0" smtClean="0">
                <a:solidFill>
                  <a:schemeClr val="tx1">
                    <a:lumMod val="50000"/>
                    <a:lumOff val="50000"/>
                  </a:schemeClr>
                </a:solidFill>
              </a:rPr>
              <a:t>4s- 7200s</a:t>
            </a:r>
            <a:endParaRPr lang="en-US" sz="1050" dirty="0">
              <a:solidFill>
                <a:schemeClr val="tx1">
                  <a:lumMod val="50000"/>
                  <a:lumOff val="50000"/>
                </a:schemeClr>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par>
                                <p:cTn id="31" presetID="12" presetClass="entr" presetSubtype="4" fill="hold" nodeType="withEffect">
                                  <p:stCondLst>
                                    <p:cond delay="0"/>
                                  </p:stCondLst>
                                  <p:childTnLst>
                                    <p:set>
                                      <p:cBhvr>
                                        <p:cTn id="32" dur="1" fill="hold">
                                          <p:stCondLst>
                                            <p:cond delay="0"/>
                                          </p:stCondLst>
                                        </p:cTn>
                                        <p:tgtEl>
                                          <p:spTgt spid="128"/>
                                        </p:tgtEl>
                                        <p:attrNameLst>
                                          <p:attrName>style.visibility</p:attrName>
                                        </p:attrNameLst>
                                      </p:cBhvr>
                                      <p:to>
                                        <p:strVal val="visible"/>
                                      </p:to>
                                    </p:set>
                                    <p:animEffect transition="in" filter="slide(fromBottom)">
                                      <p:cBhvr>
                                        <p:cTn id="33" dur="5000"/>
                                        <p:tgtEl>
                                          <p:spTgt spid="128"/>
                                        </p:tgtEl>
                                      </p:cBhvr>
                                    </p:animEffect>
                                  </p:childTnLst>
                                </p:cTn>
                              </p:par>
                              <p:par>
                                <p:cTn id="34" presetID="12" presetClass="entr" presetSubtype="4"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slide(fromBottom)">
                                      <p:cBhvr>
                                        <p:cTn id="36" dur="5000"/>
                                        <p:tgtEl>
                                          <p:spTgt spid="10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1" grpId="0"/>
      <p:bldP spid="107" grpId="0" animBg="1"/>
      <p:bldP spid="112" grpId="0" animBg="1"/>
      <p:bldP spid="115" grpId="0"/>
      <p:bldP spid="125" grpId="0"/>
      <p:bldP spid="129" grpId="0"/>
      <p:bldP spid="141" grpId="0"/>
      <p:bldP spid="143" grpId="0"/>
      <p:bldP spid="144" grpId="0"/>
      <p:bldP spid="154" grpId="0" animBg="1"/>
      <p:bldP spid="116" grpId="0" animBg="1"/>
      <p:bldP spid="123" grpId="0" animBg="1"/>
      <p:bldP spid="159" grpId="0" animBg="1"/>
      <p:bldP spid="161" grpId="0" animBg="1"/>
      <p:bldP spid="7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5 Marcador de número de diapositiva"/>
          <p:cNvSpPr>
            <a:spLocks noGrp="1"/>
          </p:cNvSpPr>
          <p:nvPr>
            <p:ph type="sldNum" sz="quarter" idx="4294967295"/>
          </p:nvPr>
        </p:nvSpPr>
        <p:spPr>
          <a:xfrm>
            <a:off x="0" y="6356351"/>
            <a:ext cx="3136900" cy="365125"/>
          </a:xfrm>
          <a:noFill/>
        </p:spPr>
        <p:txBody>
          <a:bodyPr/>
          <a:lstStyle/>
          <a:p>
            <a:fld id="{08D3C903-E3F4-4877-B4CB-7E6115D34D87}" type="slidenum">
              <a:rPr lang="es-ES"/>
              <a:pPr/>
              <a:t>39</a:t>
            </a:fld>
            <a:endParaRPr lang="es-ES"/>
          </a:p>
        </p:txBody>
      </p:sp>
      <p:pic>
        <p:nvPicPr>
          <p:cNvPr id="579598" name="Picture 14" descr="curvas pozo"/>
          <p:cNvPicPr>
            <a:picLocks noChangeAspect="1" noChangeArrowheads="1"/>
          </p:cNvPicPr>
          <p:nvPr/>
        </p:nvPicPr>
        <p:blipFill>
          <a:blip r:embed="rId3"/>
          <a:srcRect/>
          <a:stretch>
            <a:fillRect/>
          </a:stretch>
        </p:blipFill>
        <p:spPr bwMode="auto">
          <a:xfrm>
            <a:off x="5847291" y="1619251"/>
            <a:ext cx="3363913" cy="5114925"/>
          </a:xfrm>
          <a:prstGeom prst="rect">
            <a:avLst/>
          </a:prstGeom>
          <a:noFill/>
          <a:ln w="9525">
            <a:noFill/>
            <a:miter lim="800000"/>
            <a:headEnd/>
            <a:tailEnd/>
          </a:ln>
        </p:spPr>
      </p:pic>
      <p:grpSp>
        <p:nvGrpSpPr>
          <p:cNvPr id="2" name="Group 15"/>
          <p:cNvGrpSpPr>
            <a:grpSpLocks/>
          </p:cNvGrpSpPr>
          <p:nvPr/>
        </p:nvGrpSpPr>
        <p:grpSpPr bwMode="auto">
          <a:xfrm>
            <a:off x="2727590" y="2159001"/>
            <a:ext cx="2387071" cy="4524375"/>
            <a:chOff x="1515" y="1351"/>
            <a:chExt cx="1388" cy="2850"/>
          </a:xfrm>
        </p:grpSpPr>
        <p:pic>
          <p:nvPicPr>
            <p:cNvPr id="46091" name="Picture 16" descr="pozo h2"/>
            <p:cNvPicPr>
              <a:picLocks noChangeAspect="1" noChangeArrowheads="1"/>
            </p:cNvPicPr>
            <p:nvPr/>
          </p:nvPicPr>
          <p:blipFill>
            <a:blip r:embed="rId4"/>
            <a:srcRect/>
            <a:stretch>
              <a:fillRect/>
            </a:stretch>
          </p:blipFill>
          <p:spPr bwMode="auto">
            <a:xfrm>
              <a:off x="1515" y="1351"/>
              <a:ext cx="1313" cy="2850"/>
            </a:xfrm>
            <a:prstGeom prst="rect">
              <a:avLst/>
            </a:prstGeom>
            <a:noFill/>
            <a:ln w="9525">
              <a:noFill/>
              <a:miter lim="800000"/>
              <a:headEnd/>
              <a:tailEnd/>
            </a:ln>
          </p:spPr>
        </p:pic>
        <p:sp>
          <p:nvSpPr>
            <p:cNvPr id="46092" name="Text Box 17"/>
            <p:cNvSpPr txBox="1">
              <a:spLocks noChangeArrowheads="1"/>
            </p:cNvSpPr>
            <p:nvPr/>
          </p:nvSpPr>
          <p:spPr bwMode="auto">
            <a:xfrm>
              <a:off x="2223" y="3906"/>
              <a:ext cx="680" cy="231"/>
            </a:xfrm>
            <a:prstGeom prst="rect">
              <a:avLst/>
            </a:prstGeom>
            <a:solidFill>
              <a:schemeClr val="bg1"/>
            </a:solidFill>
            <a:ln w="9525">
              <a:noFill/>
              <a:miter lim="800000"/>
              <a:headEnd/>
              <a:tailEnd/>
            </a:ln>
          </p:spPr>
          <p:txBody>
            <a:bodyPr/>
            <a:lstStyle/>
            <a:p>
              <a:r>
                <a:rPr lang="es-ES" sz="1600" u="none" dirty="0" smtClean="0">
                  <a:latin typeface="Arial Narrow" pitchFamily="34" charset="0"/>
                </a:rPr>
                <a:t>WINTER</a:t>
              </a:r>
              <a:endParaRPr lang="es-ES" sz="1600" u="none" dirty="0">
                <a:latin typeface="Arial Narrow" pitchFamily="34" charset="0"/>
              </a:endParaRPr>
            </a:p>
          </p:txBody>
        </p:sp>
      </p:grpSp>
      <p:grpSp>
        <p:nvGrpSpPr>
          <p:cNvPr id="3" name="Group 18"/>
          <p:cNvGrpSpPr>
            <a:grpSpLocks/>
          </p:cNvGrpSpPr>
          <p:nvPr/>
        </p:nvGrpSpPr>
        <p:grpSpPr bwMode="auto">
          <a:xfrm>
            <a:off x="584729" y="2159001"/>
            <a:ext cx="2455863" cy="4524375"/>
            <a:chOff x="363" y="1351"/>
            <a:chExt cx="1428" cy="2850"/>
          </a:xfrm>
        </p:grpSpPr>
        <p:pic>
          <p:nvPicPr>
            <p:cNvPr id="46089" name="Picture 19" descr="pozo h1"/>
            <p:cNvPicPr>
              <a:picLocks noChangeAspect="1" noChangeArrowheads="1"/>
            </p:cNvPicPr>
            <p:nvPr/>
          </p:nvPicPr>
          <p:blipFill>
            <a:blip r:embed="rId5"/>
            <a:srcRect/>
            <a:stretch>
              <a:fillRect/>
            </a:stretch>
          </p:blipFill>
          <p:spPr bwMode="auto">
            <a:xfrm>
              <a:off x="363" y="1351"/>
              <a:ext cx="1313" cy="2850"/>
            </a:xfrm>
            <a:prstGeom prst="rect">
              <a:avLst/>
            </a:prstGeom>
            <a:noFill/>
            <a:ln w="9525">
              <a:noFill/>
              <a:miter lim="800000"/>
              <a:headEnd/>
              <a:tailEnd/>
            </a:ln>
          </p:spPr>
        </p:pic>
        <p:sp>
          <p:nvSpPr>
            <p:cNvPr id="46090" name="Text Box 20"/>
            <p:cNvSpPr txBox="1">
              <a:spLocks noChangeArrowheads="1"/>
            </p:cNvSpPr>
            <p:nvPr/>
          </p:nvSpPr>
          <p:spPr bwMode="auto">
            <a:xfrm>
              <a:off x="1111" y="3879"/>
              <a:ext cx="680" cy="231"/>
            </a:xfrm>
            <a:prstGeom prst="rect">
              <a:avLst/>
            </a:prstGeom>
            <a:solidFill>
              <a:schemeClr val="bg1"/>
            </a:solidFill>
            <a:ln w="9525">
              <a:noFill/>
              <a:miter lim="800000"/>
              <a:headEnd/>
              <a:tailEnd/>
            </a:ln>
          </p:spPr>
          <p:txBody>
            <a:bodyPr/>
            <a:lstStyle/>
            <a:p>
              <a:r>
                <a:rPr lang="es-ES" u="none" dirty="0" smtClean="0">
                  <a:latin typeface="Arial Narrow" pitchFamily="34" charset="0"/>
                </a:rPr>
                <a:t>SUMMER</a:t>
              </a:r>
              <a:endParaRPr lang="es-ES" u="none" dirty="0">
                <a:latin typeface="Arial Narrow" pitchFamily="34" charset="0"/>
              </a:endParaRPr>
            </a:p>
          </p:txBody>
        </p:sp>
      </p:grpSp>
      <p:sp>
        <p:nvSpPr>
          <p:cNvPr id="13" name="12 CuadroTexto"/>
          <p:cNvSpPr txBox="1"/>
          <p:nvPr/>
        </p:nvSpPr>
        <p:spPr>
          <a:xfrm>
            <a:off x="653001" y="813861"/>
            <a:ext cx="8660582" cy="553998"/>
          </a:xfrm>
          <a:prstGeom prst="rect">
            <a:avLst/>
          </a:prstGeom>
          <a:noFill/>
        </p:spPr>
        <p:txBody>
          <a:bodyPr wrap="square" rtlCol="0">
            <a:spAutoFit/>
          </a:bodyPr>
          <a:lstStyle/>
          <a:p>
            <a:pPr algn="ctr">
              <a:lnSpc>
                <a:spcPct val="150000"/>
              </a:lnSpc>
            </a:pPr>
            <a:r>
              <a:rPr lang="es-ES" sz="2000" b="1" dirty="0" smtClean="0">
                <a:solidFill>
                  <a:srgbClr val="00B0F0"/>
                </a:solidFill>
              </a:rPr>
              <a:t>CASE STUDY – WELL LEVEL VARIATION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9598"/>
                                        </p:tgtEl>
                                        <p:attrNameLst>
                                          <p:attrName>style.visibility</p:attrName>
                                        </p:attrNameLst>
                                      </p:cBhvr>
                                      <p:to>
                                        <p:strVal val="visible"/>
                                      </p:to>
                                    </p:set>
                                    <p:animEffect transition="in" filter="fade">
                                      <p:cBhvr>
                                        <p:cTn id="11" dur="500"/>
                                        <p:tgtEl>
                                          <p:spTgt spid="57959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51 CuadroTexto"/>
          <p:cNvSpPr txBox="1"/>
          <p:nvPr/>
        </p:nvSpPr>
        <p:spPr>
          <a:xfrm>
            <a:off x="0" y="905437"/>
            <a:ext cx="10003118" cy="369332"/>
          </a:xfrm>
          <a:prstGeom prst="rect">
            <a:avLst/>
          </a:prstGeom>
          <a:noFill/>
        </p:spPr>
        <p:txBody>
          <a:bodyPr wrap="square" rtlCol="0">
            <a:spAutoFit/>
          </a:bodyPr>
          <a:lstStyle/>
          <a:p>
            <a:pPr algn="ctr"/>
            <a:r>
              <a:rPr lang="es-ES" b="1" dirty="0" smtClean="0">
                <a:solidFill>
                  <a:srgbClr val="00B0F0"/>
                </a:solidFill>
              </a:rPr>
              <a:t>THROTTLING  CONTROL</a:t>
            </a:r>
            <a:endParaRPr lang="es-ES" b="1" dirty="0">
              <a:solidFill>
                <a:srgbClr val="00B0F0"/>
              </a:solidFill>
            </a:endParaRPr>
          </a:p>
        </p:txBody>
      </p:sp>
      <p:pic>
        <p:nvPicPr>
          <p:cNvPr id="5122" name="Picture 2"/>
          <p:cNvPicPr>
            <a:picLocks noChangeAspect="1" noChangeArrowheads="1"/>
          </p:cNvPicPr>
          <p:nvPr/>
        </p:nvPicPr>
        <p:blipFill>
          <a:blip r:embed="rId3"/>
          <a:srcRect/>
          <a:stretch>
            <a:fillRect/>
          </a:stretch>
        </p:blipFill>
        <p:spPr bwMode="auto">
          <a:xfrm>
            <a:off x="158612" y="3098148"/>
            <a:ext cx="9614898" cy="3239900"/>
          </a:xfrm>
          <a:prstGeom prst="rect">
            <a:avLst/>
          </a:prstGeom>
          <a:noFill/>
          <a:ln w="9525">
            <a:noFill/>
            <a:miter lim="800000"/>
            <a:headEnd/>
            <a:tailEnd/>
          </a:ln>
          <a:effectLst/>
        </p:spPr>
      </p:pic>
      <p:sp>
        <p:nvSpPr>
          <p:cNvPr id="5" name="4 Rectángulo"/>
          <p:cNvSpPr/>
          <p:nvPr/>
        </p:nvSpPr>
        <p:spPr>
          <a:xfrm>
            <a:off x="488826" y="1526124"/>
            <a:ext cx="8901642" cy="923330"/>
          </a:xfrm>
          <a:prstGeom prst="rect">
            <a:avLst/>
          </a:prstGeom>
        </p:spPr>
        <p:txBody>
          <a:bodyPr wrap="square">
            <a:spAutoFit/>
          </a:bodyPr>
          <a:lstStyle/>
          <a:p>
            <a:r>
              <a:rPr lang="en-US" dirty="0" smtClean="0">
                <a:solidFill>
                  <a:schemeClr val="bg1">
                    <a:lumMod val="50000"/>
                  </a:schemeClr>
                </a:solidFill>
              </a:rPr>
              <a:t>The operation point is modified by closing the line valve. This effect increases the hydraulic losses and reduces pump’s efficiency. Therefore, depending on the pump’s construction, it doesn’t provide any energy savings. </a:t>
            </a:r>
            <a:endParaRPr lang="es-E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5 Marcador de número de diapositiva"/>
          <p:cNvSpPr>
            <a:spLocks noGrp="1"/>
          </p:cNvSpPr>
          <p:nvPr>
            <p:ph type="sldNum" sz="quarter" idx="4294967295"/>
          </p:nvPr>
        </p:nvSpPr>
        <p:spPr>
          <a:xfrm>
            <a:off x="0" y="6356351"/>
            <a:ext cx="3136900" cy="365125"/>
          </a:xfrm>
          <a:noFill/>
        </p:spPr>
        <p:txBody>
          <a:bodyPr/>
          <a:lstStyle/>
          <a:p>
            <a:fld id="{1F832B60-707E-4A08-84D4-76E80BF21F66}" type="slidenum">
              <a:rPr lang="en-US" smtClean="0"/>
              <a:pPr/>
              <a:t>40</a:t>
            </a:fld>
            <a:endParaRPr lang="en-US"/>
          </a:p>
        </p:txBody>
      </p:sp>
      <p:sp>
        <p:nvSpPr>
          <p:cNvPr id="559120" name="Text Box 16"/>
          <p:cNvSpPr txBox="1">
            <a:spLocks noChangeArrowheads="1"/>
          </p:cNvSpPr>
          <p:nvPr/>
        </p:nvSpPr>
        <p:spPr bwMode="auto">
          <a:xfrm>
            <a:off x="2534973" y="2311401"/>
            <a:ext cx="4796500" cy="504825"/>
          </a:xfrm>
          <a:prstGeom prst="rect">
            <a:avLst/>
          </a:prstGeom>
          <a:noFill/>
          <a:ln w="19050">
            <a:solidFill>
              <a:srgbClr val="00B0F0"/>
            </a:solidFill>
            <a:miter lim="800000"/>
            <a:headEnd/>
            <a:tailEnd/>
          </a:ln>
        </p:spPr>
        <p:txBody>
          <a:bodyPr/>
          <a:lstStyle/>
          <a:p>
            <a:pPr algn="ctr"/>
            <a:r>
              <a:rPr lang="en-US" sz="2400" u="none" smtClean="0">
                <a:latin typeface="Arial Narrow" pitchFamily="34" charset="0"/>
                <a:cs typeface="Arial" charset="0"/>
              </a:rPr>
              <a:t>POWER (W) = r </a:t>
            </a:r>
            <a:r>
              <a:rPr lang="en-US" sz="1400" u="none" smtClean="0">
                <a:latin typeface="Arial Narrow" pitchFamily="34" charset="0"/>
                <a:cs typeface="Arial" charset="0"/>
              </a:rPr>
              <a:t>x</a:t>
            </a:r>
            <a:r>
              <a:rPr lang="en-US" sz="2400" u="none" smtClean="0">
                <a:latin typeface="Arial Narrow" pitchFamily="34" charset="0"/>
                <a:cs typeface="Arial" charset="0"/>
              </a:rPr>
              <a:t> g </a:t>
            </a:r>
            <a:r>
              <a:rPr lang="en-US" sz="1400" u="none" smtClean="0">
                <a:latin typeface="Arial Narrow" pitchFamily="34" charset="0"/>
                <a:cs typeface="Arial" charset="0"/>
              </a:rPr>
              <a:t>x</a:t>
            </a:r>
            <a:r>
              <a:rPr lang="en-US" sz="2400" u="none" smtClean="0">
                <a:latin typeface="Arial Narrow" pitchFamily="34" charset="0"/>
                <a:cs typeface="Arial" charset="0"/>
              </a:rPr>
              <a:t> H </a:t>
            </a:r>
            <a:r>
              <a:rPr lang="en-US" sz="1400" u="none" smtClean="0">
                <a:latin typeface="Arial Narrow" pitchFamily="34" charset="0"/>
                <a:cs typeface="Arial" charset="0"/>
              </a:rPr>
              <a:t>x</a:t>
            </a:r>
            <a:r>
              <a:rPr lang="en-US" sz="2400" u="none" smtClean="0">
                <a:latin typeface="Arial Narrow" pitchFamily="34" charset="0"/>
                <a:cs typeface="Arial" charset="0"/>
              </a:rPr>
              <a:t> Q </a:t>
            </a:r>
            <a:r>
              <a:rPr lang="en-US" sz="1400" u="none" smtClean="0">
                <a:latin typeface="Arial Narrow" pitchFamily="34" charset="0"/>
                <a:cs typeface="Arial" charset="0"/>
              </a:rPr>
              <a:t>x</a:t>
            </a:r>
            <a:r>
              <a:rPr lang="en-US" sz="2400" u="none" smtClean="0">
                <a:latin typeface="Arial Narrow" pitchFamily="34" charset="0"/>
                <a:cs typeface="Arial" charset="0"/>
              </a:rPr>
              <a:t> </a:t>
            </a:r>
            <a:r>
              <a:rPr lang="en-US" sz="2400" u="none" smtClean="0"/>
              <a:t>ŋ</a:t>
            </a:r>
            <a:r>
              <a:rPr lang="en-US" sz="2400" u="none" baseline="30000" smtClean="0">
                <a:latin typeface="Arial Narrow" pitchFamily="34" charset="0"/>
                <a:cs typeface="Arial" charset="0"/>
              </a:rPr>
              <a:t>-1</a:t>
            </a:r>
            <a:endParaRPr lang="en-US" sz="2400" u="none" baseline="30000">
              <a:latin typeface="Arial Narrow" pitchFamily="34" charset="0"/>
              <a:cs typeface="Arial" charset="0"/>
            </a:endParaRPr>
          </a:p>
        </p:txBody>
      </p:sp>
      <p:sp>
        <p:nvSpPr>
          <p:cNvPr id="559121" name="Text Box 17"/>
          <p:cNvSpPr txBox="1">
            <a:spLocks noChangeArrowheads="1"/>
          </p:cNvSpPr>
          <p:nvPr/>
        </p:nvSpPr>
        <p:spPr bwMode="auto">
          <a:xfrm>
            <a:off x="3236648" y="3140076"/>
            <a:ext cx="3276204" cy="3241675"/>
          </a:xfrm>
          <a:prstGeom prst="rect">
            <a:avLst/>
          </a:prstGeom>
          <a:noFill/>
          <a:ln w="9525">
            <a:noFill/>
            <a:miter lim="800000"/>
            <a:headEnd/>
            <a:tailEnd/>
          </a:ln>
        </p:spPr>
        <p:txBody>
          <a:bodyPr/>
          <a:lstStyle/>
          <a:p>
            <a:r>
              <a:rPr lang="en-US" sz="2000" u="none" dirty="0" smtClean="0">
                <a:latin typeface="Arial Narrow" pitchFamily="34" charset="0"/>
                <a:cs typeface="Arial" charset="0"/>
              </a:rPr>
              <a:t>r = Density (kg/m³)</a:t>
            </a:r>
          </a:p>
          <a:p>
            <a:endParaRPr lang="en-US" sz="2000" u="none" dirty="0" smtClean="0">
              <a:latin typeface="Arial Narrow" pitchFamily="34" charset="0"/>
              <a:cs typeface="Arial" charset="0"/>
            </a:endParaRPr>
          </a:p>
          <a:p>
            <a:r>
              <a:rPr lang="en-US" sz="2000" u="none" dirty="0" smtClean="0">
                <a:latin typeface="Arial Narrow" pitchFamily="34" charset="0"/>
                <a:cs typeface="Arial" charset="0"/>
              </a:rPr>
              <a:t>g = Gravity (9.81m/s²)</a:t>
            </a:r>
          </a:p>
          <a:p>
            <a:endParaRPr lang="en-US" sz="2000" u="none" dirty="0" smtClean="0">
              <a:latin typeface="Arial Narrow" pitchFamily="34" charset="0"/>
              <a:cs typeface="Arial" charset="0"/>
            </a:endParaRPr>
          </a:p>
          <a:p>
            <a:r>
              <a:rPr lang="en-US" sz="2000" u="none" dirty="0" smtClean="0">
                <a:latin typeface="Arial Narrow" pitchFamily="34" charset="0"/>
                <a:cs typeface="Arial" charset="0"/>
              </a:rPr>
              <a:t>H = Head (m)</a:t>
            </a:r>
          </a:p>
          <a:p>
            <a:endParaRPr lang="en-US" sz="2000" u="none" dirty="0" smtClean="0">
              <a:latin typeface="Arial Narrow" pitchFamily="34" charset="0"/>
              <a:cs typeface="Arial" charset="0"/>
            </a:endParaRPr>
          </a:p>
          <a:p>
            <a:r>
              <a:rPr lang="en-US" sz="2000" u="none" dirty="0" smtClean="0">
                <a:latin typeface="Arial Narrow" pitchFamily="34" charset="0"/>
                <a:cs typeface="Arial" charset="0"/>
              </a:rPr>
              <a:t>Q = Flow (m³/s)</a:t>
            </a:r>
          </a:p>
          <a:p>
            <a:endParaRPr lang="en-US" sz="2000" u="none" dirty="0" smtClean="0">
              <a:latin typeface="Arial Narrow" pitchFamily="34" charset="0"/>
              <a:cs typeface="Arial" charset="0"/>
            </a:endParaRPr>
          </a:p>
          <a:p>
            <a:r>
              <a:rPr lang="en-US" sz="2000" u="none" dirty="0" smtClean="0">
                <a:cs typeface="Arial" charset="0"/>
              </a:rPr>
              <a:t>ŋ </a:t>
            </a:r>
            <a:r>
              <a:rPr lang="en-US" sz="2000" u="none" dirty="0" smtClean="0">
                <a:latin typeface="Arial Narrow" pitchFamily="34" charset="0"/>
                <a:cs typeface="Arial" charset="0"/>
              </a:rPr>
              <a:t>= Efficiency</a:t>
            </a:r>
            <a:endParaRPr lang="en-US" sz="2000" u="none" dirty="0">
              <a:latin typeface="Arial Narrow" pitchFamily="34" charset="0"/>
              <a:cs typeface="Arial" charset="0"/>
            </a:endParaRPr>
          </a:p>
        </p:txBody>
      </p:sp>
      <p:sp>
        <p:nvSpPr>
          <p:cNvPr id="8" name="7 CuadroTexto"/>
          <p:cNvSpPr txBox="1"/>
          <p:nvPr/>
        </p:nvSpPr>
        <p:spPr>
          <a:xfrm>
            <a:off x="653001" y="813861"/>
            <a:ext cx="8660582" cy="553998"/>
          </a:xfrm>
          <a:prstGeom prst="rect">
            <a:avLst/>
          </a:prstGeom>
          <a:noFill/>
        </p:spPr>
        <p:txBody>
          <a:bodyPr wrap="square" rtlCol="0">
            <a:spAutoFit/>
          </a:bodyPr>
          <a:lstStyle/>
          <a:p>
            <a:pPr algn="ctr">
              <a:lnSpc>
                <a:spcPct val="150000"/>
              </a:lnSpc>
            </a:pPr>
            <a:r>
              <a:rPr lang="en-US" sz="2000" b="1" smtClean="0">
                <a:solidFill>
                  <a:srgbClr val="00B0F0"/>
                </a:solidFill>
              </a:rPr>
              <a:t>HYDRAULIC POWER EQUATION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9120"/>
                                        </p:tgtEl>
                                        <p:attrNameLst>
                                          <p:attrName>style.visibility</p:attrName>
                                        </p:attrNameLst>
                                      </p:cBhvr>
                                      <p:to>
                                        <p:strVal val="visible"/>
                                      </p:to>
                                    </p:set>
                                    <p:animEffect transition="in" filter="wipe(left)">
                                      <p:cBhvr>
                                        <p:cTn id="7" dur="500"/>
                                        <p:tgtEl>
                                          <p:spTgt spid="5591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9121"/>
                                        </p:tgtEl>
                                        <p:attrNameLst>
                                          <p:attrName>style.visibility</p:attrName>
                                        </p:attrNameLst>
                                      </p:cBhvr>
                                      <p:to>
                                        <p:strVal val="visible"/>
                                      </p:to>
                                    </p:set>
                                    <p:animEffect transition="in" filter="wipe(left)">
                                      <p:cBhvr>
                                        <p:cTn id="12" dur="500"/>
                                        <p:tgtEl>
                                          <p:spTgt spid="559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20" grpId="0" animBg="1"/>
      <p:bldP spid="5591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uadroTexto 4"/>
          <p:cNvSpPr txBox="1">
            <a:spLocks noChangeArrowheads="1"/>
          </p:cNvSpPr>
          <p:nvPr/>
        </p:nvSpPr>
        <p:spPr bwMode="auto">
          <a:xfrm>
            <a:off x="5737225" y="2196353"/>
            <a:ext cx="3783542" cy="707886"/>
          </a:xfrm>
          <a:prstGeom prst="rect">
            <a:avLst/>
          </a:prstGeom>
          <a:noFill/>
          <a:ln w="9525">
            <a:noFill/>
            <a:miter lim="800000"/>
            <a:headEnd/>
            <a:tailEnd/>
          </a:ln>
        </p:spPr>
        <p:txBody>
          <a:bodyPr wrap="square">
            <a:spAutoFit/>
          </a:bodyPr>
          <a:lstStyle/>
          <a:p>
            <a:pPr algn="r"/>
            <a:r>
              <a:rPr lang="en-US" sz="2000" b="1" u="none" dirty="0" smtClean="0">
                <a:solidFill>
                  <a:schemeClr val="bg1">
                    <a:lumMod val="50000"/>
                  </a:schemeClr>
                </a:solidFill>
              </a:rPr>
              <a:t>POWER ELECTRONICS</a:t>
            </a:r>
          </a:p>
          <a:p>
            <a:pPr algn="r"/>
            <a:r>
              <a:rPr lang="en-US" sz="2000" u="none" dirty="0" smtClean="0">
                <a:solidFill>
                  <a:schemeClr val="bg1">
                    <a:lumMod val="50000"/>
                  </a:schemeClr>
                </a:solidFill>
              </a:rPr>
              <a:t>appreciate your attention</a:t>
            </a:r>
            <a:endParaRPr lang="en-US" sz="2000" u="none" dirty="0">
              <a:solidFill>
                <a:schemeClr val="bg1">
                  <a:lumMod val="50000"/>
                </a:schemeClr>
              </a:solidFill>
            </a:endParaRPr>
          </a:p>
        </p:txBody>
      </p:sp>
      <p:sp>
        <p:nvSpPr>
          <p:cNvPr id="3" name="Rectángulo redondeado 35"/>
          <p:cNvSpPr>
            <a:spLocks noChangeArrowheads="1"/>
          </p:cNvSpPr>
          <p:nvPr/>
        </p:nvSpPr>
        <p:spPr bwMode="auto">
          <a:xfrm>
            <a:off x="5611681" y="3355975"/>
            <a:ext cx="3909086" cy="1296987"/>
          </a:xfrm>
          <a:prstGeom prst="roundRect">
            <a:avLst>
              <a:gd name="adj" fmla="val 6500"/>
            </a:avLst>
          </a:prstGeom>
          <a:noFill/>
          <a:ln w="9525">
            <a:noFill/>
            <a:round/>
            <a:headEnd/>
            <a:tailEnd/>
          </a:ln>
          <a:effectLst>
            <a:outerShdw dist="23000" dir="5400000" rotWithShape="0">
              <a:srgbClr val="808080">
                <a:alpha val="34998"/>
              </a:srgbClr>
            </a:outerShdw>
          </a:effectLst>
        </p:spPr>
        <p:txBody>
          <a:bodyPr rIns="0" anchor="ctr"/>
          <a:lstStyle/>
          <a:p>
            <a:pPr algn="ctr">
              <a:spcAft>
                <a:spcPts val="900"/>
              </a:spcAft>
              <a:defRPr/>
            </a:pPr>
            <a:r>
              <a:rPr lang="en-US" b="0" u="none" smtClean="0">
                <a:solidFill>
                  <a:schemeClr val="bg1">
                    <a:lumMod val="50000"/>
                  </a:schemeClr>
                </a:solidFill>
                <a:latin typeface="Arial Narrow" pitchFamily="34" charset="0"/>
              </a:rPr>
              <a:t>More info</a:t>
            </a:r>
            <a:r>
              <a:rPr lang="en-US" smtClean="0">
                <a:solidFill>
                  <a:schemeClr val="bg1">
                    <a:lumMod val="50000"/>
                  </a:schemeClr>
                </a:solidFill>
                <a:latin typeface="Arial Narrow" pitchFamily="34" charset="0"/>
              </a:rPr>
              <a:t>:</a:t>
            </a:r>
            <a:endParaRPr lang="en-US" b="0" u="none" smtClean="0">
              <a:solidFill>
                <a:schemeClr val="bg1">
                  <a:lumMod val="50000"/>
                </a:schemeClr>
              </a:solidFill>
              <a:latin typeface="Arial Narrow" pitchFamily="34" charset="0"/>
            </a:endParaRPr>
          </a:p>
          <a:p>
            <a:pPr algn="ctr">
              <a:spcAft>
                <a:spcPts val="900"/>
              </a:spcAft>
              <a:defRPr/>
            </a:pPr>
            <a:r>
              <a:rPr lang="en-US" b="0" u="none" smtClean="0">
                <a:solidFill>
                  <a:schemeClr val="bg1">
                    <a:lumMod val="50000"/>
                  </a:schemeClr>
                </a:solidFill>
                <a:latin typeface="Arial Narrow" pitchFamily="34" charset="0"/>
              </a:rPr>
              <a:t>www.power-electronics.com</a:t>
            </a:r>
            <a:endParaRPr lang="en-US" b="0" u="none">
              <a:solidFill>
                <a:schemeClr val="bg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51 CuadroTexto"/>
          <p:cNvSpPr txBox="1"/>
          <p:nvPr/>
        </p:nvSpPr>
        <p:spPr>
          <a:xfrm>
            <a:off x="0" y="905437"/>
            <a:ext cx="10003118" cy="369332"/>
          </a:xfrm>
          <a:prstGeom prst="rect">
            <a:avLst/>
          </a:prstGeom>
          <a:noFill/>
        </p:spPr>
        <p:txBody>
          <a:bodyPr wrap="square" rtlCol="0">
            <a:spAutoFit/>
          </a:bodyPr>
          <a:lstStyle/>
          <a:p>
            <a:pPr algn="ctr"/>
            <a:r>
              <a:rPr lang="es-ES" b="1" dirty="0" smtClean="0">
                <a:solidFill>
                  <a:srgbClr val="00B0F0"/>
                </a:solidFill>
              </a:rPr>
              <a:t>BYPASS CONTROL</a:t>
            </a:r>
            <a:endParaRPr lang="es-ES" b="1" dirty="0">
              <a:solidFill>
                <a:srgbClr val="00B0F0"/>
              </a:solidFill>
            </a:endParaRPr>
          </a:p>
        </p:txBody>
      </p:sp>
      <p:sp>
        <p:nvSpPr>
          <p:cNvPr id="5" name="4 Rectángulo"/>
          <p:cNvSpPr/>
          <p:nvPr/>
        </p:nvSpPr>
        <p:spPr>
          <a:xfrm>
            <a:off x="284878" y="1445443"/>
            <a:ext cx="9339482" cy="1477328"/>
          </a:xfrm>
          <a:prstGeom prst="rect">
            <a:avLst/>
          </a:prstGeom>
        </p:spPr>
        <p:txBody>
          <a:bodyPr wrap="square">
            <a:spAutoFit/>
          </a:bodyPr>
          <a:lstStyle/>
          <a:p>
            <a:r>
              <a:rPr lang="en-US" dirty="0" smtClean="0">
                <a:solidFill>
                  <a:schemeClr val="bg1">
                    <a:lumMod val="50000"/>
                  </a:schemeClr>
                </a:solidFill>
              </a:rPr>
              <a:t>A parallel circuit equipped with a line valve guides part of the flow back to the  suction line. By opening and closing the bypass valve, the system is able to Control the delivered flow to the system. Consequently, the pump’s flow and efficiency are increased and head is reduced. Occasionally, the pump could deliver a high flow even though the system is completely cut off.</a:t>
            </a:r>
            <a:endParaRPr lang="es-ES" dirty="0">
              <a:solidFill>
                <a:schemeClr val="bg1">
                  <a:lumMod val="50000"/>
                </a:schemeClr>
              </a:solidFill>
            </a:endParaRPr>
          </a:p>
        </p:txBody>
      </p:sp>
      <p:pic>
        <p:nvPicPr>
          <p:cNvPr id="7170" name="Picture 2"/>
          <p:cNvPicPr>
            <a:picLocks noChangeAspect="1" noChangeArrowheads="1"/>
          </p:cNvPicPr>
          <p:nvPr/>
        </p:nvPicPr>
        <p:blipFill>
          <a:blip r:embed="rId3"/>
          <a:srcRect/>
          <a:stretch>
            <a:fillRect/>
          </a:stretch>
        </p:blipFill>
        <p:spPr bwMode="auto">
          <a:xfrm>
            <a:off x="140028" y="3145491"/>
            <a:ext cx="9678564" cy="32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51 CuadroTexto"/>
          <p:cNvSpPr txBox="1"/>
          <p:nvPr/>
        </p:nvSpPr>
        <p:spPr>
          <a:xfrm>
            <a:off x="0" y="905437"/>
            <a:ext cx="10003118" cy="369332"/>
          </a:xfrm>
          <a:prstGeom prst="rect">
            <a:avLst/>
          </a:prstGeom>
          <a:noFill/>
        </p:spPr>
        <p:txBody>
          <a:bodyPr wrap="square" rtlCol="0">
            <a:spAutoFit/>
          </a:bodyPr>
          <a:lstStyle/>
          <a:p>
            <a:pPr algn="ctr"/>
            <a:r>
              <a:rPr lang="es-ES" b="1" dirty="0" smtClean="0">
                <a:solidFill>
                  <a:srgbClr val="00B0F0"/>
                </a:solidFill>
              </a:rPr>
              <a:t>PARALLEL PUMPS CONTROL</a:t>
            </a:r>
            <a:endParaRPr lang="es-ES" b="1" dirty="0">
              <a:solidFill>
                <a:srgbClr val="00B0F0"/>
              </a:solidFill>
            </a:endParaRPr>
          </a:p>
        </p:txBody>
      </p:sp>
      <p:sp>
        <p:nvSpPr>
          <p:cNvPr id="5" name="4 Rectángulo"/>
          <p:cNvSpPr/>
          <p:nvPr/>
        </p:nvSpPr>
        <p:spPr>
          <a:xfrm>
            <a:off x="284878" y="1445443"/>
            <a:ext cx="9203517" cy="1477328"/>
          </a:xfrm>
          <a:prstGeom prst="rect">
            <a:avLst/>
          </a:prstGeom>
        </p:spPr>
        <p:txBody>
          <a:bodyPr wrap="square">
            <a:spAutoFit/>
          </a:bodyPr>
          <a:lstStyle/>
          <a:p>
            <a:r>
              <a:rPr lang="en-US" dirty="0" smtClean="0">
                <a:solidFill>
                  <a:schemeClr val="bg1">
                    <a:lumMod val="50000"/>
                  </a:schemeClr>
                </a:solidFill>
              </a:rPr>
              <a:t>In systems with a wide flow range, it can be an advantage to use a number of smaller parallel-connected pumps instead of one larger pump equipped with flow regulation. The centralized control will start and stop the pumps in order to satisfy the flow demand. A combination of variable speed drives and soft starters could be the most efficient solution.</a:t>
            </a:r>
            <a:endParaRPr lang="es-ES" dirty="0">
              <a:solidFill>
                <a:schemeClr val="bg1">
                  <a:lumMod val="50000"/>
                </a:schemeClr>
              </a:solidFill>
            </a:endParaRPr>
          </a:p>
        </p:txBody>
      </p:sp>
      <p:pic>
        <p:nvPicPr>
          <p:cNvPr id="8194" name="Picture 2"/>
          <p:cNvPicPr>
            <a:picLocks noChangeAspect="1" noChangeArrowheads="1"/>
          </p:cNvPicPr>
          <p:nvPr/>
        </p:nvPicPr>
        <p:blipFill>
          <a:blip r:embed="rId3"/>
          <a:srcRect/>
          <a:stretch>
            <a:fillRect/>
          </a:stretch>
        </p:blipFill>
        <p:spPr bwMode="auto">
          <a:xfrm>
            <a:off x="220138" y="3169781"/>
            <a:ext cx="9585750" cy="32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207373" y="3051961"/>
            <a:ext cx="9369425" cy="979487"/>
          </a:xfrm>
          <a:prstGeom prst="rect">
            <a:avLst/>
          </a:prstGeom>
          <a:noFill/>
          <a:ln w="9525">
            <a:noFill/>
            <a:miter lim="800000"/>
            <a:headEnd/>
            <a:tailEnd/>
          </a:ln>
        </p:spPr>
        <p:txBody>
          <a:bodyPr lIns="234000" tIns="226800" rIns="162000" bIns="226800" anchor="ctr"/>
          <a:lstStyle/>
          <a:p>
            <a:pPr marL="190500" indent="-190500" eaLnBrk="0" hangingPunct="0">
              <a:spcBef>
                <a:spcPct val="50000"/>
              </a:spcBef>
              <a:buClr>
                <a:srgbClr val="00B0F0"/>
              </a:buClr>
              <a:buFont typeface="Wingdings" charset="2"/>
              <a:buChar char="§"/>
            </a:pPr>
            <a:r>
              <a:rPr lang="en-GB" b="1" dirty="0" smtClean="0">
                <a:solidFill>
                  <a:srgbClr val="0070C0"/>
                </a:solidFill>
                <a:latin typeface="Arial Narrow" charset="0"/>
                <a:cs typeface="Arial" charset="0"/>
              </a:rPr>
              <a:t>QUALITY AND PERFORMANCE IMPROVEMENT: </a:t>
            </a:r>
            <a:r>
              <a:rPr lang="en-GB" dirty="0" smtClean="0">
                <a:solidFill>
                  <a:schemeClr val="bg1">
                    <a:lumMod val="50000"/>
                  </a:schemeClr>
                </a:solidFill>
                <a:latin typeface="Arial Narrow" charset="0"/>
                <a:cs typeface="Arial" charset="0"/>
              </a:rPr>
              <a:t>Introducing a pressure, flow or level PID control increase the process performance.</a:t>
            </a:r>
            <a:endParaRPr lang="en-GB" dirty="0">
              <a:solidFill>
                <a:schemeClr val="bg1">
                  <a:lumMod val="50000"/>
                </a:schemeClr>
              </a:solidFill>
              <a:latin typeface="Arial Narrow" charset="0"/>
              <a:cs typeface="Arial" charset="0"/>
            </a:endParaRPr>
          </a:p>
        </p:txBody>
      </p:sp>
      <p:sp>
        <p:nvSpPr>
          <p:cNvPr id="14" name="13 Rectángulo"/>
          <p:cNvSpPr>
            <a:spLocks noChangeArrowheads="1"/>
          </p:cNvSpPr>
          <p:nvPr/>
        </p:nvSpPr>
        <p:spPr bwMode="auto">
          <a:xfrm>
            <a:off x="390899" y="2505803"/>
            <a:ext cx="8591085" cy="646331"/>
          </a:xfrm>
          <a:prstGeom prst="rect">
            <a:avLst/>
          </a:prstGeom>
          <a:noFill/>
          <a:ln w="9525">
            <a:noFill/>
            <a:miter lim="800000"/>
            <a:headEnd/>
            <a:tailEnd/>
          </a:ln>
        </p:spPr>
        <p:txBody>
          <a:bodyPr wrap="square">
            <a:spAutoFit/>
          </a:bodyPr>
          <a:lstStyle/>
          <a:p>
            <a:pPr marL="190500" indent="-190500" eaLnBrk="0" hangingPunct="0">
              <a:spcBef>
                <a:spcPct val="50000"/>
              </a:spcBef>
              <a:buClr>
                <a:srgbClr val="00B0F0"/>
              </a:buClr>
              <a:buFont typeface="Wingdings" charset="2"/>
              <a:buChar char="§"/>
            </a:pPr>
            <a:r>
              <a:rPr lang="en-GB" b="1" dirty="0" smtClean="0">
                <a:solidFill>
                  <a:srgbClr val="0070C0"/>
                </a:solidFill>
                <a:latin typeface="Arial Narrow" charset="0"/>
              </a:rPr>
              <a:t>ENERGY SAVINGS: </a:t>
            </a:r>
            <a:r>
              <a:rPr lang="en-GB" dirty="0" smtClean="0">
                <a:solidFill>
                  <a:schemeClr val="bg1">
                    <a:lumMod val="50000"/>
                  </a:schemeClr>
                </a:solidFill>
                <a:latin typeface="Arial Narrow" charset="0"/>
              </a:rPr>
              <a:t>An smart flow control with VSD’s can lead into high energy savings in comparison with traditional flow control systems</a:t>
            </a:r>
            <a:endParaRPr lang="en-GB" dirty="0">
              <a:solidFill>
                <a:schemeClr val="bg1">
                  <a:lumMod val="50000"/>
                </a:schemeClr>
              </a:solidFill>
              <a:latin typeface="Arial Narrow" charset="0"/>
            </a:endParaRPr>
          </a:p>
        </p:txBody>
      </p:sp>
      <p:sp>
        <p:nvSpPr>
          <p:cNvPr id="15" name="Text Box 5"/>
          <p:cNvSpPr txBox="1">
            <a:spLocks noChangeArrowheads="1"/>
          </p:cNvSpPr>
          <p:nvPr/>
        </p:nvSpPr>
        <p:spPr bwMode="auto">
          <a:xfrm>
            <a:off x="197054" y="3951747"/>
            <a:ext cx="9212493" cy="979488"/>
          </a:xfrm>
          <a:prstGeom prst="rect">
            <a:avLst/>
          </a:prstGeom>
          <a:noFill/>
          <a:ln w="9525">
            <a:noFill/>
            <a:miter lim="800000"/>
            <a:headEnd/>
            <a:tailEnd/>
          </a:ln>
        </p:spPr>
        <p:txBody>
          <a:bodyPr lIns="234000" tIns="226800" rIns="162000" bIns="226800" anchor="ctr"/>
          <a:lstStyle/>
          <a:p>
            <a:pPr marL="190500" indent="-190500" eaLnBrk="0" hangingPunct="0">
              <a:spcBef>
                <a:spcPct val="50000"/>
              </a:spcBef>
              <a:buClr>
                <a:srgbClr val="00B0F0"/>
              </a:buClr>
              <a:buFont typeface="Wingdings" charset="2"/>
              <a:buChar char="§"/>
            </a:pPr>
            <a:r>
              <a:rPr lang="en-GB" b="1" dirty="0" smtClean="0">
                <a:solidFill>
                  <a:srgbClr val="0070C0"/>
                </a:solidFill>
                <a:latin typeface="Arial Narrow" charset="0"/>
                <a:cs typeface="Arial" charset="0"/>
              </a:rPr>
              <a:t> REDUCE MAINTENANCE AND INCREASE MOTOR LIFE TIME: </a:t>
            </a:r>
            <a:r>
              <a:rPr lang="en-GB" dirty="0" smtClean="0">
                <a:solidFill>
                  <a:schemeClr val="bg1">
                    <a:lumMod val="50000"/>
                  </a:schemeClr>
                </a:solidFill>
                <a:latin typeface="Arial Narrow" charset="0"/>
                <a:cs typeface="Arial" charset="0"/>
              </a:rPr>
              <a:t>The high number of starts and the overcurrent suffered by induction motors reduce its working lifetime and increases their maintenance costs.</a:t>
            </a:r>
            <a:endParaRPr lang="es-ES" dirty="0">
              <a:solidFill>
                <a:schemeClr val="bg1">
                  <a:lumMod val="50000"/>
                </a:schemeClr>
              </a:solidFill>
              <a:latin typeface="Arial Narrow" charset="0"/>
              <a:cs typeface="Arial" charset="0"/>
            </a:endParaRPr>
          </a:p>
        </p:txBody>
      </p:sp>
      <p:sp>
        <p:nvSpPr>
          <p:cNvPr id="16" name="Text Box 8"/>
          <p:cNvSpPr txBox="1">
            <a:spLocks noChangeArrowheads="1"/>
          </p:cNvSpPr>
          <p:nvPr/>
        </p:nvSpPr>
        <p:spPr bwMode="auto">
          <a:xfrm>
            <a:off x="165707" y="4820970"/>
            <a:ext cx="9342876" cy="1253616"/>
          </a:xfrm>
          <a:prstGeom prst="rect">
            <a:avLst/>
          </a:prstGeom>
          <a:noFill/>
          <a:ln w="9525">
            <a:noFill/>
            <a:miter lim="800000"/>
            <a:headEnd/>
            <a:tailEnd/>
          </a:ln>
        </p:spPr>
        <p:txBody>
          <a:bodyPr lIns="234000" tIns="226800" rIns="162000" bIns="226800" anchor="ctr"/>
          <a:lstStyle/>
          <a:p>
            <a:pPr marL="190500" indent="-190500" eaLnBrk="0" hangingPunct="0">
              <a:spcBef>
                <a:spcPct val="50000"/>
              </a:spcBef>
              <a:buClr>
                <a:srgbClr val="00B0F0"/>
              </a:buClr>
              <a:buFont typeface="Wingdings" charset="2"/>
              <a:buChar char="§"/>
            </a:pPr>
            <a:r>
              <a:rPr lang="en-AU" b="1" dirty="0" smtClean="0">
                <a:solidFill>
                  <a:srgbClr val="0070C0"/>
                </a:solidFill>
                <a:latin typeface="Arial Narrow" charset="0"/>
              </a:rPr>
              <a:t>DECREASE THE ENVIRONMENTAL IMPACT AND IMPROVE THE CORPORATIVE IMAGE</a:t>
            </a:r>
            <a:r>
              <a:rPr lang="en-AU" dirty="0" smtClean="0">
                <a:solidFill>
                  <a:srgbClr val="0070C0"/>
                </a:solidFill>
                <a:latin typeface="Arial Narrow" charset="0"/>
              </a:rPr>
              <a:t>: </a:t>
            </a:r>
            <a:r>
              <a:rPr lang="en-AU" dirty="0" smtClean="0">
                <a:solidFill>
                  <a:schemeClr val="bg1">
                    <a:lumMod val="50000"/>
                  </a:schemeClr>
                </a:solidFill>
                <a:latin typeface="Arial Narrow" charset="0"/>
              </a:rPr>
              <a:t>The reduction of the electricity, Natural gas or diesel consumption leads into a reduction of the company’s greenhouse gases emission.</a:t>
            </a:r>
            <a:endParaRPr lang="en-AU" dirty="0">
              <a:solidFill>
                <a:schemeClr val="bg1">
                  <a:lumMod val="50000"/>
                </a:schemeClr>
              </a:solidFill>
              <a:latin typeface="Arial Narrow" charset="0"/>
            </a:endParaRPr>
          </a:p>
        </p:txBody>
      </p:sp>
      <p:sp>
        <p:nvSpPr>
          <p:cNvPr id="9" name="8 CuadroTexto"/>
          <p:cNvSpPr txBox="1"/>
          <p:nvPr/>
        </p:nvSpPr>
        <p:spPr>
          <a:xfrm>
            <a:off x="-97117" y="914962"/>
            <a:ext cx="10003118" cy="369332"/>
          </a:xfrm>
          <a:prstGeom prst="rect">
            <a:avLst/>
          </a:prstGeom>
          <a:noFill/>
        </p:spPr>
        <p:txBody>
          <a:bodyPr wrap="square" rtlCol="0">
            <a:spAutoFit/>
          </a:bodyPr>
          <a:lstStyle/>
          <a:p>
            <a:pPr algn="ctr"/>
            <a:r>
              <a:rPr lang="es-ES" b="1" dirty="0" smtClean="0">
                <a:solidFill>
                  <a:srgbClr val="00B0F0"/>
                </a:solidFill>
              </a:rPr>
              <a:t>VSD CONTROL  -  BENEFITS</a:t>
            </a:r>
            <a:endParaRPr lang="es-ES" b="1" dirty="0">
              <a:solidFill>
                <a:srgbClr val="00B0F0"/>
              </a:solidFill>
            </a:endParaRPr>
          </a:p>
        </p:txBody>
      </p:sp>
      <p:sp>
        <p:nvSpPr>
          <p:cNvPr id="10" name="9 Rectángulo"/>
          <p:cNvSpPr/>
          <p:nvPr/>
        </p:nvSpPr>
        <p:spPr>
          <a:xfrm>
            <a:off x="569352" y="1514280"/>
            <a:ext cx="8482013" cy="584775"/>
          </a:xfrm>
          <a:prstGeom prst="rect">
            <a:avLst/>
          </a:prstGeom>
        </p:spPr>
        <p:txBody>
          <a:bodyPr wrap="square">
            <a:spAutoFit/>
          </a:bodyPr>
          <a:lstStyle/>
          <a:p>
            <a:r>
              <a:rPr lang="en-US" sz="1600" dirty="0" smtClean="0">
                <a:solidFill>
                  <a:schemeClr val="bg1">
                    <a:lumMod val="50000"/>
                  </a:schemeClr>
                </a:solidFill>
              </a:rPr>
              <a:t>In general terms, throttling control or bypass system are energy inefficient solutions and should be avoided. The efficient alternative is the variable speed control. </a:t>
            </a:r>
            <a:endParaRPr lang="es-ES" sz="1600" dirty="0" smtClean="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0"/>
                            </p:stCondLst>
                            <p:childTnLst>
                              <p:par>
                                <p:cTn id="8" presetID="1" presetClass="entr" presetSubtype="0" fill="hold" grpId="0" nodeType="afterEffect">
                                  <p:stCondLst>
                                    <p:cond delay="500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grpId="0" nodeType="withEffect">
                                  <p:stCondLst>
                                    <p:cond delay="1000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51 CuadroTexto"/>
          <p:cNvSpPr txBox="1"/>
          <p:nvPr/>
        </p:nvSpPr>
        <p:spPr>
          <a:xfrm>
            <a:off x="-97117" y="914962"/>
            <a:ext cx="10003118" cy="369332"/>
          </a:xfrm>
          <a:prstGeom prst="rect">
            <a:avLst/>
          </a:prstGeom>
          <a:noFill/>
        </p:spPr>
        <p:txBody>
          <a:bodyPr wrap="square" rtlCol="0">
            <a:spAutoFit/>
          </a:bodyPr>
          <a:lstStyle/>
          <a:p>
            <a:pPr algn="ctr"/>
            <a:r>
              <a:rPr lang="es-ES" b="1" dirty="0" smtClean="0">
                <a:solidFill>
                  <a:srgbClr val="00B0F0"/>
                </a:solidFill>
              </a:rPr>
              <a:t>VSD CONTROL</a:t>
            </a:r>
            <a:endParaRPr lang="es-ES" b="1" dirty="0">
              <a:solidFill>
                <a:srgbClr val="00B0F0"/>
              </a:solidFill>
            </a:endParaRPr>
          </a:p>
        </p:txBody>
      </p:sp>
      <p:sp>
        <p:nvSpPr>
          <p:cNvPr id="5" name="4 Rectángulo"/>
          <p:cNvSpPr/>
          <p:nvPr/>
        </p:nvSpPr>
        <p:spPr>
          <a:xfrm>
            <a:off x="357109" y="1331143"/>
            <a:ext cx="9203517" cy="1477328"/>
          </a:xfrm>
          <a:prstGeom prst="rect">
            <a:avLst/>
          </a:prstGeom>
        </p:spPr>
        <p:txBody>
          <a:bodyPr wrap="square">
            <a:spAutoFit/>
          </a:bodyPr>
          <a:lstStyle/>
          <a:p>
            <a:r>
              <a:rPr lang="en-US" dirty="0" smtClean="0">
                <a:solidFill>
                  <a:schemeClr val="bg1">
                    <a:lumMod val="50000"/>
                  </a:schemeClr>
                </a:solidFill>
              </a:rPr>
              <a:t>The variable speed pump’s control provides unique regulation and performance features. The variable speed drive modifies the performance curve of the pump in order to meet the system requirements. The centrifugal pump performance is modeled by the affinity laws. In theory, the power reduction is proportional to the cubic of speed, for example a 20% speed reduction cause a power saving greater than 47%.</a:t>
            </a:r>
            <a:endParaRPr lang="es-ES" dirty="0">
              <a:solidFill>
                <a:schemeClr val="bg1">
                  <a:lumMod val="50000"/>
                </a:schemeClr>
              </a:solidFill>
            </a:endParaRPr>
          </a:p>
        </p:txBody>
      </p:sp>
      <p:pic>
        <p:nvPicPr>
          <p:cNvPr id="1026" name="Picture 2"/>
          <p:cNvPicPr>
            <a:picLocks noChangeAspect="1" noChangeArrowheads="1"/>
          </p:cNvPicPr>
          <p:nvPr/>
        </p:nvPicPr>
        <p:blipFill>
          <a:blip r:embed="rId3"/>
          <a:srcRect b="36643"/>
          <a:stretch>
            <a:fillRect/>
          </a:stretch>
        </p:blipFill>
        <p:spPr bwMode="auto">
          <a:xfrm>
            <a:off x="1861385" y="3283529"/>
            <a:ext cx="5795727" cy="13577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076824" y="5003442"/>
            <a:ext cx="4246166" cy="1253186"/>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t="59788"/>
          <a:stretch>
            <a:fillRect/>
          </a:stretch>
        </p:blipFill>
        <p:spPr bwMode="auto">
          <a:xfrm>
            <a:off x="1" y="5126182"/>
            <a:ext cx="5124924"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87"/>
          <p:cNvSpPr>
            <a:spLocks noChangeArrowheads="1"/>
          </p:cNvSpPr>
          <p:nvPr/>
        </p:nvSpPr>
        <p:spPr bwMode="auto">
          <a:xfrm>
            <a:off x="5944355" y="3249716"/>
            <a:ext cx="3063914" cy="2830657"/>
          </a:xfrm>
          <a:prstGeom prst="rect">
            <a:avLst/>
          </a:prstGeom>
          <a:solidFill>
            <a:srgbClr val="FEA720">
              <a:alpha val="64000"/>
            </a:srgbClr>
          </a:solidFill>
          <a:ln w="9525">
            <a:noFill/>
            <a:miter lim="800000"/>
            <a:headEnd/>
            <a:tailEnd/>
          </a:ln>
        </p:spPr>
        <p:txBody>
          <a:bodyPr wrap="none" anchor="ctr"/>
          <a:lstStyle/>
          <a:p>
            <a:endParaRPr lang="es-ES"/>
          </a:p>
        </p:txBody>
      </p:sp>
      <p:grpSp>
        <p:nvGrpSpPr>
          <p:cNvPr id="6" name="Group 8"/>
          <p:cNvGrpSpPr>
            <a:grpSpLocks/>
          </p:cNvGrpSpPr>
          <p:nvPr/>
        </p:nvGrpSpPr>
        <p:grpSpPr bwMode="auto">
          <a:xfrm>
            <a:off x="3939815" y="2461668"/>
            <a:ext cx="1512274" cy="3422409"/>
            <a:chOff x="4185" y="1000"/>
            <a:chExt cx="1131" cy="2409"/>
          </a:xfrm>
        </p:grpSpPr>
        <p:pic>
          <p:nvPicPr>
            <p:cNvPr id="20596" name="Picture 9" descr="norm_2"/>
            <p:cNvPicPr>
              <a:picLocks noChangeAspect="1" noChangeArrowheads="1"/>
            </p:cNvPicPr>
            <p:nvPr/>
          </p:nvPicPr>
          <p:blipFill>
            <a:blip r:embed="rId3">
              <a:clrChange>
                <a:clrFrom>
                  <a:srgbClr val="FDFFEB"/>
                </a:clrFrom>
                <a:clrTo>
                  <a:srgbClr val="FDFFEB">
                    <a:alpha val="0"/>
                  </a:srgbClr>
                </a:clrTo>
              </a:clrChange>
            </a:blip>
            <a:srcRect/>
            <a:stretch>
              <a:fillRect/>
            </a:stretch>
          </p:blipFill>
          <p:spPr bwMode="auto">
            <a:xfrm>
              <a:off x="4416" y="2663"/>
              <a:ext cx="900" cy="746"/>
            </a:xfrm>
            <a:prstGeom prst="rect">
              <a:avLst/>
            </a:prstGeom>
            <a:noFill/>
            <a:ln w="9525">
              <a:noFill/>
              <a:miter lim="800000"/>
              <a:headEnd/>
              <a:tailEnd/>
            </a:ln>
          </p:spPr>
        </p:pic>
        <p:sp>
          <p:nvSpPr>
            <p:cNvPr id="20597" name="Rectangle 10"/>
            <p:cNvSpPr>
              <a:spLocks noChangeArrowheads="1"/>
            </p:cNvSpPr>
            <p:nvPr/>
          </p:nvSpPr>
          <p:spPr bwMode="auto">
            <a:xfrm>
              <a:off x="4527" y="1272"/>
              <a:ext cx="110" cy="1407"/>
            </a:xfrm>
            <a:prstGeom prst="rect">
              <a:avLst/>
            </a:prstGeom>
            <a:gradFill rotWithShape="0">
              <a:gsLst>
                <a:gs pos="0">
                  <a:srgbClr val="0099FF"/>
                </a:gs>
                <a:gs pos="50000">
                  <a:srgbClr val="004776"/>
                </a:gs>
                <a:gs pos="100000">
                  <a:srgbClr val="0099FF"/>
                </a:gs>
              </a:gsLst>
              <a:lin ang="0" scaled="1"/>
            </a:gradFill>
            <a:ln w="9525">
              <a:solidFill>
                <a:schemeClr val="tx1"/>
              </a:solidFill>
              <a:miter lim="800000"/>
              <a:headEnd/>
              <a:tailEnd/>
            </a:ln>
          </p:spPr>
          <p:txBody>
            <a:bodyPr wrap="none" anchor="ctr"/>
            <a:lstStyle/>
            <a:p>
              <a:endParaRPr lang="es-ES"/>
            </a:p>
          </p:txBody>
        </p:sp>
        <p:sp>
          <p:nvSpPr>
            <p:cNvPr id="20598" name="Line 11"/>
            <p:cNvSpPr>
              <a:spLocks noChangeShapeType="1"/>
            </p:cNvSpPr>
            <p:nvPr/>
          </p:nvSpPr>
          <p:spPr bwMode="auto">
            <a:xfrm flipV="1">
              <a:off x="4405" y="1124"/>
              <a:ext cx="0" cy="1864"/>
            </a:xfrm>
            <a:prstGeom prst="line">
              <a:avLst/>
            </a:prstGeom>
            <a:noFill/>
            <a:ln w="9525">
              <a:solidFill>
                <a:schemeClr val="tx1"/>
              </a:solidFill>
              <a:round/>
              <a:headEnd type="triangle" w="med" len="med"/>
              <a:tailEnd type="triangle" w="med" len="med"/>
            </a:ln>
          </p:spPr>
          <p:txBody>
            <a:bodyPr wrap="none" anchor="ctr"/>
            <a:lstStyle/>
            <a:p>
              <a:endParaRPr lang="es-ES"/>
            </a:p>
          </p:txBody>
        </p:sp>
        <p:sp>
          <p:nvSpPr>
            <p:cNvPr id="20599" name="Text Box 12"/>
            <p:cNvSpPr txBox="1">
              <a:spLocks noChangeArrowheads="1"/>
            </p:cNvSpPr>
            <p:nvPr/>
          </p:nvSpPr>
          <p:spPr bwMode="auto">
            <a:xfrm rot="16200000">
              <a:off x="3666" y="1843"/>
              <a:ext cx="1268" cy="230"/>
            </a:xfrm>
            <a:prstGeom prst="rect">
              <a:avLst/>
            </a:prstGeom>
            <a:noFill/>
            <a:ln w="9525">
              <a:noFill/>
              <a:miter lim="800000"/>
              <a:headEnd/>
              <a:tailEnd/>
            </a:ln>
          </p:spPr>
          <p:txBody>
            <a:bodyPr wrap="none">
              <a:spAutoFit/>
            </a:bodyPr>
            <a:lstStyle/>
            <a:p>
              <a:pPr algn="ctr" eaLnBrk="0" hangingPunct="0"/>
              <a:r>
                <a:rPr lang="es-ES" sz="1400" b="1" dirty="0" err="1" smtClean="0">
                  <a:solidFill>
                    <a:schemeClr val="bg1">
                      <a:lumMod val="50000"/>
                    </a:schemeClr>
                  </a:solidFill>
                  <a:latin typeface="Arial Narrow" charset="0"/>
                </a:rPr>
                <a:t>Static</a:t>
              </a:r>
              <a:r>
                <a:rPr lang="es-ES" sz="1400" b="1" dirty="0" smtClean="0">
                  <a:solidFill>
                    <a:schemeClr val="bg1">
                      <a:lumMod val="50000"/>
                    </a:schemeClr>
                  </a:solidFill>
                  <a:latin typeface="Arial Narrow" charset="0"/>
                </a:rPr>
                <a:t> </a:t>
              </a:r>
              <a:r>
                <a:rPr lang="es-ES" sz="1400" b="1" dirty="0" err="1" smtClean="0">
                  <a:solidFill>
                    <a:schemeClr val="bg1">
                      <a:lumMod val="50000"/>
                    </a:schemeClr>
                  </a:solidFill>
                  <a:latin typeface="Arial Narrow" charset="0"/>
                </a:rPr>
                <a:t>height</a:t>
              </a:r>
              <a:r>
                <a:rPr lang="es-ES" sz="1400" b="1" dirty="0" smtClean="0">
                  <a:solidFill>
                    <a:schemeClr val="bg1">
                      <a:lumMod val="50000"/>
                    </a:schemeClr>
                  </a:solidFill>
                  <a:latin typeface="Arial Narrow" charset="0"/>
                </a:rPr>
                <a:t> </a:t>
              </a:r>
              <a:r>
                <a:rPr lang="es-ES" sz="1400" b="1" dirty="0">
                  <a:solidFill>
                    <a:schemeClr val="bg1">
                      <a:lumMod val="50000"/>
                    </a:schemeClr>
                  </a:solidFill>
                  <a:latin typeface="Arial Narrow" charset="0"/>
                </a:rPr>
                <a:t>20 </a:t>
              </a:r>
              <a:r>
                <a:rPr lang="es-ES" sz="1400" b="1" dirty="0" err="1" smtClean="0">
                  <a:solidFill>
                    <a:schemeClr val="bg1">
                      <a:lumMod val="50000"/>
                    </a:schemeClr>
                  </a:solidFill>
                  <a:latin typeface="Arial Narrow" charset="0"/>
                </a:rPr>
                <a:t>meters</a:t>
              </a:r>
              <a:endParaRPr lang="es-ES" sz="1400" b="1" dirty="0">
                <a:solidFill>
                  <a:schemeClr val="bg1">
                    <a:lumMod val="50000"/>
                  </a:schemeClr>
                </a:solidFill>
                <a:latin typeface="Arial Narrow" charset="0"/>
              </a:endParaRPr>
            </a:p>
          </p:txBody>
        </p:sp>
        <p:sp>
          <p:nvSpPr>
            <p:cNvPr id="20600" name="AutoShape 13"/>
            <p:cNvSpPr>
              <a:spLocks noChangeArrowheads="1"/>
            </p:cNvSpPr>
            <p:nvPr/>
          </p:nvSpPr>
          <p:spPr bwMode="auto">
            <a:xfrm flipH="1">
              <a:off x="4272" y="1000"/>
              <a:ext cx="368" cy="2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3 w 21600"/>
                <a:gd name="T13" fmla="*/ 2938 h 21600"/>
                <a:gd name="T14" fmla="*/ 18254 w 21600"/>
                <a:gd name="T15" fmla="*/ 921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0099FF"/>
                </a:gs>
                <a:gs pos="100000">
                  <a:srgbClr val="004776"/>
                </a:gs>
              </a:gsLst>
              <a:lin ang="18900000" scaled="1"/>
            </a:gradFill>
            <a:ln w="9525">
              <a:solidFill>
                <a:schemeClr val="tx1"/>
              </a:solidFill>
              <a:miter lim="800000"/>
              <a:headEnd/>
              <a:tailEnd/>
            </a:ln>
          </p:spPr>
          <p:txBody>
            <a:bodyPr wrap="none" anchor="ctr"/>
            <a:lstStyle/>
            <a:p>
              <a:endParaRPr lang="es-ES"/>
            </a:p>
          </p:txBody>
        </p:sp>
      </p:grpSp>
      <p:sp>
        <p:nvSpPr>
          <p:cNvPr id="20483" name="Text Box 3"/>
          <p:cNvSpPr txBox="1">
            <a:spLocks noChangeArrowheads="1"/>
          </p:cNvSpPr>
          <p:nvPr/>
        </p:nvSpPr>
        <p:spPr bwMode="auto">
          <a:xfrm>
            <a:off x="2732749" y="1657454"/>
            <a:ext cx="3417226" cy="396875"/>
          </a:xfrm>
          <a:prstGeom prst="rect">
            <a:avLst/>
          </a:prstGeom>
          <a:noFill/>
          <a:ln w="9525">
            <a:noFill/>
            <a:miter lim="800000"/>
            <a:headEnd/>
            <a:tailEnd/>
          </a:ln>
        </p:spPr>
        <p:txBody>
          <a:bodyPr>
            <a:spAutoFit/>
          </a:bodyPr>
          <a:lstStyle/>
          <a:p>
            <a:pPr>
              <a:spcBef>
                <a:spcPct val="50000"/>
              </a:spcBef>
              <a:buClr>
                <a:schemeClr val="bg1"/>
              </a:buClr>
              <a:buFont typeface="Arial" charset="0"/>
              <a:buNone/>
            </a:pPr>
            <a:endParaRPr lang="es-ES" sz="2000" b="1"/>
          </a:p>
        </p:txBody>
      </p:sp>
      <p:sp>
        <p:nvSpPr>
          <p:cNvPr id="20492" name="Text Box 21"/>
          <p:cNvSpPr txBox="1">
            <a:spLocks noChangeArrowheads="1"/>
          </p:cNvSpPr>
          <p:nvPr/>
        </p:nvSpPr>
        <p:spPr bwMode="auto">
          <a:xfrm>
            <a:off x="37836" y="6050158"/>
            <a:ext cx="234575" cy="246221"/>
          </a:xfrm>
          <a:prstGeom prst="rect">
            <a:avLst/>
          </a:prstGeom>
          <a:noFill/>
          <a:ln w="9525">
            <a:noFill/>
            <a:miter lim="800000"/>
            <a:headEnd/>
            <a:tailEnd/>
          </a:ln>
        </p:spPr>
        <p:txBody>
          <a:bodyPr wrap="square">
            <a:spAutoFit/>
          </a:bodyPr>
          <a:lstStyle/>
          <a:p>
            <a:pPr algn="ctr" eaLnBrk="0" hangingPunct="0"/>
            <a:r>
              <a:rPr lang="es-ES" sz="1000" b="1"/>
              <a:t>0</a:t>
            </a:r>
          </a:p>
        </p:txBody>
      </p:sp>
      <p:sp>
        <p:nvSpPr>
          <p:cNvPr id="20493" name="Text Box 22"/>
          <p:cNvSpPr txBox="1">
            <a:spLocks noChangeArrowheads="1"/>
          </p:cNvSpPr>
          <p:nvPr/>
        </p:nvSpPr>
        <p:spPr bwMode="auto">
          <a:xfrm>
            <a:off x="378847" y="1872448"/>
            <a:ext cx="1243410" cy="276999"/>
          </a:xfrm>
          <a:prstGeom prst="rect">
            <a:avLst/>
          </a:prstGeom>
          <a:noFill/>
          <a:ln w="9525">
            <a:noFill/>
            <a:miter lim="800000"/>
            <a:headEnd/>
            <a:tailEnd/>
          </a:ln>
        </p:spPr>
        <p:txBody>
          <a:bodyPr>
            <a:spAutoFit/>
          </a:bodyPr>
          <a:lstStyle/>
          <a:p>
            <a:pPr algn="ctr" eaLnBrk="0" hangingPunct="0"/>
            <a:r>
              <a:rPr lang="es-ES" sz="1200" b="1" dirty="0" smtClean="0">
                <a:solidFill>
                  <a:schemeClr val="bg1">
                    <a:lumMod val="50000"/>
                  </a:schemeClr>
                </a:solidFill>
                <a:latin typeface="Arial Narrow" charset="0"/>
              </a:rPr>
              <a:t>Head in </a:t>
            </a:r>
            <a:r>
              <a:rPr lang="es-ES" sz="1200" b="1" dirty="0">
                <a:solidFill>
                  <a:schemeClr val="bg1">
                    <a:lumMod val="50000"/>
                  </a:schemeClr>
                </a:solidFill>
                <a:latin typeface="Arial Narrow" charset="0"/>
              </a:rPr>
              <a:t>m H</a:t>
            </a:r>
            <a:r>
              <a:rPr lang="es-ES" sz="1200" b="1" baseline="-25000" dirty="0">
                <a:solidFill>
                  <a:schemeClr val="bg1">
                    <a:lumMod val="50000"/>
                  </a:schemeClr>
                </a:solidFill>
                <a:latin typeface="Arial Narrow" charset="0"/>
              </a:rPr>
              <a:t>2</a:t>
            </a:r>
            <a:r>
              <a:rPr lang="es-ES" sz="1200" b="1" dirty="0">
                <a:solidFill>
                  <a:schemeClr val="bg1">
                    <a:lumMod val="50000"/>
                  </a:schemeClr>
                </a:solidFill>
                <a:latin typeface="Arial Narrow" charset="0"/>
              </a:rPr>
              <a:t>O</a:t>
            </a:r>
          </a:p>
        </p:txBody>
      </p:sp>
      <p:sp>
        <p:nvSpPr>
          <p:cNvPr id="20495" name="Line 24"/>
          <p:cNvSpPr>
            <a:spLocks noChangeShapeType="1"/>
          </p:cNvSpPr>
          <p:nvPr/>
        </p:nvSpPr>
        <p:spPr bwMode="auto">
          <a:xfrm>
            <a:off x="2767145" y="6628940"/>
            <a:ext cx="619125" cy="0"/>
          </a:xfrm>
          <a:prstGeom prst="line">
            <a:avLst/>
          </a:prstGeom>
          <a:noFill/>
          <a:ln w="28575">
            <a:solidFill>
              <a:srgbClr val="00B0F0"/>
            </a:solidFill>
            <a:round/>
            <a:headEnd/>
            <a:tailEnd/>
          </a:ln>
        </p:spPr>
        <p:txBody>
          <a:bodyPr wrap="none" anchor="ctr"/>
          <a:lstStyle/>
          <a:p>
            <a:endParaRPr lang="es-ES"/>
          </a:p>
        </p:txBody>
      </p:sp>
      <p:sp>
        <p:nvSpPr>
          <p:cNvPr id="20497" name="Text Box 28"/>
          <p:cNvSpPr txBox="1">
            <a:spLocks noChangeArrowheads="1"/>
          </p:cNvSpPr>
          <p:nvPr/>
        </p:nvSpPr>
        <p:spPr bwMode="auto">
          <a:xfrm>
            <a:off x="3507482" y="5547643"/>
            <a:ext cx="820260" cy="461665"/>
          </a:xfrm>
          <a:prstGeom prst="rect">
            <a:avLst/>
          </a:prstGeom>
          <a:noFill/>
          <a:ln w="9525">
            <a:noFill/>
            <a:miter lim="800000"/>
            <a:headEnd/>
            <a:tailEnd/>
          </a:ln>
        </p:spPr>
        <p:txBody>
          <a:bodyPr wrap="square">
            <a:spAutoFit/>
          </a:bodyPr>
          <a:lstStyle/>
          <a:p>
            <a:pPr eaLnBrk="0" hangingPunct="0"/>
            <a:r>
              <a:rPr lang="es-ES" sz="1200" b="1" dirty="0" smtClean="0">
                <a:solidFill>
                  <a:schemeClr val="bg1">
                    <a:lumMod val="50000"/>
                  </a:schemeClr>
                </a:solidFill>
                <a:latin typeface="Arial Narrow" charset="0"/>
              </a:rPr>
              <a:t>H-Q</a:t>
            </a:r>
          </a:p>
          <a:p>
            <a:pPr eaLnBrk="0" hangingPunct="0"/>
            <a:r>
              <a:rPr lang="es-ES" sz="1200" b="1" dirty="0" smtClean="0">
                <a:solidFill>
                  <a:schemeClr val="bg1">
                    <a:lumMod val="50000"/>
                  </a:schemeClr>
                </a:solidFill>
                <a:latin typeface="Arial Narrow" charset="0"/>
              </a:rPr>
              <a:t>curves</a:t>
            </a:r>
            <a:endParaRPr lang="es-ES" sz="1200" b="1" dirty="0">
              <a:solidFill>
                <a:schemeClr val="bg1">
                  <a:lumMod val="50000"/>
                </a:schemeClr>
              </a:solidFill>
              <a:latin typeface="Arial Narrow" charset="0"/>
            </a:endParaRPr>
          </a:p>
        </p:txBody>
      </p:sp>
      <p:sp>
        <p:nvSpPr>
          <p:cNvPr id="20498" name="Text Box 29"/>
          <p:cNvSpPr txBox="1">
            <a:spLocks noChangeArrowheads="1"/>
          </p:cNvSpPr>
          <p:nvPr/>
        </p:nvSpPr>
        <p:spPr bwMode="auto">
          <a:xfrm>
            <a:off x="3414051" y="6455496"/>
            <a:ext cx="1079142" cy="276999"/>
          </a:xfrm>
          <a:prstGeom prst="rect">
            <a:avLst/>
          </a:prstGeom>
          <a:noFill/>
          <a:ln w="9525">
            <a:noFill/>
            <a:miter lim="800000"/>
            <a:headEnd/>
            <a:tailEnd/>
          </a:ln>
        </p:spPr>
        <p:txBody>
          <a:bodyPr wrap="none">
            <a:spAutoFit/>
          </a:bodyPr>
          <a:lstStyle/>
          <a:p>
            <a:pPr eaLnBrk="0" hangingPunct="0"/>
            <a:r>
              <a:rPr lang="es-ES" sz="1200" b="1" dirty="0" err="1" smtClean="0">
                <a:latin typeface="Arial Narrow" charset="0"/>
              </a:rPr>
              <a:t>System</a:t>
            </a:r>
            <a:r>
              <a:rPr lang="es-ES" sz="1200" b="1" dirty="0" smtClean="0">
                <a:latin typeface="Arial Narrow" charset="0"/>
              </a:rPr>
              <a:t> curves</a:t>
            </a:r>
            <a:endParaRPr lang="es-ES" sz="1200" b="1" dirty="0">
              <a:latin typeface="Arial Narrow" charset="0"/>
            </a:endParaRPr>
          </a:p>
        </p:txBody>
      </p:sp>
      <p:sp>
        <p:nvSpPr>
          <p:cNvPr id="20499" name="Text Box 30"/>
          <p:cNvSpPr txBox="1">
            <a:spLocks noChangeArrowheads="1"/>
          </p:cNvSpPr>
          <p:nvPr/>
        </p:nvSpPr>
        <p:spPr bwMode="auto">
          <a:xfrm>
            <a:off x="1382713" y="6059683"/>
            <a:ext cx="440266" cy="246221"/>
          </a:xfrm>
          <a:prstGeom prst="rect">
            <a:avLst/>
          </a:prstGeom>
          <a:noFill/>
          <a:ln w="9525">
            <a:noFill/>
            <a:miter lim="800000"/>
            <a:headEnd/>
            <a:tailEnd/>
          </a:ln>
        </p:spPr>
        <p:txBody>
          <a:bodyPr wrap="square">
            <a:spAutoFit/>
          </a:bodyPr>
          <a:lstStyle/>
          <a:p>
            <a:pPr algn="ctr" eaLnBrk="0" hangingPunct="0"/>
            <a:r>
              <a:rPr lang="es-ES" sz="1000" b="1" dirty="0"/>
              <a:t>10</a:t>
            </a:r>
          </a:p>
        </p:txBody>
      </p:sp>
      <p:sp>
        <p:nvSpPr>
          <p:cNvPr id="20500" name="Text Box 31"/>
          <p:cNvSpPr txBox="1">
            <a:spLocks noChangeArrowheads="1"/>
          </p:cNvSpPr>
          <p:nvPr/>
        </p:nvSpPr>
        <p:spPr bwMode="auto">
          <a:xfrm>
            <a:off x="2517775" y="6050158"/>
            <a:ext cx="440266" cy="246221"/>
          </a:xfrm>
          <a:prstGeom prst="rect">
            <a:avLst/>
          </a:prstGeom>
          <a:noFill/>
          <a:ln w="9525">
            <a:noFill/>
            <a:miter lim="800000"/>
            <a:headEnd/>
            <a:tailEnd/>
          </a:ln>
        </p:spPr>
        <p:txBody>
          <a:bodyPr wrap="square">
            <a:spAutoFit/>
          </a:bodyPr>
          <a:lstStyle/>
          <a:p>
            <a:pPr algn="ctr" eaLnBrk="0" hangingPunct="0"/>
            <a:r>
              <a:rPr lang="es-ES" sz="1000" b="1" dirty="0"/>
              <a:t>20</a:t>
            </a:r>
          </a:p>
        </p:txBody>
      </p:sp>
      <p:sp>
        <p:nvSpPr>
          <p:cNvPr id="20501" name="Text Box 32"/>
          <p:cNvSpPr txBox="1">
            <a:spLocks noChangeArrowheads="1"/>
          </p:cNvSpPr>
          <p:nvPr/>
        </p:nvSpPr>
        <p:spPr bwMode="auto">
          <a:xfrm>
            <a:off x="3652838" y="6050158"/>
            <a:ext cx="440266" cy="246221"/>
          </a:xfrm>
          <a:prstGeom prst="rect">
            <a:avLst/>
          </a:prstGeom>
          <a:noFill/>
          <a:ln w="9525">
            <a:noFill/>
            <a:miter lim="800000"/>
            <a:headEnd/>
            <a:tailEnd/>
          </a:ln>
        </p:spPr>
        <p:txBody>
          <a:bodyPr wrap="square">
            <a:spAutoFit/>
          </a:bodyPr>
          <a:lstStyle/>
          <a:p>
            <a:pPr algn="ctr" eaLnBrk="0" hangingPunct="0"/>
            <a:r>
              <a:rPr lang="es-ES" sz="1000" b="1" dirty="0"/>
              <a:t>30</a:t>
            </a:r>
          </a:p>
        </p:txBody>
      </p:sp>
      <p:sp>
        <p:nvSpPr>
          <p:cNvPr id="20503" name="Line 34"/>
          <p:cNvSpPr>
            <a:spLocks noChangeShapeType="1"/>
          </p:cNvSpPr>
          <p:nvPr/>
        </p:nvSpPr>
        <p:spPr bwMode="auto">
          <a:xfrm>
            <a:off x="1571889" y="5994392"/>
            <a:ext cx="49529" cy="77899"/>
          </a:xfrm>
          <a:prstGeom prst="line">
            <a:avLst/>
          </a:prstGeom>
          <a:noFill/>
          <a:ln w="19050">
            <a:solidFill>
              <a:schemeClr val="tx1"/>
            </a:solidFill>
            <a:round/>
            <a:headEnd/>
            <a:tailEnd/>
          </a:ln>
        </p:spPr>
        <p:txBody>
          <a:bodyPr wrap="none" anchor="ctr"/>
          <a:lstStyle/>
          <a:p>
            <a:endParaRPr lang="es-ES"/>
          </a:p>
        </p:txBody>
      </p:sp>
      <p:sp>
        <p:nvSpPr>
          <p:cNvPr id="20504" name="Line 35"/>
          <p:cNvSpPr>
            <a:spLocks noChangeShapeType="1"/>
          </p:cNvSpPr>
          <p:nvPr/>
        </p:nvSpPr>
        <p:spPr bwMode="auto">
          <a:xfrm>
            <a:off x="2706952" y="5994392"/>
            <a:ext cx="49529" cy="77899"/>
          </a:xfrm>
          <a:prstGeom prst="line">
            <a:avLst/>
          </a:prstGeom>
          <a:noFill/>
          <a:ln w="19050">
            <a:solidFill>
              <a:schemeClr val="tx1"/>
            </a:solidFill>
            <a:round/>
            <a:headEnd/>
            <a:tailEnd/>
          </a:ln>
        </p:spPr>
        <p:txBody>
          <a:bodyPr wrap="none" anchor="ctr"/>
          <a:lstStyle/>
          <a:p>
            <a:endParaRPr lang="es-ES"/>
          </a:p>
        </p:txBody>
      </p:sp>
      <p:sp>
        <p:nvSpPr>
          <p:cNvPr id="20507" name="Text Box 38"/>
          <p:cNvSpPr txBox="1">
            <a:spLocks noChangeArrowheads="1"/>
          </p:cNvSpPr>
          <p:nvPr/>
        </p:nvSpPr>
        <p:spPr bwMode="auto">
          <a:xfrm>
            <a:off x="5035552" y="6083865"/>
            <a:ext cx="1059984" cy="276999"/>
          </a:xfrm>
          <a:prstGeom prst="rect">
            <a:avLst/>
          </a:prstGeom>
          <a:noFill/>
          <a:ln w="9525">
            <a:noFill/>
            <a:miter lim="800000"/>
            <a:headEnd/>
            <a:tailEnd/>
          </a:ln>
        </p:spPr>
        <p:txBody>
          <a:bodyPr wrap="square">
            <a:spAutoFit/>
          </a:bodyPr>
          <a:lstStyle/>
          <a:p>
            <a:pPr algn="ctr" eaLnBrk="0" hangingPunct="0"/>
            <a:r>
              <a:rPr lang="es-ES" sz="1200" b="1" dirty="0">
                <a:solidFill>
                  <a:schemeClr val="bg1">
                    <a:lumMod val="50000"/>
                  </a:schemeClr>
                </a:solidFill>
                <a:latin typeface="Arial Narrow" charset="0"/>
              </a:rPr>
              <a:t>Q </a:t>
            </a:r>
            <a:r>
              <a:rPr lang="es-ES" sz="1200" b="1" dirty="0" err="1" smtClean="0">
                <a:solidFill>
                  <a:schemeClr val="bg1">
                    <a:lumMod val="50000"/>
                  </a:schemeClr>
                </a:solidFill>
                <a:latin typeface="Arial Narrow" charset="0"/>
              </a:rPr>
              <a:t>Flow</a:t>
            </a:r>
            <a:r>
              <a:rPr lang="es-ES" sz="1200" b="1" dirty="0" smtClean="0">
                <a:solidFill>
                  <a:schemeClr val="bg1">
                    <a:lumMod val="50000"/>
                  </a:schemeClr>
                </a:solidFill>
                <a:latin typeface="Arial Narrow" charset="0"/>
              </a:rPr>
              <a:t> m</a:t>
            </a:r>
            <a:r>
              <a:rPr lang="es-ES" sz="1200" b="1" baseline="30000" dirty="0" smtClean="0">
                <a:solidFill>
                  <a:schemeClr val="bg1">
                    <a:lumMod val="50000"/>
                  </a:schemeClr>
                </a:solidFill>
                <a:latin typeface="Arial Narrow" charset="0"/>
              </a:rPr>
              <a:t>3</a:t>
            </a:r>
            <a:r>
              <a:rPr lang="es-ES" sz="1200" b="1" dirty="0" smtClean="0">
                <a:solidFill>
                  <a:schemeClr val="bg1">
                    <a:lumMod val="50000"/>
                  </a:schemeClr>
                </a:solidFill>
                <a:latin typeface="Arial Narrow" charset="0"/>
              </a:rPr>
              <a:t>/min</a:t>
            </a:r>
            <a:endParaRPr lang="es-ES" sz="1200" b="1" dirty="0">
              <a:solidFill>
                <a:schemeClr val="bg1">
                  <a:lumMod val="50000"/>
                </a:schemeClr>
              </a:solidFill>
              <a:latin typeface="Arial Narrow" charset="0"/>
            </a:endParaRPr>
          </a:p>
        </p:txBody>
      </p:sp>
      <p:sp>
        <p:nvSpPr>
          <p:cNvPr id="20513" name="Rectangle 44"/>
          <p:cNvSpPr>
            <a:spLocks noChangeArrowheads="1"/>
          </p:cNvSpPr>
          <p:nvPr/>
        </p:nvSpPr>
        <p:spPr bwMode="auto">
          <a:xfrm>
            <a:off x="4340754" y="4014659"/>
            <a:ext cx="264849" cy="196191"/>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20524" name="Text Box 116"/>
          <p:cNvSpPr txBox="1">
            <a:spLocks noChangeArrowheads="1"/>
          </p:cNvSpPr>
          <p:nvPr/>
        </p:nvSpPr>
        <p:spPr bwMode="auto">
          <a:xfrm>
            <a:off x="4512115" y="2373415"/>
            <a:ext cx="1163198" cy="307777"/>
          </a:xfrm>
          <a:prstGeom prst="rect">
            <a:avLst/>
          </a:prstGeom>
          <a:noFill/>
          <a:ln w="9525">
            <a:noFill/>
            <a:miter lim="800000"/>
            <a:headEnd/>
            <a:tailEnd/>
          </a:ln>
        </p:spPr>
        <p:txBody>
          <a:bodyPr wrap="square">
            <a:spAutoFit/>
          </a:bodyPr>
          <a:lstStyle/>
          <a:p>
            <a:pPr algn="ctr" eaLnBrk="0" hangingPunct="0"/>
            <a:r>
              <a:rPr lang="es-ES" sz="1400" b="1" dirty="0" smtClean="0">
                <a:solidFill>
                  <a:schemeClr val="bg1">
                    <a:lumMod val="50000"/>
                  </a:schemeClr>
                </a:solidFill>
                <a:latin typeface="Arial Narrow" charset="0"/>
              </a:rPr>
              <a:t>FLOW</a:t>
            </a:r>
            <a:endParaRPr lang="es-ES" sz="1400" b="1" dirty="0">
              <a:solidFill>
                <a:schemeClr val="bg1">
                  <a:lumMod val="50000"/>
                </a:schemeClr>
              </a:solidFill>
              <a:latin typeface="Arial Narrow" charset="0"/>
            </a:endParaRPr>
          </a:p>
        </p:txBody>
      </p:sp>
      <p:grpSp>
        <p:nvGrpSpPr>
          <p:cNvPr id="26" name="215 Grupo"/>
          <p:cNvGrpSpPr/>
          <p:nvPr/>
        </p:nvGrpSpPr>
        <p:grpSpPr>
          <a:xfrm>
            <a:off x="1460724" y="6076227"/>
            <a:ext cx="2605182" cy="406082"/>
            <a:chOff x="1348360" y="5798312"/>
            <a:chExt cx="2404783" cy="406082"/>
          </a:xfrm>
        </p:grpSpPr>
        <p:sp>
          <p:nvSpPr>
            <p:cNvPr id="20509" name="Text Box 40"/>
            <p:cNvSpPr txBox="1">
              <a:spLocks noChangeArrowheads="1"/>
            </p:cNvSpPr>
            <p:nvPr/>
          </p:nvSpPr>
          <p:spPr bwMode="auto">
            <a:xfrm>
              <a:off x="2774697" y="5925871"/>
              <a:ext cx="978446" cy="276999"/>
            </a:xfrm>
            <a:prstGeom prst="rect">
              <a:avLst/>
            </a:prstGeom>
            <a:noFill/>
            <a:ln w="9525">
              <a:noFill/>
              <a:miter lim="800000"/>
              <a:headEnd/>
              <a:tailEnd/>
            </a:ln>
          </p:spPr>
          <p:txBody>
            <a:bodyPr wrap="square">
              <a:spAutoFit/>
            </a:bodyPr>
            <a:lstStyle/>
            <a:p>
              <a:pPr algn="ctr" eaLnBrk="0" hangingPunct="0"/>
              <a:r>
                <a:rPr lang="es-ES" sz="1200" b="1" dirty="0">
                  <a:latin typeface="Arial Narrow" charset="0"/>
                </a:rPr>
                <a:t>100%</a:t>
              </a:r>
            </a:p>
          </p:txBody>
        </p:sp>
        <p:sp>
          <p:nvSpPr>
            <p:cNvPr id="20510" name="Text Box 41"/>
            <p:cNvSpPr txBox="1">
              <a:spLocks noChangeArrowheads="1"/>
            </p:cNvSpPr>
            <p:nvPr/>
          </p:nvSpPr>
          <p:spPr bwMode="auto">
            <a:xfrm>
              <a:off x="1348360" y="5927395"/>
              <a:ext cx="978447" cy="276999"/>
            </a:xfrm>
            <a:prstGeom prst="rect">
              <a:avLst/>
            </a:prstGeom>
            <a:noFill/>
            <a:ln w="9525">
              <a:noFill/>
              <a:miter lim="800000"/>
              <a:headEnd/>
              <a:tailEnd/>
            </a:ln>
          </p:spPr>
          <p:txBody>
            <a:bodyPr wrap="square">
              <a:spAutoFit/>
            </a:bodyPr>
            <a:lstStyle/>
            <a:p>
              <a:pPr algn="ctr" eaLnBrk="0" hangingPunct="0"/>
              <a:r>
                <a:rPr lang="es-ES" sz="1200" b="1" dirty="0">
                  <a:latin typeface="Arial Narrow" charset="0"/>
                </a:rPr>
                <a:t>50%</a:t>
              </a:r>
            </a:p>
          </p:txBody>
        </p:sp>
        <p:sp>
          <p:nvSpPr>
            <p:cNvPr id="126" name="Line 42"/>
            <p:cNvSpPr>
              <a:spLocks noChangeShapeType="1"/>
            </p:cNvSpPr>
            <p:nvPr/>
          </p:nvSpPr>
          <p:spPr bwMode="auto">
            <a:xfrm flipV="1">
              <a:off x="3258312" y="5816600"/>
              <a:ext cx="0" cy="158750"/>
            </a:xfrm>
            <a:prstGeom prst="line">
              <a:avLst/>
            </a:prstGeom>
            <a:noFill/>
            <a:ln w="9525">
              <a:noFill/>
              <a:round/>
              <a:headEnd/>
              <a:tailEnd type="triangle" w="med" len="med"/>
            </a:ln>
          </p:spPr>
          <p:txBody>
            <a:bodyPr wrap="none" anchor="ctr"/>
            <a:lstStyle/>
            <a:p>
              <a:endParaRPr lang="es-ES"/>
            </a:p>
          </p:txBody>
        </p:sp>
        <p:sp>
          <p:nvSpPr>
            <p:cNvPr id="127" name="Line 42"/>
            <p:cNvSpPr>
              <a:spLocks noChangeShapeType="1"/>
            </p:cNvSpPr>
            <p:nvPr/>
          </p:nvSpPr>
          <p:spPr bwMode="auto">
            <a:xfrm flipV="1">
              <a:off x="1838706" y="5798312"/>
              <a:ext cx="0" cy="158750"/>
            </a:xfrm>
            <a:prstGeom prst="line">
              <a:avLst/>
            </a:prstGeom>
            <a:noFill/>
            <a:ln w="9525">
              <a:noFill/>
              <a:round/>
              <a:headEnd/>
              <a:tailEnd type="triangle" w="med" len="med"/>
            </a:ln>
          </p:spPr>
          <p:txBody>
            <a:bodyPr wrap="none" anchor="ctr"/>
            <a:lstStyle/>
            <a:p>
              <a:endParaRPr lang="es-ES"/>
            </a:p>
          </p:txBody>
        </p:sp>
      </p:grpSp>
      <p:sp>
        <p:nvSpPr>
          <p:cNvPr id="135" name="Text Box 21"/>
          <p:cNvSpPr txBox="1">
            <a:spLocks noChangeArrowheads="1"/>
          </p:cNvSpPr>
          <p:nvPr/>
        </p:nvSpPr>
        <p:spPr bwMode="auto">
          <a:xfrm>
            <a:off x="5959832" y="6135987"/>
            <a:ext cx="185002" cy="246221"/>
          </a:xfrm>
          <a:prstGeom prst="rect">
            <a:avLst/>
          </a:prstGeom>
          <a:noFill/>
          <a:ln w="9525">
            <a:noFill/>
            <a:miter lim="800000"/>
            <a:headEnd/>
            <a:tailEnd/>
          </a:ln>
        </p:spPr>
        <p:txBody>
          <a:bodyPr wrap="square">
            <a:spAutoFit/>
          </a:bodyPr>
          <a:lstStyle/>
          <a:p>
            <a:pPr algn="ctr" eaLnBrk="0" hangingPunct="0"/>
            <a:r>
              <a:rPr lang="es-ES" sz="1000" b="1">
                <a:solidFill>
                  <a:schemeClr val="bg1">
                    <a:lumMod val="50000"/>
                  </a:schemeClr>
                </a:solidFill>
              </a:rPr>
              <a:t>0</a:t>
            </a:r>
          </a:p>
        </p:txBody>
      </p:sp>
      <p:sp>
        <p:nvSpPr>
          <p:cNvPr id="136" name="Text Box 22"/>
          <p:cNvSpPr txBox="1">
            <a:spLocks noChangeArrowheads="1"/>
          </p:cNvSpPr>
          <p:nvPr/>
        </p:nvSpPr>
        <p:spPr bwMode="auto">
          <a:xfrm>
            <a:off x="5687614" y="1937403"/>
            <a:ext cx="1871608" cy="276999"/>
          </a:xfrm>
          <a:prstGeom prst="rect">
            <a:avLst/>
          </a:prstGeom>
          <a:noFill/>
          <a:ln w="9525">
            <a:noFill/>
            <a:miter lim="800000"/>
            <a:headEnd/>
            <a:tailEnd/>
          </a:ln>
        </p:spPr>
        <p:txBody>
          <a:bodyPr wrap="square">
            <a:spAutoFit/>
          </a:bodyPr>
          <a:lstStyle/>
          <a:p>
            <a:pPr algn="ctr" eaLnBrk="0" hangingPunct="0"/>
            <a:r>
              <a:rPr lang="es-ES" sz="1200" b="1" dirty="0" smtClean="0">
                <a:solidFill>
                  <a:schemeClr val="bg1">
                    <a:lumMod val="50000"/>
                  </a:schemeClr>
                </a:solidFill>
                <a:latin typeface="Arial Narrow" charset="0"/>
              </a:rPr>
              <a:t>Head in </a:t>
            </a:r>
            <a:r>
              <a:rPr lang="es-ES" sz="1200" b="1" dirty="0">
                <a:solidFill>
                  <a:schemeClr val="bg1">
                    <a:lumMod val="50000"/>
                  </a:schemeClr>
                </a:solidFill>
                <a:latin typeface="Arial Narrow" charset="0"/>
              </a:rPr>
              <a:t>m H</a:t>
            </a:r>
            <a:r>
              <a:rPr lang="es-ES" sz="1200" b="1" baseline="-25000" dirty="0">
                <a:solidFill>
                  <a:schemeClr val="bg1">
                    <a:lumMod val="50000"/>
                  </a:schemeClr>
                </a:solidFill>
                <a:latin typeface="Arial Narrow" charset="0"/>
              </a:rPr>
              <a:t>2</a:t>
            </a:r>
            <a:r>
              <a:rPr lang="es-ES" sz="1200" b="1" dirty="0">
                <a:solidFill>
                  <a:schemeClr val="bg1">
                    <a:lumMod val="50000"/>
                  </a:schemeClr>
                </a:solidFill>
                <a:latin typeface="Arial Narrow" charset="0"/>
              </a:rPr>
              <a:t>O</a:t>
            </a:r>
          </a:p>
        </p:txBody>
      </p:sp>
      <p:sp>
        <p:nvSpPr>
          <p:cNvPr id="171" name="Rectangle 87"/>
          <p:cNvSpPr>
            <a:spLocks noChangeArrowheads="1"/>
          </p:cNvSpPr>
          <p:nvPr/>
        </p:nvSpPr>
        <p:spPr bwMode="auto">
          <a:xfrm>
            <a:off x="5956393" y="3697391"/>
            <a:ext cx="2608171" cy="2373459"/>
          </a:xfrm>
          <a:prstGeom prst="rect">
            <a:avLst/>
          </a:prstGeom>
          <a:solidFill>
            <a:srgbClr val="FEA720">
              <a:alpha val="64000"/>
            </a:srgbClr>
          </a:solidFill>
          <a:ln w="9525">
            <a:noFill/>
            <a:miter lim="800000"/>
            <a:headEnd/>
            <a:tailEnd/>
          </a:ln>
        </p:spPr>
        <p:txBody>
          <a:bodyPr wrap="none" anchor="ctr"/>
          <a:lstStyle/>
          <a:p>
            <a:endParaRPr lang="es-ES"/>
          </a:p>
        </p:txBody>
      </p:sp>
      <p:sp>
        <p:nvSpPr>
          <p:cNvPr id="172" name="Rectangle 87"/>
          <p:cNvSpPr>
            <a:spLocks noChangeArrowheads="1"/>
          </p:cNvSpPr>
          <p:nvPr/>
        </p:nvSpPr>
        <p:spPr bwMode="auto">
          <a:xfrm>
            <a:off x="5959833" y="4097440"/>
            <a:ext cx="2202299" cy="1971820"/>
          </a:xfrm>
          <a:prstGeom prst="rect">
            <a:avLst/>
          </a:prstGeom>
          <a:solidFill>
            <a:srgbClr val="FEA720">
              <a:alpha val="64000"/>
            </a:srgbClr>
          </a:solidFill>
          <a:ln w="9525">
            <a:noFill/>
            <a:miter lim="800000"/>
            <a:headEnd/>
            <a:tailEnd/>
          </a:ln>
        </p:spPr>
        <p:txBody>
          <a:bodyPr wrap="none" anchor="ctr"/>
          <a:lstStyle/>
          <a:p>
            <a:endParaRPr lang="es-ES"/>
          </a:p>
        </p:txBody>
      </p:sp>
      <p:sp>
        <p:nvSpPr>
          <p:cNvPr id="179" name="Rectangle 87"/>
          <p:cNvSpPr>
            <a:spLocks noChangeArrowheads="1"/>
          </p:cNvSpPr>
          <p:nvPr/>
        </p:nvSpPr>
        <p:spPr bwMode="auto">
          <a:xfrm>
            <a:off x="5968433" y="4507015"/>
            <a:ext cx="1719036" cy="1562246"/>
          </a:xfrm>
          <a:prstGeom prst="rect">
            <a:avLst/>
          </a:prstGeom>
          <a:solidFill>
            <a:srgbClr val="FEA720">
              <a:alpha val="64000"/>
            </a:srgbClr>
          </a:solidFill>
          <a:ln w="9525">
            <a:noFill/>
            <a:miter lim="800000"/>
            <a:headEnd/>
            <a:tailEnd/>
          </a:ln>
        </p:spPr>
        <p:txBody>
          <a:bodyPr wrap="none" anchor="ctr"/>
          <a:lstStyle/>
          <a:p>
            <a:endParaRPr lang="es-ES"/>
          </a:p>
        </p:txBody>
      </p:sp>
      <p:sp>
        <p:nvSpPr>
          <p:cNvPr id="183" name="182 Forma libre"/>
          <p:cNvSpPr/>
          <p:nvPr/>
        </p:nvSpPr>
        <p:spPr>
          <a:xfrm>
            <a:off x="5984875" y="3249716"/>
            <a:ext cx="3013076" cy="1914525"/>
          </a:xfrm>
          <a:custGeom>
            <a:avLst/>
            <a:gdLst>
              <a:gd name="connsiteX0" fmla="*/ 0 w 3570514"/>
              <a:gd name="connsiteY0" fmla="*/ 2318657 h 2318657"/>
              <a:gd name="connsiteX1" fmla="*/ 1926772 w 3570514"/>
              <a:gd name="connsiteY1" fmla="*/ 1578428 h 2318657"/>
              <a:gd name="connsiteX2" fmla="*/ 3570514 w 3570514"/>
              <a:gd name="connsiteY2" fmla="*/ 0 h 2318657"/>
            </a:gdLst>
            <a:ahLst/>
            <a:cxnLst>
              <a:cxn ang="0">
                <a:pos x="connsiteX0" y="connsiteY0"/>
              </a:cxn>
              <a:cxn ang="0">
                <a:pos x="connsiteX1" y="connsiteY1"/>
              </a:cxn>
              <a:cxn ang="0">
                <a:pos x="connsiteX2" y="connsiteY2"/>
              </a:cxn>
            </a:cxnLst>
            <a:rect l="l" t="t" r="r" b="b"/>
            <a:pathLst>
              <a:path w="3570514" h="2318657">
                <a:moveTo>
                  <a:pt x="0" y="2318657"/>
                </a:moveTo>
                <a:cubicBezTo>
                  <a:pt x="665843" y="2141764"/>
                  <a:pt x="1331686" y="1964871"/>
                  <a:pt x="1926772" y="1578428"/>
                </a:cubicBezTo>
                <a:cubicBezTo>
                  <a:pt x="2521858" y="1191985"/>
                  <a:pt x="3238500" y="357414"/>
                  <a:pt x="3570514" y="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ES"/>
          </a:p>
        </p:txBody>
      </p:sp>
      <p:sp>
        <p:nvSpPr>
          <p:cNvPr id="184" name="Line 107"/>
          <p:cNvSpPr>
            <a:spLocks noChangeShapeType="1"/>
          </p:cNvSpPr>
          <p:nvPr/>
        </p:nvSpPr>
        <p:spPr bwMode="auto">
          <a:xfrm flipV="1">
            <a:off x="5938449" y="6044481"/>
            <a:ext cx="4300043" cy="45719"/>
          </a:xfrm>
          <a:prstGeom prst="line">
            <a:avLst/>
          </a:prstGeom>
          <a:noFill/>
          <a:ln w="28575">
            <a:solidFill>
              <a:schemeClr val="bg1">
                <a:lumMod val="50000"/>
              </a:schemeClr>
            </a:solidFill>
            <a:round/>
            <a:headEnd/>
            <a:tailEnd/>
          </a:ln>
        </p:spPr>
        <p:txBody>
          <a:bodyPr wrap="none" anchor="ctr"/>
          <a:lstStyle/>
          <a:p>
            <a:endParaRPr lang="es-ES"/>
          </a:p>
        </p:txBody>
      </p:sp>
      <p:grpSp>
        <p:nvGrpSpPr>
          <p:cNvPr id="27" name="Group 108"/>
          <p:cNvGrpSpPr>
            <a:grpSpLocks/>
          </p:cNvGrpSpPr>
          <p:nvPr/>
        </p:nvGrpSpPr>
        <p:grpSpPr bwMode="auto">
          <a:xfrm>
            <a:off x="5959086" y="2421031"/>
            <a:ext cx="4067307" cy="3371850"/>
            <a:chOff x="1189" y="1178"/>
            <a:chExt cx="2945" cy="2288"/>
          </a:xfrm>
        </p:grpSpPr>
        <p:sp>
          <p:nvSpPr>
            <p:cNvPr id="186" name="Freeform 109"/>
            <p:cNvSpPr>
              <a:spLocks/>
            </p:cNvSpPr>
            <p:nvPr/>
          </p:nvSpPr>
          <p:spPr bwMode="auto">
            <a:xfrm>
              <a:off x="1189" y="1178"/>
              <a:ext cx="2945" cy="1144"/>
            </a:xfrm>
            <a:custGeom>
              <a:avLst/>
              <a:gdLst>
                <a:gd name="T0" fmla="*/ 0 w 2945"/>
                <a:gd name="T1" fmla="*/ 0 h 1144"/>
                <a:gd name="T2" fmla="*/ 333 w 2945"/>
                <a:gd name="T3" fmla="*/ 66 h 1144"/>
                <a:gd name="T4" fmla="*/ 933 w 2945"/>
                <a:gd name="T5" fmla="*/ 155 h 1144"/>
                <a:gd name="T6" fmla="*/ 1278 w 2945"/>
                <a:gd name="T7" fmla="*/ 200 h 1144"/>
                <a:gd name="T8" fmla="*/ 1845 w 2945"/>
                <a:gd name="T9" fmla="*/ 355 h 1144"/>
                <a:gd name="T10" fmla="*/ 2123 w 2945"/>
                <a:gd name="T11" fmla="*/ 500 h 1144"/>
                <a:gd name="T12" fmla="*/ 2411 w 2945"/>
                <a:gd name="T13" fmla="*/ 733 h 1144"/>
                <a:gd name="T14" fmla="*/ 2945 w 2945"/>
                <a:gd name="T15" fmla="*/ 1144 h 1144"/>
                <a:gd name="T16" fmla="*/ 0 60000 65536"/>
                <a:gd name="T17" fmla="*/ 0 60000 65536"/>
                <a:gd name="T18" fmla="*/ 0 60000 65536"/>
                <a:gd name="T19" fmla="*/ 0 60000 65536"/>
                <a:gd name="T20" fmla="*/ 0 60000 65536"/>
                <a:gd name="T21" fmla="*/ 0 60000 65536"/>
                <a:gd name="T22" fmla="*/ 0 60000 65536"/>
                <a:gd name="T23" fmla="*/ 0 60000 65536"/>
                <a:gd name="T24" fmla="*/ 0 w 2945"/>
                <a:gd name="T25" fmla="*/ 0 h 1144"/>
                <a:gd name="T26" fmla="*/ 2945 w 2945"/>
                <a:gd name="T27" fmla="*/ 1144 h 1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5" h="1144">
                  <a:moveTo>
                    <a:pt x="0" y="0"/>
                  </a:moveTo>
                  <a:cubicBezTo>
                    <a:pt x="89" y="20"/>
                    <a:pt x="178" y="40"/>
                    <a:pt x="333" y="66"/>
                  </a:cubicBezTo>
                  <a:cubicBezTo>
                    <a:pt x="488" y="92"/>
                    <a:pt x="776" y="133"/>
                    <a:pt x="933" y="155"/>
                  </a:cubicBezTo>
                  <a:cubicBezTo>
                    <a:pt x="1090" y="177"/>
                    <a:pt x="1126" y="167"/>
                    <a:pt x="1278" y="200"/>
                  </a:cubicBezTo>
                  <a:cubicBezTo>
                    <a:pt x="1430" y="233"/>
                    <a:pt x="1704" y="305"/>
                    <a:pt x="1845" y="355"/>
                  </a:cubicBezTo>
                  <a:cubicBezTo>
                    <a:pt x="1986" y="405"/>
                    <a:pt x="2029" y="437"/>
                    <a:pt x="2123" y="500"/>
                  </a:cubicBezTo>
                  <a:cubicBezTo>
                    <a:pt x="2217" y="563"/>
                    <a:pt x="2274" y="626"/>
                    <a:pt x="2411" y="733"/>
                  </a:cubicBezTo>
                  <a:cubicBezTo>
                    <a:pt x="2548" y="840"/>
                    <a:pt x="2746" y="992"/>
                    <a:pt x="2945" y="1144"/>
                  </a:cubicBezTo>
                </a:path>
              </a:pathLst>
            </a:custGeom>
            <a:noFill/>
            <a:ln w="12700">
              <a:solidFill>
                <a:schemeClr val="tx1"/>
              </a:solidFill>
              <a:prstDash val="dash"/>
              <a:round/>
              <a:headEnd/>
              <a:tailEnd/>
            </a:ln>
          </p:spPr>
          <p:txBody>
            <a:bodyPr wrap="none" anchor="ctr"/>
            <a:lstStyle/>
            <a:p>
              <a:endParaRPr lang="es-ES"/>
            </a:p>
          </p:txBody>
        </p:sp>
        <p:sp>
          <p:nvSpPr>
            <p:cNvPr id="187" name="Freeform 110"/>
            <p:cNvSpPr>
              <a:spLocks/>
            </p:cNvSpPr>
            <p:nvPr/>
          </p:nvSpPr>
          <p:spPr bwMode="auto">
            <a:xfrm>
              <a:off x="1189" y="1622"/>
              <a:ext cx="2656" cy="922"/>
            </a:xfrm>
            <a:custGeom>
              <a:avLst/>
              <a:gdLst>
                <a:gd name="T0" fmla="*/ 0 w 2656"/>
                <a:gd name="T1" fmla="*/ 0 h 922"/>
                <a:gd name="T2" fmla="*/ 322 w 2656"/>
                <a:gd name="T3" fmla="*/ 78 h 922"/>
                <a:gd name="T4" fmla="*/ 756 w 2656"/>
                <a:gd name="T5" fmla="*/ 145 h 922"/>
                <a:gd name="T6" fmla="*/ 1167 w 2656"/>
                <a:gd name="T7" fmla="*/ 211 h 922"/>
                <a:gd name="T8" fmla="*/ 1456 w 2656"/>
                <a:gd name="T9" fmla="*/ 278 h 922"/>
                <a:gd name="T10" fmla="*/ 1889 w 2656"/>
                <a:gd name="T11" fmla="*/ 422 h 922"/>
                <a:gd name="T12" fmla="*/ 2223 w 2656"/>
                <a:gd name="T13" fmla="*/ 589 h 922"/>
                <a:gd name="T14" fmla="*/ 2656 w 2656"/>
                <a:gd name="T15" fmla="*/ 922 h 922"/>
                <a:gd name="T16" fmla="*/ 0 60000 65536"/>
                <a:gd name="T17" fmla="*/ 0 60000 65536"/>
                <a:gd name="T18" fmla="*/ 0 60000 65536"/>
                <a:gd name="T19" fmla="*/ 0 60000 65536"/>
                <a:gd name="T20" fmla="*/ 0 60000 65536"/>
                <a:gd name="T21" fmla="*/ 0 60000 65536"/>
                <a:gd name="T22" fmla="*/ 0 60000 65536"/>
                <a:gd name="T23" fmla="*/ 0 60000 65536"/>
                <a:gd name="T24" fmla="*/ 0 w 2656"/>
                <a:gd name="T25" fmla="*/ 0 h 922"/>
                <a:gd name="T26" fmla="*/ 2656 w 2656"/>
                <a:gd name="T27" fmla="*/ 922 h 9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6" h="922">
                  <a:moveTo>
                    <a:pt x="0" y="0"/>
                  </a:moveTo>
                  <a:cubicBezTo>
                    <a:pt x="98" y="27"/>
                    <a:pt x="196" y="54"/>
                    <a:pt x="322" y="78"/>
                  </a:cubicBezTo>
                  <a:cubicBezTo>
                    <a:pt x="448" y="102"/>
                    <a:pt x="615" y="123"/>
                    <a:pt x="756" y="145"/>
                  </a:cubicBezTo>
                  <a:cubicBezTo>
                    <a:pt x="897" y="167"/>
                    <a:pt x="1050" y="189"/>
                    <a:pt x="1167" y="211"/>
                  </a:cubicBezTo>
                  <a:cubicBezTo>
                    <a:pt x="1284" y="233"/>
                    <a:pt x="1336" y="243"/>
                    <a:pt x="1456" y="278"/>
                  </a:cubicBezTo>
                  <a:cubicBezTo>
                    <a:pt x="1576" y="313"/>
                    <a:pt x="1761" y="370"/>
                    <a:pt x="1889" y="422"/>
                  </a:cubicBezTo>
                  <a:cubicBezTo>
                    <a:pt x="2017" y="474"/>
                    <a:pt x="2095" y="506"/>
                    <a:pt x="2223" y="589"/>
                  </a:cubicBezTo>
                  <a:cubicBezTo>
                    <a:pt x="2351" y="672"/>
                    <a:pt x="2503" y="797"/>
                    <a:pt x="2656" y="922"/>
                  </a:cubicBezTo>
                </a:path>
              </a:pathLst>
            </a:custGeom>
            <a:noFill/>
            <a:ln w="12700">
              <a:solidFill>
                <a:schemeClr val="tx1"/>
              </a:solidFill>
              <a:prstDash val="dash"/>
              <a:round/>
              <a:headEnd/>
              <a:tailEnd/>
            </a:ln>
          </p:spPr>
          <p:txBody>
            <a:bodyPr wrap="none" anchor="ctr"/>
            <a:lstStyle/>
            <a:p>
              <a:endParaRPr lang="es-ES"/>
            </a:p>
          </p:txBody>
        </p:sp>
        <p:sp>
          <p:nvSpPr>
            <p:cNvPr id="188" name="Freeform 111"/>
            <p:cNvSpPr>
              <a:spLocks/>
            </p:cNvSpPr>
            <p:nvPr/>
          </p:nvSpPr>
          <p:spPr bwMode="auto">
            <a:xfrm>
              <a:off x="1189" y="2055"/>
              <a:ext cx="2478" cy="756"/>
            </a:xfrm>
            <a:custGeom>
              <a:avLst/>
              <a:gdLst>
                <a:gd name="T0" fmla="*/ 0 w 2478"/>
                <a:gd name="T1" fmla="*/ 0 h 756"/>
                <a:gd name="T2" fmla="*/ 300 w 2478"/>
                <a:gd name="T3" fmla="*/ 78 h 756"/>
                <a:gd name="T4" fmla="*/ 600 w 2478"/>
                <a:gd name="T5" fmla="*/ 123 h 756"/>
                <a:gd name="T6" fmla="*/ 1011 w 2478"/>
                <a:gd name="T7" fmla="*/ 167 h 756"/>
                <a:gd name="T8" fmla="*/ 1467 w 2478"/>
                <a:gd name="T9" fmla="*/ 234 h 756"/>
                <a:gd name="T10" fmla="*/ 1867 w 2478"/>
                <a:gd name="T11" fmla="*/ 334 h 756"/>
                <a:gd name="T12" fmla="*/ 2189 w 2478"/>
                <a:gd name="T13" fmla="*/ 511 h 756"/>
                <a:gd name="T14" fmla="*/ 2478 w 2478"/>
                <a:gd name="T15" fmla="*/ 756 h 756"/>
                <a:gd name="T16" fmla="*/ 0 60000 65536"/>
                <a:gd name="T17" fmla="*/ 0 60000 65536"/>
                <a:gd name="T18" fmla="*/ 0 60000 65536"/>
                <a:gd name="T19" fmla="*/ 0 60000 65536"/>
                <a:gd name="T20" fmla="*/ 0 60000 65536"/>
                <a:gd name="T21" fmla="*/ 0 60000 65536"/>
                <a:gd name="T22" fmla="*/ 0 60000 65536"/>
                <a:gd name="T23" fmla="*/ 0 60000 65536"/>
                <a:gd name="T24" fmla="*/ 0 w 2478"/>
                <a:gd name="T25" fmla="*/ 0 h 756"/>
                <a:gd name="T26" fmla="*/ 2478 w 2478"/>
                <a:gd name="T27" fmla="*/ 756 h 7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78" h="756">
                  <a:moveTo>
                    <a:pt x="0" y="0"/>
                  </a:moveTo>
                  <a:cubicBezTo>
                    <a:pt x="100" y="28"/>
                    <a:pt x="200" y="57"/>
                    <a:pt x="300" y="78"/>
                  </a:cubicBezTo>
                  <a:cubicBezTo>
                    <a:pt x="400" y="99"/>
                    <a:pt x="482" y="108"/>
                    <a:pt x="600" y="123"/>
                  </a:cubicBezTo>
                  <a:cubicBezTo>
                    <a:pt x="718" y="138"/>
                    <a:pt x="867" y="149"/>
                    <a:pt x="1011" y="167"/>
                  </a:cubicBezTo>
                  <a:cubicBezTo>
                    <a:pt x="1155" y="185"/>
                    <a:pt x="1324" y="206"/>
                    <a:pt x="1467" y="234"/>
                  </a:cubicBezTo>
                  <a:cubicBezTo>
                    <a:pt x="1610" y="262"/>
                    <a:pt x="1747" y="288"/>
                    <a:pt x="1867" y="334"/>
                  </a:cubicBezTo>
                  <a:cubicBezTo>
                    <a:pt x="1987" y="380"/>
                    <a:pt x="2087" y="441"/>
                    <a:pt x="2189" y="511"/>
                  </a:cubicBezTo>
                  <a:cubicBezTo>
                    <a:pt x="2291" y="581"/>
                    <a:pt x="2430" y="713"/>
                    <a:pt x="2478" y="756"/>
                  </a:cubicBezTo>
                </a:path>
              </a:pathLst>
            </a:custGeom>
            <a:noFill/>
            <a:ln w="12700">
              <a:solidFill>
                <a:schemeClr val="tx1"/>
              </a:solidFill>
              <a:prstDash val="dash"/>
              <a:round/>
              <a:headEnd/>
              <a:tailEnd/>
            </a:ln>
          </p:spPr>
          <p:txBody>
            <a:bodyPr wrap="none" anchor="ctr"/>
            <a:lstStyle/>
            <a:p>
              <a:endParaRPr lang="es-ES"/>
            </a:p>
          </p:txBody>
        </p:sp>
        <p:sp>
          <p:nvSpPr>
            <p:cNvPr id="189" name="Freeform 112"/>
            <p:cNvSpPr>
              <a:spLocks/>
            </p:cNvSpPr>
            <p:nvPr/>
          </p:nvSpPr>
          <p:spPr bwMode="auto">
            <a:xfrm>
              <a:off x="1189" y="2378"/>
              <a:ext cx="2200" cy="555"/>
            </a:xfrm>
            <a:custGeom>
              <a:avLst/>
              <a:gdLst>
                <a:gd name="T0" fmla="*/ 0 w 2200"/>
                <a:gd name="T1" fmla="*/ 0 h 555"/>
                <a:gd name="T2" fmla="*/ 445 w 2200"/>
                <a:gd name="T3" fmla="*/ 77 h 555"/>
                <a:gd name="T4" fmla="*/ 878 w 2200"/>
                <a:gd name="T5" fmla="*/ 155 h 555"/>
                <a:gd name="T6" fmla="*/ 1167 w 2200"/>
                <a:gd name="T7" fmla="*/ 188 h 555"/>
                <a:gd name="T8" fmla="*/ 1622 w 2200"/>
                <a:gd name="T9" fmla="*/ 288 h 555"/>
                <a:gd name="T10" fmla="*/ 1900 w 2200"/>
                <a:gd name="T11" fmla="*/ 366 h 555"/>
                <a:gd name="T12" fmla="*/ 2200 w 2200"/>
                <a:gd name="T13" fmla="*/ 555 h 555"/>
                <a:gd name="T14" fmla="*/ 0 60000 65536"/>
                <a:gd name="T15" fmla="*/ 0 60000 65536"/>
                <a:gd name="T16" fmla="*/ 0 60000 65536"/>
                <a:gd name="T17" fmla="*/ 0 60000 65536"/>
                <a:gd name="T18" fmla="*/ 0 60000 65536"/>
                <a:gd name="T19" fmla="*/ 0 60000 65536"/>
                <a:gd name="T20" fmla="*/ 0 60000 65536"/>
                <a:gd name="T21" fmla="*/ 0 w 2200"/>
                <a:gd name="T22" fmla="*/ 0 h 555"/>
                <a:gd name="T23" fmla="*/ 2200 w 220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0" h="555">
                  <a:moveTo>
                    <a:pt x="0" y="0"/>
                  </a:moveTo>
                  <a:cubicBezTo>
                    <a:pt x="149" y="25"/>
                    <a:pt x="299" y="51"/>
                    <a:pt x="445" y="77"/>
                  </a:cubicBezTo>
                  <a:cubicBezTo>
                    <a:pt x="591" y="103"/>
                    <a:pt x="758" y="136"/>
                    <a:pt x="878" y="155"/>
                  </a:cubicBezTo>
                  <a:cubicBezTo>
                    <a:pt x="998" y="174"/>
                    <a:pt x="1043" y="166"/>
                    <a:pt x="1167" y="188"/>
                  </a:cubicBezTo>
                  <a:cubicBezTo>
                    <a:pt x="1291" y="210"/>
                    <a:pt x="1500" y="258"/>
                    <a:pt x="1622" y="288"/>
                  </a:cubicBezTo>
                  <a:cubicBezTo>
                    <a:pt x="1744" y="318"/>
                    <a:pt x="1804" y="322"/>
                    <a:pt x="1900" y="366"/>
                  </a:cubicBezTo>
                  <a:cubicBezTo>
                    <a:pt x="1996" y="410"/>
                    <a:pt x="2150" y="522"/>
                    <a:pt x="2200" y="555"/>
                  </a:cubicBezTo>
                </a:path>
              </a:pathLst>
            </a:custGeom>
            <a:noFill/>
            <a:ln w="12700">
              <a:solidFill>
                <a:schemeClr val="tx1"/>
              </a:solidFill>
              <a:prstDash val="dash"/>
              <a:round/>
              <a:headEnd/>
              <a:tailEnd/>
            </a:ln>
          </p:spPr>
          <p:txBody>
            <a:bodyPr wrap="none" anchor="ctr"/>
            <a:lstStyle/>
            <a:p>
              <a:endParaRPr lang="es-ES"/>
            </a:p>
          </p:txBody>
        </p:sp>
        <p:sp>
          <p:nvSpPr>
            <p:cNvPr id="190" name="Freeform 113"/>
            <p:cNvSpPr>
              <a:spLocks/>
            </p:cNvSpPr>
            <p:nvPr/>
          </p:nvSpPr>
          <p:spPr bwMode="auto">
            <a:xfrm>
              <a:off x="1189" y="2778"/>
              <a:ext cx="1878" cy="377"/>
            </a:xfrm>
            <a:custGeom>
              <a:avLst/>
              <a:gdLst>
                <a:gd name="T0" fmla="*/ 0 w 1878"/>
                <a:gd name="T1" fmla="*/ 0 h 377"/>
                <a:gd name="T2" fmla="*/ 356 w 1878"/>
                <a:gd name="T3" fmla="*/ 33 h 377"/>
                <a:gd name="T4" fmla="*/ 689 w 1878"/>
                <a:gd name="T5" fmla="*/ 77 h 377"/>
                <a:gd name="T6" fmla="*/ 1045 w 1878"/>
                <a:gd name="T7" fmla="*/ 133 h 377"/>
                <a:gd name="T8" fmla="*/ 1434 w 1878"/>
                <a:gd name="T9" fmla="*/ 200 h 377"/>
                <a:gd name="T10" fmla="*/ 1656 w 1878"/>
                <a:gd name="T11" fmla="*/ 288 h 377"/>
                <a:gd name="T12" fmla="*/ 1878 w 1878"/>
                <a:gd name="T13" fmla="*/ 377 h 377"/>
                <a:gd name="T14" fmla="*/ 0 60000 65536"/>
                <a:gd name="T15" fmla="*/ 0 60000 65536"/>
                <a:gd name="T16" fmla="*/ 0 60000 65536"/>
                <a:gd name="T17" fmla="*/ 0 60000 65536"/>
                <a:gd name="T18" fmla="*/ 0 60000 65536"/>
                <a:gd name="T19" fmla="*/ 0 60000 65536"/>
                <a:gd name="T20" fmla="*/ 0 60000 65536"/>
                <a:gd name="T21" fmla="*/ 0 w 1878"/>
                <a:gd name="T22" fmla="*/ 0 h 377"/>
                <a:gd name="T23" fmla="*/ 1878 w 1878"/>
                <a:gd name="T24" fmla="*/ 377 h 3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8" h="377">
                  <a:moveTo>
                    <a:pt x="0" y="0"/>
                  </a:moveTo>
                  <a:cubicBezTo>
                    <a:pt x="120" y="10"/>
                    <a:pt x="241" y="20"/>
                    <a:pt x="356" y="33"/>
                  </a:cubicBezTo>
                  <a:cubicBezTo>
                    <a:pt x="471" y="46"/>
                    <a:pt x="574" y="60"/>
                    <a:pt x="689" y="77"/>
                  </a:cubicBezTo>
                  <a:cubicBezTo>
                    <a:pt x="804" y="94"/>
                    <a:pt x="921" y="113"/>
                    <a:pt x="1045" y="133"/>
                  </a:cubicBezTo>
                  <a:cubicBezTo>
                    <a:pt x="1169" y="153"/>
                    <a:pt x="1332" y="174"/>
                    <a:pt x="1434" y="200"/>
                  </a:cubicBezTo>
                  <a:cubicBezTo>
                    <a:pt x="1536" y="226"/>
                    <a:pt x="1582" y="259"/>
                    <a:pt x="1656" y="288"/>
                  </a:cubicBezTo>
                  <a:cubicBezTo>
                    <a:pt x="1730" y="317"/>
                    <a:pt x="1804" y="347"/>
                    <a:pt x="1878" y="377"/>
                  </a:cubicBezTo>
                </a:path>
              </a:pathLst>
            </a:custGeom>
            <a:noFill/>
            <a:ln w="12700">
              <a:solidFill>
                <a:schemeClr val="tx1"/>
              </a:solidFill>
              <a:prstDash val="dash"/>
              <a:round/>
              <a:headEnd/>
              <a:tailEnd/>
            </a:ln>
          </p:spPr>
          <p:txBody>
            <a:bodyPr wrap="none" anchor="ctr"/>
            <a:lstStyle/>
            <a:p>
              <a:endParaRPr lang="es-ES"/>
            </a:p>
          </p:txBody>
        </p:sp>
        <p:sp>
          <p:nvSpPr>
            <p:cNvPr id="191" name="Freeform 114"/>
            <p:cNvSpPr>
              <a:spLocks/>
            </p:cNvSpPr>
            <p:nvPr/>
          </p:nvSpPr>
          <p:spPr bwMode="auto">
            <a:xfrm>
              <a:off x="1189" y="3033"/>
              <a:ext cx="1500" cy="278"/>
            </a:xfrm>
            <a:custGeom>
              <a:avLst/>
              <a:gdLst>
                <a:gd name="T0" fmla="*/ 0 w 1500"/>
                <a:gd name="T1" fmla="*/ 0 h 278"/>
                <a:gd name="T2" fmla="*/ 389 w 1500"/>
                <a:gd name="T3" fmla="*/ 22 h 278"/>
                <a:gd name="T4" fmla="*/ 789 w 1500"/>
                <a:gd name="T5" fmla="*/ 89 h 278"/>
                <a:gd name="T6" fmla="*/ 1134 w 1500"/>
                <a:gd name="T7" fmla="*/ 178 h 278"/>
                <a:gd name="T8" fmla="*/ 1500 w 1500"/>
                <a:gd name="T9" fmla="*/ 278 h 278"/>
                <a:gd name="T10" fmla="*/ 0 60000 65536"/>
                <a:gd name="T11" fmla="*/ 0 60000 65536"/>
                <a:gd name="T12" fmla="*/ 0 60000 65536"/>
                <a:gd name="T13" fmla="*/ 0 60000 65536"/>
                <a:gd name="T14" fmla="*/ 0 60000 65536"/>
                <a:gd name="T15" fmla="*/ 0 w 1500"/>
                <a:gd name="T16" fmla="*/ 0 h 278"/>
                <a:gd name="T17" fmla="*/ 1500 w 1500"/>
                <a:gd name="T18" fmla="*/ 278 h 278"/>
              </a:gdLst>
              <a:ahLst/>
              <a:cxnLst>
                <a:cxn ang="T10">
                  <a:pos x="T0" y="T1"/>
                </a:cxn>
                <a:cxn ang="T11">
                  <a:pos x="T2" y="T3"/>
                </a:cxn>
                <a:cxn ang="T12">
                  <a:pos x="T4" y="T5"/>
                </a:cxn>
                <a:cxn ang="T13">
                  <a:pos x="T6" y="T7"/>
                </a:cxn>
                <a:cxn ang="T14">
                  <a:pos x="T8" y="T9"/>
                </a:cxn>
              </a:cxnLst>
              <a:rect l="T15" t="T16" r="T17" b="T18"/>
              <a:pathLst>
                <a:path w="1500" h="278">
                  <a:moveTo>
                    <a:pt x="0" y="0"/>
                  </a:moveTo>
                  <a:cubicBezTo>
                    <a:pt x="129" y="3"/>
                    <a:pt x="258" y="7"/>
                    <a:pt x="389" y="22"/>
                  </a:cubicBezTo>
                  <a:cubicBezTo>
                    <a:pt x="520" y="37"/>
                    <a:pt x="665" y="63"/>
                    <a:pt x="789" y="89"/>
                  </a:cubicBezTo>
                  <a:cubicBezTo>
                    <a:pt x="913" y="115"/>
                    <a:pt x="1016" y="147"/>
                    <a:pt x="1134" y="178"/>
                  </a:cubicBezTo>
                  <a:cubicBezTo>
                    <a:pt x="1252" y="209"/>
                    <a:pt x="1376" y="243"/>
                    <a:pt x="1500" y="278"/>
                  </a:cubicBezTo>
                </a:path>
              </a:pathLst>
            </a:custGeom>
            <a:noFill/>
            <a:ln w="12700">
              <a:solidFill>
                <a:schemeClr val="tx1"/>
              </a:solidFill>
              <a:prstDash val="dash"/>
              <a:round/>
              <a:headEnd/>
              <a:tailEnd/>
            </a:ln>
          </p:spPr>
          <p:txBody>
            <a:bodyPr wrap="none" anchor="ctr"/>
            <a:lstStyle/>
            <a:p>
              <a:endParaRPr lang="es-ES"/>
            </a:p>
          </p:txBody>
        </p:sp>
        <p:sp>
          <p:nvSpPr>
            <p:cNvPr id="192" name="Freeform 115"/>
            <p:cNvSpPr>
              <a:spLocks/>
            </p:cNvSpPr>
            <p:nvPr/>
          </p:nvSpPr>
          <p:spPr bwMode="auto">
            <a:xfrm>
              <a:off x="1200" y="3262"/>
              <a:ext cx="1078" cy="204"/>
            </a:xfrm>
            <a:custGeom>
              <a:avLst/>
              <a:gdLst>
                <a:gd name="T0" fmla="*/ 0 w 1078"/>
                <a:gd name="T1" fmla="*/ 4 h 204"/>
                <a:gd name="T2" fmla="*/ 356 w 1078"/>
                <a:gd name="T3" fmla="*/ 15 h 204"/>
                <a:gd name="T4" fmla="*/ 656 w 1078"/>
                <a:gd name="T5" fmla="*/ 93 h 204"/>
                <a:gd name="T6" fmla="*/ 1078 w 1078"/>
                <a:gd name="T7" fmla="*/ 204 h 204"/>
                <a:gd name="T8" fmla="*/ 0 60000 65536"/>
                <a:gd name="T9" fmla="*/ 0 60000 65536"/>
                <a:gd name="T10" fmla="*/ 0 60000 65536"/>
                <a:gd name="T11" fmla="*/ 0 60000 65536"/>
                <a:gd name="T12" fmla="*/ 0 w 1078"/>
                <a:gd name="T13" fmla="*/ 0 h 204"/>
                <a:gd name="T14" fmla="*/ 1078 w 1078"/>
                <a:gd name="T15" fmla="*/ 204 h 204"/>
              </a:gdLst>
              <a:ahLst/>
              <a:cxnLst>
                <a:cxn ang="T8">
                  <a:pos x="T0" y="T1"/>
                </a:cxn>
                <a:cxn ang="T9">
                  <a:pos x="T2" y="T3"/>
                </a:cxn>
                <a:cxn ang="T10">
                  <a:pos x="T4" y="T5"/>
                </a:cxn>
                <a:cxn ang="T11">
                  <a:pos x="T6" y="T7"/>
                </a:cxn>
              </a:cxnLst>
              <a:rect l="T12" t="T13" r="T14" b="T15"/>
              <a:pathLst>
                <a:path w="1078" h="204">
                  <a:moveTo>
                    <a:pt x="0" y="4"/>
                  </a:moveTo>
                  <a:cubicBezTo>
                    <a:pt x="123" y="2"/>
                    <a:pt x="247" y="0"/>
                    <a:pt x="356" y="15"/>
                  </a:cubicBezTo>
                  <a:cubicBezTo>
                    <a:pt x="465" y="30"/>
                    <a:pt x="536" y="62"/>
                    <a:pt x="656" y="93"/>
                  </a:cubicBezTo>
                  <a:cubicBezTo>
                    <a:pt x="776" y="124"/>
                    <a:pt x="1008" y="186"/>
                    <a:pt x="1078" y="204"/>
                  </a:cubicBezTo>
                </a:path>
              </a:pathLst>
            </a:custGeom>
            <a:noFill/>
            <a:ln w="12700">
              <a:solidFill>
                <a:schemeClr val="tx1"/>
              </a:solidFill>
              <a:prstDash val="dash"/>
              <a:round/>
              <a:headEnd/>
              <a:tailEnd/>
            </a:ln>
          </p:spPr>
          <p:txBody>
            <a:bodyPr wrap="none" anchor="ctr"/>
            <a:lstStyle/>
            <a:p>
              <a:endParaRPr lang="es-ES"/>
            </a:p>
          </p:txBody>
        </p:sp>
      </p:grpSp>
      <p:sp>
        <p:nvSpPr>
          <p:cNvPr id="193" name="Line 125"/>
          <p:cNvSpPr>
            <a:spLocks noChangeShapeType="1"/>
          </p:cNvSpPr>
          <p:nvPr/>
        </p:nvSpPr>
        <p:spPr bwMode="auto">
          <a:xfrm flipV="1">
            <a:off x="5947046" y="1760049"/>
            <a:ext cx="0" cy="4352925"/>
          </a:xfrm>
          <a:prstGeom prst="line">
            <a:avLst/>
          </a:prstGeom>
          <a:noFill/>
          <a:ln w="28575">
            <a:solidFill>
              <a:schemeClr val="bg1">
                <a:lumMod val="50000"/>
              </a:schemeClr>
            </a:solidFill>
            <a:round/>
            <a:headEnd/>
            <a:tailEnd/>
          </a:ln>
        </p:spPr>
        <p:txBody>
          <a:bodyPr wrap="none" anchor="ctr"/>
          <a:lstStyle/>
          <a:p>
            <a:endParaRPr lang="es-ES"/>
          </a:p>
        </p:txBody>
      </p:sp>
      <p:grpSp>
        <p:nvGrpSpPr>
          <p:cNvPr id="28" name="194 Grupo"/>
          <p:cNvGrpSpPr/>
          <p:nvPr/>
        </p:nvGrpSpPr>
        <p:grpSpPr>
          <a:xfrm>
            <a:off x="5541169" y="1910084"/>
            <a:ext cx="1014856" cy="3977332"/>
            <a:chOff x="0" y="1603594"/>
            <a:chExt cx="936790" cy="3977332"/>
          </a:xfrm>
        </p:grpSpPr>
        <p:sp>
          <p:nvSpPr>
            <p:cNvPr id="196" name="Text Box 14"/>
            <p:cNvSpPr txBox="1">
              <a:spLocks noChangeArrowheads="1"/>
            </p:cNvSpPr>
            <p:nvPr/>
          </p:nvSpPr>
          <p:spPr bwMode="auto">
            <a:xfrm>
              <a:off x="1" y="2127469"/>
              <a:ext cx="368546" cy="230832"/>
            </a:xfrm>
            <a:prstGeom prst="rect">
              <a:avLst/>
            </a:prstGeom>
            <a:noFill/>
            <a:ln w="9525">
              <a:noFill/>
              <a:miter lim="800000"/>
              <a:headEnd/>
              <a:tailEnd/>
            </a:ln>
          </p:spPr>
          <p:txBody>
            <a:bodyPr wrap="square">
              <a:spAutoFit/>
            </a:bodyPr>
            <a:lstStyle/>
            <a:p>
              <a:pPr algn="ctr" eaLnBrk="0" hangingPunct="0"/>
              <a:r>
                <a:rPr lang="es-ES" sz="900" b="1">
                  <a:solidFill>
                    <a:schemeClr val="bg1">
                      <a:lumMod val="50000"/>
                    </a:schemeClr>
                  </a:solidFill>
                </a:rPr>
                <a:t>70</a:t>
              </a:r>
            </a:p>
          </p:txBody>
        </p:sp>
        <p:sp>
          <p:nvSpPr>
            <p:cNvPr id="197" name="Text Box 15"/>
            <p:cNvSpPr txBox="1">
              <a:spLocks noChangeArrowheads="1"/>
            </p:cNvSpPr>
            <p:nvPr/>
          </p:nvSpPr>
          <p:spPr bwMode="auto">
            <a:xfrm>
              <a:off x="1" y="2660869"/>
              <a:ext cx="368546" cy="230832"/>
            </a:xfrm>
            <a:prstGeom prst="rect">
              <a:avLst/>
            </a:prstGeom>
            <a:noFill/>
            <a:ln w="9525">
              <a:noFill/>
              <a:miter lim="800000"/>
              <a:headEnd/>
              <a:tailEnd/>
            </a:ln>
          </p:spPr>
          <p:txBody>
            <a:bodyPr wrap="square">
              <a:spAutoFit/>
            </a:bodyPr>
            <a:lstStyle/>
            <a:p>
              <a:pPr algn="ctr" eaLnBrk="0" hangingPunct="0"/>
              <a:r>
                <a:rPr lang="es-ES" sz="900" b="1">
                  <a:solidFill>
                    <a:schemeClr val="bg1">
                      <a:lumMod val="50000"/>
                    </a:schemeClr>
                  </a:solidFill>
                </a:rPr>
                <a:t>60</a:t>
              </a:r>
            </a:p>
          </p:txBody>
        </p:sp>
        <p:sp>
          <p:nvSpPr>
            <p:cNvPr id="198" name="Text Box 16"/>
            <p:cNvSpPr txBox="1">
              <a:spLocks noChangeArrowheads="1"/>
            </p:cNvSpPr>
            <p:nvPr/>
          </p:nvSpPr>
          <p:spPr bwMode="auto">
            <a:xfrm>
              <a:off x="1" y="3175219"/>
              <a:ext cx="368546" cy="230832"/>
            </a:xfrm>
            <a:prstGeom prst="rect">
              <a:avLst/>
            </a:prstGeom>
            <a:noFill/>
            <a:ln w="9525">
              <a:noFill/>
              <a:miter lim="800000"/>
              <a:headEnd/>
              <a:tailEnd/>
            </a:ln>
          </p:spPr>
          <p:txBody>
            <a:bodyPr wrap="square">
              <a:spAutoFit/>
            </a:bodyPr>
            <a:lstStyle/>
            <a:p>
              <a:pPr algn="ctr" eaLnBrk="0" hangingPunct="0"/>
              <a:r>
                <a:rPr lang="es-ES" sz="900" b="1">
                  <a:solidFill>
                    <a:schemeClr val="bg1">
                      <a:lumMod val="50000"/>
                    </a:schemeClr>
                  </a:solidFill>
                </a:rPr>
                <a:t>50</a:t>
              </a:r>
            </a:p>
          </p:txBody>
        </p:sp>
        <p:sp>
          <p:nvSpPr>
            <p:cNvPr id="199" name="Text Box 17"/>
            <p:cNvSpPr txBox="1">
              <a:spLocks noChangeArrowheads="1"/>
            </p:cNvSpPr>
            <p:nvPr/>
          </p:nvSpPr>
          <p:spPr bwMode="auto">
            <a:xfrm>
              <a:off x="1" y="3737194"/>
              <a:ext cx="368546" cy="230832"/>
            </a:xfrm>
            <a:prstGeom prst="rect">
              <a:avLst/>
            </a:prstGeom>
            <a:noFill/>
            <a:ln w="9525">
              <a:noFill/>
              <a:miter lim="800000"/>
              <a:headEnd/>
              <a:tailEnd/>
            </a:ln>
          </p:spPr>
          <p:txBody>
            <a:bodyPr wrap="square">
              <a:spAutoFit/>
            </a:bodyPr>
            <a:lstStyle/>
            <a:p>
              <a:pPr algn="ctr" eaLnBrk="0" hangingPunct="0"/>
              <a:r>
                <a:rPr lang="es-ES" sz="900" b="1" dirty="0">
                  <a:solidFill>
                    <a:schemeClr val="bg1">
                      <a:lumMod val="50000"/>
                    </a:schemeClr>
                  </a:solidFill>
                </a:rPr>
                <a:t>40</a:t>
              </a:r>
            </a:p>
          </p:txBody>
        </p:sp>
        <p:sp>
          <p:nvSpPr>
            <p:cNvPr id="200" name="Text Box 18"/>
            <p:cNvSpPr txBox="1">
              <a:spLocks noChangeArrowheads="1"/>
            </p:cNvSpPr>
            <p:nvPr/>
          </p:nvSpPr>
          <p:spPr bwMode="auto">
            <a:xfrm>
              <a:off x="1" y="4222969"/>
              <a:ext cx="368546" cy="230832"/>
            </a:xfrm>
            <a:prstGeom prst="rect">
              <a:avLst/>
            </a:prstGeom>
            <a:noFill/>
            <a:ln w="9525">
              <a:noFill/>
              <a:miter lim="800000"/>
              <a:headEnd/>
              <a:tailEnd/>
            </a:ln>
          </p:spPr>
          <p:txBody>
            <a:bodyPr wrap="square">
              <a:spAutoFit/>
            </a:bodyPr>
            <a:lstStyle/>
            <a:p>
              <a:pPr algn="ctr" eaLnBrk="0" hangingPunct="0"/>
              <a:r>
                <a:rPr lang="es-ES" sz="900" b="1">
                  <a:solidFill>
                    <a:schemeClr val="bg1">
                      <a:lumMod val="50000"/>
                    </a:schemeClr>
                  </a:solidFill>
                </a:rPr>
                <a:t>30</a:t>
              </a:r>
            </a:p>
          </p:txBody>
        </p:sp>
        <p:sp>
          <p:nvSpPr>
            <p:cNvPr id="201" name="Text Box 19"/>
            <p:cNvSpPr txBox="1">
              <a:spLocks noChangeArrowheads="1"/>
            </p:cNvSpPr>
            <p:nvPr/>
          </p:nvSpPr>
          <p:spPr bwMode="auto">
            <a:xfrm>
              <a:off x="1" y="4756369"/>
              <a:ext cx="368546" cy="230832"/>
            </a:xfrm>
            <a:prstGeom prst="rect">
              <a:avLst/>
            </a:prstGeom>
            <a:noFill/>
            <a:ln w="9525">
              <a:noFill/>
              <a:miter lim="800000"/>
              <a:headEnd/>
              <a:tailEnd/>
            </a:ln>
          </p:spPr>
          <p:txBody>
            <a:bodyPr wrap="square">
              <a:spAutoFit/>
            </a:bodyPr>
            <a:lstStyle/>
            <a:p>
              <a:pPr algn="ctr" eaLnBrk="0" hangingPunct="0"/>
              <a:r>
                <a:rPr lang="es-ES" sz="900" b="1" dirty="0">
                  <a:solidFill>
                    <a:schemeClr val="bg1">
                      <a:lumMod val="50000"/>
                    </a:schemeClr>
                  </a:solidFill>
                </a:rPr>
                <a:t>20</a:t>
              </a:r>
            </a:p>
          </p:txBody>
        </p:sp>
        <p:sp>
          <p:nvSpPr>
            <p:cNvPr id="202" name="Text Box 20"/>
            <p:cNvSpPr txBox="1">
              <a:spLocks noChangeArrowheads="1"/>
            </p:cNvSpPr>
            <p:nvPr/>
          </p:nvSpPr>
          <p:spPr bwMode="auto">
            <a:xfrm>
              <a:off x="0" y="5350094"/>
              <a:ext cx="368546" cy="230832"/>
            </a:xfrm>
            <a:prstGeom prst="rect">
              <a:avLst/>
            </a:prstGeom>
            <a:noFill/>
            <a:ln w="9525">
              <a:noFill/>
              <a:miter lim="800000"/>
              <a:headEnd/>
              <a:tailEnd/>
            </a:ln>
          </p:spPr>
          <p:txBody>
            <a:bodyPr wrap="square">
              <a:spAutoFit/>
            </a:bodyPr>
            <a:lstStyle/>
            <a:p>
              <a:pPr algn="ctr" eaLnBrk="0" hangingPunct="0"/>
              <a:r>
                <a:rPr lang="es-ES" sz="900" b="1" dirty="0">
                  <a:solidFill>
                    <a:schemeClr val="bg1">
                      <a:lumMod val="50000"/>
                    </a:schemeClr>
                  </a:solidFill>
                </a:rPr>
                <a:t>10</a:t>
              </a:r>
            </a:p>
          </p:txBody>
        </p:sp>
        <p:sp>
          <p:nvSpPr>
            <p:cNvPr id="203" name="Text Box 106"/>
            <p:cNvSpPr txBox="1">
              <a:spLocks noChangeArrowheads="1"/>
            </p:cNvSpPr>
            <p:nvPr/>
          </p:nvSpPr>
          <p:spPr bwMode="auto">
            <a:xfrm>
              <a:off x="0" y="1603594"/>
              <a:ext cx="374904" cy="230832"/>
            </a:xfrm>
            <a:prstGeom prst="rect">
              <a:avLst/>
            </a:prstGeom>
            <a:noFill/>
            <a:ln w="9525">
              <a:noFill/>
              <a:miter lim="800000"/>
              <a:headEnd/>
              <a:tailEnd/>
            </a:ln>
          </p:spPr>
          <p:txBody>
            <a:bodyPr wrap="square">
              <a:spAutoFit/>
            </a:bodyPr>
            <a:lstStyle/>
            <a:p>
              <a:pPr algn="ctr" eaLnBrk="0" hangingPunct="0"/>
              <a:r>
                <a:rPr lang="es-ES" sz="900" b="1" dirty="0">
                  <a:solidFill>
                    <a:schemeClr val="bg1">
                      <a:lumMod val="50000"/>
                    </a:schemeClr>
                  </a:solidFill>
                </a:rPr>
                <a:t>80</a:t>
              </a:r>
            </a:p>
          </p:txBody>
        </p:sp>
        <p:grpSp>
          <p:nvGrpSpPr>
            <p:cNvPr id="29" name="Group 117"/>
            <p:cNvGrpSpPr>
              <a:grpSpLocks/>
            </p:cNvGrpSpPr>
            <p:nvPr/>
          </p:nvGrpSpPr>
          <p:grpSpPr bwMode="auto">
            <a:xfrm>
              <a:off x="387347" y="1905335"/>
              <a:ext cx="549443" cy="3267452"/>
              <a:chOff x="1121" y="1046"/>
              <a:chExt cx="406" cy="2265"/>
            </a:xfrm>
          </p:grpSpPr>
          <p:sp>
            <p:nvSpPr>
              <p:cNvPr id="205" name="Text Box 118"/>
              <p:cNvSpPr txBox="1">
                <a:spLocks noChangeArrowheads="1"/>
              </p:cNvSpPr>
              <p:nvPr/>
            </p:nvSpPr>
            <p:spPr bwMode="auto">
              <a:xfrm>
                <a:off x="1154" y="1046"/>
                <a:ext cx="334" cy="171"/>
              </a:xfrm>
              <a:prstGeom prst="rect">
                <a:avLst/>
              </a:prstGeom>
              <a:noFill/>
              <a:ln w="9525">
                <a:noFill/>
                <a:miter lim="800000"/>
                <a:headEnd/>
                <a:tailEnd/>
              </a:ln>
            </p:spPr>
            <p:txBody>
              <a:bodyPr wrap="none">
                <a:spAutoFit/>
              </a:bodyPr>
              <a:lstStyle/>
              <a:p>
                <a:pPr algn="ctr" eaLnBrk="0" hangingPunct="0"/>
                <a:r>
                  <a:rPr lang="es-ES" sz="1000" b="1" dirty="0">
                    <a:solidFill>
                      <a:schemeClr val="bg1">
                        <a:lumMod val="50000"/>
                      </a:schemeClr>
                    </a:solidFill>
                  </a:rPr>
                  <a:t>1 X n</a:t>
                </a:r>
              </a:p>
            </p:txBody>
          </p:sp>
          <p:sp>
            <p:nvSpPr>
              <p:cNvPr id="206" name="Text Box 119"/>
              <p:cNvSpPr txBox="1">
                <a:spLocks noChangeArrowheads="1"/>
              </p:cNvSpPr>
              <p:nvPr/>
            </p:nvSpPr>
            <p:spPr bwMode="auto">
              <a:xfrm>
                <a:off x="1121" y="1490"/>
                <a:ext cx="406" cy="171"/>
              </a:xfrm>
              <a:prstGeom prst="rect">
                <a:avLst/>
              </a:prstGeom>
              <a:noFill/>
              <a:ln w="9525">
                <a:noFill/>
                <a:miter lim="800000"/>
                <a:headEnd/>
                <a:tailEnd/>
              </a:ln>
            </p:spPr>
            <p:txBody>
              <a:bodyPr wrap="none">
                <a:spAutoFit/>
              </a:bodyPr>
              <a:lstStyle/>
              <a:p>
                <a:pPr algn="ctr" eaLnBrk="0" hangingPunct="0"/>
                <a:r>
                  <a:rPr lang="es-ES" sz="1000" b="1" dirty="0">
                    <a:solidFill>
                      <a:schemeClr val="bg1">
                        <a:lumMod val="50000"/>
                      </a:schemeClr>
                    </a:solidFill>
                  </a:rPr>
                  <a:t>0.9 X n</a:t>
                </a:r>
              </a:p>
            </p:txBody>
          </p:sp>
          <p:sp>
            <p:nvSpPr>
              <p:cNvPr id="207" name="Text Box 120"/>
              <p:cNvSpPr txBox="1">
                <a:spLocks noChangeArrowheads="1"/>
              </p:cNvSpPr>
              <p:nvPr/>
            </p:nvSpPr>
            <p:spPr bwMode="auto">
              <a:xfrm>
                <a:off x="1121" y="1934"/>
                <a:ext cx="406" cy="171"/>
              </a:xfrm>
              <a:prstGeom prst="rect">
                <a:avLst/>
              </a:prstGeom>
              <a:noFill/>
              <a:ln w="9525">
                <a:noFill/>
                <a:miter lim="800000"/>
                <a:headEnd/>
                <a:tailEnd/>
              </a:ln>
            </p:spPr>
            <p:txBody>
              <a:bodyPr wrap="none">
                <a:spAutoFit/>
              </a:bodyPr>
              <a:lstStyle/>
              <a:p>
                <a:pPr algn="ctr" eaLnBrk="0" hangingPunct="0"/>
                <a:r>
                  <a:rPr lang="es-ES" sz="1000" b="1">
                    <a:solidFill>
                      <a:schemeClr val="bg1">
                        <a:lumMod val="50000"/>
                      </a:schemeClr>
                    </a:solidFill>
                  </a:rPr>
                  <a:t>0.8 X n</a:t>
                </a:r>
              </a:p>
            </p:txBody>
          </p:sp>
          <p:sp>
            <p:nvSpPr>
              <p:cNvPr id="208" name="Text Box 121"/>
              <p:cNvSpPr txBox="1">
                <a:spLocks noChangeArrowheads="1"/>
              </p:cNvSpPr>
              <p:nvPr/>
            </p:nvSpPr>
            <p:spPr bwMode="auto">
              <a:xfrm>
                <a:off x="1121" y="2246"/>
                <a:ext cx="406" cy="171"/>
              </a:xfrm>
              <a:prstGeom prst="rect">
                <a:avLst/>
              </a:prstGeom>
              <a:noFill/>
              <a:ln w="9525">
                <a:noFill/>
                <a:miter lim="800000"/>
                <a:headEnd/>
                <a:tailEnd/>
              </a:ln>
            </p:spPr>
            <p:txBody>
              <a:bodyPr wrap="none">
                <a:spAutoFit/>
              </a:bodyPr>
              <a:lstStyle/>
              <a:p>
                <a:pPr algn="ctr" eaLnBrk="0" hangingPunct="0"/>
                <a:r>
                  <a:rPr lang="es-ES" sz="1000" b="1">
                    <a:solidFill>
                      <a:schemeClr val="bg1">
                        <a:lumMod val="50000"/>
                      </a:schemeClr>
                    </a:solidFill>
                  </a:rPr>
                  <a:t>0.7 X n</a:t>
                </a:r>
              </a:p>
            </p:txBody>
          </p:sp>
          <p:sp>
            <p:nvSpPr>
              <p:cNvPr id="209" name="Text Box 122"/>
              <p:cNvSpPr txBox="1">
                <a:spLocks noChangeArrowheads="1"/>
              </p:cNvSpPr>
              <p:nvPr/>
            </p:nvSpPr>
            <p:spPr bwMode="auto">
              <a:xfrm>
                <a:off x="1121" y="2648"/>
                <a:ext cx="406" cy="171"/>
              </a:xfrm>
              <a:prstGeom prst="rect">
                <a:avLst/>
              </a:prstGeom>
              <a:noFill/>
              <a:ln w="9525">
                <a:noFill/>
                <a:miter lim="800000"/>
                <a:headEnd/>
                <a:tailEnd/>
              </a:ln>
            </p:spPr>
            <p:txBody>
              <a:bodyPr wrap="none">
                <a:spAutoFit/>
              </a:bodyPr>
              <a:lstStyle/>
              <a:p>
                <a:pPr algn="ctr" eaLnBrk="0" hangingPunct="0"/>
                <a:r>
                  <a:rPr lang="es-ES" sz="1000" b="1" dirty="0">
                    <a:solidFill>
                      <a:schemeClr val="bg1">
                        <a:lumMod val="50000"/>
                      </a:schemeClr>
                    </a:solidFill>
                  </a:rPr>
                  <a:t>0.6 X n</a:t>
                </a:r>
              </a:p>
            </p:txBody>
          </p:sp>
          <p:sp>
            <p:nvSpPr>
              <p:cNvPr id="210" name="Text Box 123"/>
              <p:cNvSpPr txBox="1">
                <a:spLocks noChangeArrowheads="1"/>
              </p:cNvSpPr>
              <p:nvPr/>
            </p:nvSpPr>
            <p:spPr bwMode="auto">
              <a:xfrm>
                <a:off x="1121" y="2888"/>
                <a:ext cx="406" cy="171"/>
              </a:xfrm>
              <a:prstGeom prst="rect">
                <a:avLst/>
              </a:prstGeom>
              <a:noFill/>
              <a:ln w="9525">
                <a:noFill/>
                <a:miter lim="800000"/>
                <a:headEnd/>
                <a:tailEnd/>
              </a:ln>
            </p:spPr>
            <p:txBody>
              <a:bodyPr wrap="none">
                <a:spAutoFit/>
              </a:bodyPr>
              <a:lstStyle/>
              <a:p>
                <a:pPr algn="ctr" eaLnBrk="0" hangingPunct="0"/>
                <a:r>
                  <a:rPr lang="es-ES" sz="1000" b="1">
                    <a:solidFill>
                      <a:schemeClr val="bg1">
                        <a:lumMod val="50000"/>
                      </a:schemeClr>
                    </a:solidFill>
                  </a:rPr>
                  <a:t>0.5 X n</a:t>
                </a:r>
              </a:p>
            </p:txBody>
          </p:sp>
          <p:sp>
            <p:nvSpPr>
              <p:cNvPr id="211" name="Text Box 124"/>
              <p:cNvSpPr txBox="1">
                <a:spLocks noChangeArrowheads="1"/>
              </p:cNvSpPr>
              <p:nvPr/>
            </p:nvSpPr>
            <p:spPr bwMode="auto">
              <a:xfrm>
                <a:off x="1121" y="3140"/>
                <a:ext cx="406" cy="171"/>
              </a:xfrm>
              <a:prstGeom prst="rect">
                <a:avLst/>
              </a:prstGeom>
              <a:noFill/>
              <a:ln w="9525">
                <a:noFill/>
                <a:miter lim="800000"/>
                <a:headEnd/>
                <a:tailEnd/>
              </a:ln>
            </p:spPr>
            <p:txBody>
              <a:bodyPr wrap="none">
                <a:spAutoFit/>
              </a:bodyPr>
              <a:lstStyle/>
              <a:p>
                <a:pPr algn="ctr" eaLnBrk="0" hangingPunct="0"/>
                <a:r>
                  <a:rPr lang="es-ES" sz="1000" b="1" dirty="0">
                    <a:solidFill>
                      <a:schemeClr val="bg1">
                        <a:lumMod val="50000"/>
                      </a:schemeClr>
                    </a:solidFill>
                  </a:rPr>
                  <a:t>0.4 X n</a:t>
                </a:r>
              </a:p>
            </p:txBody>
          </p:sp>
        </p:grpSp>
      </p:grpSp>
      <p:sp>
        <p:nvSpPr>
          <p:cNvPr id="212" name="Text Box 30"/>
          <p:cNvSpPr txBox="1">
            <a:spLocks noChangeArrowheads="1"/>
          </p:cNvSpPr>
          <p:nvPr/>
        </p:nvSpPr>
        <p:spPr bwMode="auto">
          <a:xfrm>
            <a:off x="6841332" y="6154933"/>
            <a:ext cx="440266" cy="246221"/>
          </a:xfrm>
          <a:prstGeom prst="rect">
            <a:avLst/>
          </a:prstGeom>
          <a:noFill/>
          <a:ln w="9525">
            <a:noFill/>
            <a:miter lim="800000"/>
            <a:headEnd/>
            <a:tailEnd/>
          </a:ln>
        </p:spPr>
        <p:txBody>
          <a:bodyPr wrap="square">
            <a:spAutoFit/>
          </a:bodyPr>
          <a:lstStyle/>
          <a:p>
            <a:pPr algn="ctr" eaLnBrk="0" hangingPunct="0"/>
            <a:r>
              <a:rPr lang="es-ES" sz="1000" b="1" dirty="0">
                <a:solidFill>
                  <a:schemeClr val="bg1">
                    <a:lumMod val="50000"/>
                  </a:schemeClr>
                </a:solidFill>
              </a:rPr>
              <a:t>10</a:t>
            </a:r>
          </a:p>
        </p:txBody>
      </p:sp>
      <p:sp>
        <p:nvSpPr>
          <p:cNvPr id="213" name="Text Box 31"/>
          <p:cNvSpPr txBox="1">
            <a:spLocks noChangeArrowheads="1"/>
          </p:cNvSpPr>
          <p:nvPr/>
        </p:nvSpPr>
        <p:spPr bwMode="auto">
          <a:xfrm>
            <a:off x="7976394" y="6145408"/>
            <a:ext cx="440266" cy="246221"/>
          </a:xfrm>
          <a:prstGeom prst="rect">
            <a:avLst/>
          </a:prstGeom>
          <a:noFill/>
          <a:ln w="9525">
            <a:noFill/>
            <a:miter lim="800000"/>
            <a:headEnd/>
            <a:tailEnd/>
          </a:ln>
        </p:spPr>
        <p:txBody>
          <a:bodyPr wrap="square">
            <a:spAutoFit/>
          </a:bodyPr>
          <a:lstStyle/>
          <a:p>
            <a:pPr algn="ctr" eaLnBrk="0" hangingPunct="0"/>
            <a:r>
              <a:rPr lang="es-ES" sz="1000" b="1" dirty="0">
                <a:solidFill>
                  <a:schemeClr val="bg1">
                    <a:lumMod val="50000"/>
                  </a:schemeClr>
                </a:solidFill>
              </a:rPr>
              <a:t>20</a:t>
            </a:r>
          </a:p>
        </p:txBody>
      </p:sp>
      <p:sp>
        <p:nvSpPr>
          <p:cNvPr id="214" name="Text Box 32"/>
          <p:cNvSpPr txBox="1">
            <a:spLocks noChangeArrowheads="1"/>
          </p:cNvSpPr>
          <p:nvPr/>
        </p:nvSpPr>
        <p:spPr bwMode="auto">
          <a:xfrm>
            <a:off x="9111457" y="6145408"/>
            <a:ext cx="440266" cy="246221"/>
          </a:xfrm>
          <a:prstGeom prst="rect">
            <a:avLst/>
          </a:prstGeom>
          <a:noFill/>
          <a:ln w="9525">
            <a:noFill/>
            <a:miter lim="800000"/>
            <a:headEnd/>
            <a:tailEnd/>
          </a:ln>
        </p:spPr>
        <p:txBody>
          <a:bodyPr wrap="square">
            <a:spAutoFit/>
          </a:bodyPr>
          <a:lstStyle/>
          <a:p>
            <a:pPr algn="ctr" eaLnBrk="0" hangingPunct="0"/>
            <a:r>
              <a:rPr lang="es-ES" sz="1000" b="1" dirty="0">
                <a:solidFill>
                  <a:schemeClr val="bg1">
                    <a:lumMod val="50000"/>
                  </a:schemeClr>
                </a:solidFill>
              </a:rPr>
              <a:t>30</a:t>
            </a:r>
          </a:p>
        </p:txBody>
      </p:sp>
      <p:grpSp>
        <p:nvGrpSpPr>
          <p:cNvPr id="30" name="216 Grupo"/>
          <p:cNvGrpSpPr/>
          <p:nvPr/>
        </p:nvGrpSpPr>
        <p:grpSpPr>
          <a:xfrm>
            <a:off x="7187630" y="6142903"/>
            <a:ext cx="2409125" cy="414083"/>
            <a:chOff x="1634110" y="5798312"/>
            <a:chExt cx="2223808" cy="414083"/>
          </a:xfrm>
        </p:grpSpPr>
        <p:sp>
          <p:nvSpPr>
            <p:cNvPr id="218" name="Text Box 40"/>
            <p:cNvSpPr txBox="1">
              <a:spLocks noChangeArrowheads="1"/>
            </p:cNvSpPr>
            <p:nvPr/>
          </p:nvSpPr>
          <p:spPr bwMode="auto">
            <a:xfrm>
              <a:off x="2879472" y="5935396"/>
              <a:ext cx="978446" cy="276999"/>
            </a:xfrm>
            <a:prstGeom prst="rect">
              <a:avLst/>
            </a:prstGeom>
            <a:noFill/>
            <a:ln w="9525">
              <a:noFill/>
              <a:miter lim="800000"/>
              <a:headEnd/>
              <a:tailEnd/>
            </a:ln>
          </p:spPr>
          <p:txBody>
            <a:bodyPr wrap="square">
              <a:spAutoFit/>
            </a:bodyPr>
            <a:lstStyle/>
            <a:p>
              <a:pPr algn="ctr" eaLnBrk="0" hangingPunct="0"/>
              <a:r>
                <a:rPr lang="es-ES" sz="1200" b="1" dirty="0">
                  <a:solidFill>
                    <a:schemeClr val="bg1">
                      <a:lumMod val="50000"/>
                    </a:schemeClr>
                  </a:solidFill>
                  <a:latin typeface="Arial Narrow" charset="0"/>
                </a:rPr>
                <a:t>100%</a:t>
              </a:r>
            </a:p>
          </p:txBody>
        </p:sp>
        <p:sp>
          <p:nvSpPr>
            <p:cNvPr id="219" name="Text Box 41"/>
            <p:cNvSpPr txBox="1">
              <a:spLocks noChangeArrowheads="1"/>
            </p:cNvSpPr>
            <p:nvPr/>
          </p:nvSpPr>
          <p:spPr bwMode="auto">
            <a:xfrm>
              <a:off x="1634110" y="5927395"/>
              <a:ext cx="978447" cy="276999"/>
            </a:xfrm>
            <a:prstGeom prst="rect">
              <a:avLst/>
            </a:prstGeom>
            <a:noFill/>
            <a:ln w="9525">
              <a:noFill/>
              <a:miter lim="800000"/>
              <a:headEnd/>
              <a:tailEnd/>
            </a:ln>
          </p:spPr>
          <p:txBody>
            <a:bodyPr wrap="square">
              <a:spAutoFit/>
            </a:bodyPr>
            <a:lstStyle/>
            <a:p>
              <a:pPr algn="ctr" eaLnBrk="0" hangingPunct="0"/>
              <a:r>
                <a:rPr lang="es-ES" sz="1200" b="1" dirty="0">
                  <a:solidFill>
                    <a:schemeClr val="bg1">
                      <a:lumMod val="50000"/>
                    </a:schemeClr>
                  </a:solidFill>
                  <a:latin typeface="Arial Narrow" charset="0"/>
                </a:rPr>
                <a:t>50%</a:t>
              </a:r>
            </a:p>
          </p:txBody>
        </p:sp>
        <p:sp>
          <p:nvSpPr>
            <p:cNvPr id="220" name="Line 42"/>
            <p:cNvSpPr>
              <a:spLocks noChangeShapeType="1"/>
            </p:cNvSpPr>
            <p:nvPr/>
          </p:nvSpPr>
          <p:spPr bwMode="auto">
            <a:xfrm flipV="1">
              <a:off x="3305937" y="5807075"/>
              <a:ext cx="0" cy="158750"/>
            </a:xfrm>
            <a:prstGeom prst="line">
              <a:avLst/>
            </a:prstGeom>
            <a:noFill/>
            <a:ln w="9525">
              <a:noFill/>
              <a:round/>
              <a:headEnd/>
              <a:tailEnd type="triangle" w="med" len="med"/>
            </a:ln>
          </p:spPr>
          <p:txBody>
            <a:bodyPr wrap="none" anchor="ctr"/>
            <a:lstStyle/>
            <a:p>
              <a:endParaRPr lang="es-ES">
                <a:solidFill>
                  <a:schemeClr val="bg1">
                    <a:lumMod val="50000"/>
                  </a:schemeClr>
                </a:solidFill>
              </a:endParaRPr>
            </a:p>
          </p:txBody>
        </p:sp>
        <p:sp>
          <p:nvSpPr>
            <p:cNvPr id="221" name="Line 42"/>
            <p:cNvSpPr>
              <a:spLocks noChangeShapeType="1"/>
            </p:cNvSpPr>
            <p:nvPr/>
          </p:nvSpPr>
          <p:spPr bwMode="auto">
            <a:xfrm flipV="1">
              <a:off x="2124456" y="5798312"/>
              <a:ext cx="0" cy="158750"/>
            </a:xfrm>
            <a:prstGeom prst="line">
              <a:avLst/>
            </a:prstGeom>
            <a:noFill/>
            <a:ln w="9525">
              <a:noFill/>
              <a:round/>
              <a:headEnd/>
              <a:tailEnd type="triangle" w="med" len="med"/>
            </a:ln>
          </p:spPr>
          <p:txBody>
            <a:bodyPr wrap="none" anchor="ctr"/>
            <a:lstStyle/>
            <a:p>
              <a:endParaRPr lang="es-ES">
                <a:solidFill>
                  <a:schemeClr val="bg1">
                    <a:lumMod val="50000"/>
                  </a:schemeClr>
                </a:solidFill>
              </a:endParaRPr>
            </a:p>
          </p:txBody>
        </p:sp>
      </p:grpSp>
      <p:grpSp>
        <p:nvGrpSpPr>
          <p:cNvPr id="165" name="164 Grupo"/>
          <p:cNvGrpSpPr/>
          <p:nvPr/>
        </p:nvGrpSpPr>
        <p:grpSpPr>
          <a:xfrm>
            <a:off x="349119" y="2721776"/>
            <a:ext cx="5480357" cy="3311144"/>
            <a:chOff x="331788" y="2434336"/>
            <a:chExt cx="5058791" cy="3311144"/>
          </a:xfrm>
        </p:grpSpPr>
        <p:sp>
          <p:nvSpPr>
            <p:cNvPr id="166" name="AutoShape 49"/>
            <p:cNvSpPr>
              <a:spLocks noChangeArrowheads="1"/>
            </p:cNvSpPr>
            <p:nvPr/>
          </p:nvSpPr>
          <p:spPr bwMode="auto">
            <a:xfrm rot="10800000" flipH="1">
              <a:off x="4092004" y="3177849"/>
              <a:ext cx="110972" cy="5879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8 w 21600"/>
                <a:gd name="T13" fmla="*/ 4469 h 21600"/>
                <a:gd name="T14" fmla="*/ 1712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362" y="21600"/>
                  </a:lnTo>
                  <a:lnTo>
                    <a:pt x="16238" y="21600"/>
                  </a:lnTo>
                  <a:lnTo>
                    <a:pt x="21600" y="0"/>
                  </a:lnTo>
                  <a:close/>
                </a:path>
              </a:pathLst>
            </a:custGeom>
            <a:solidFill>
              <a:srgbClr val="FF5050"/>
            </a:solidFill>
            <a:ln w="9525">
              <a:solidFill>
                <a:schemeClr val="tx1"/>
              </a:solidFill>
              <a:miter lim="800000"/>
              <a:headEnd/>
              <a:tailEnd/>
            </a:ln>
          </p:spPr>
          <p:txBody>
            <a:bodyPr wrap="none" anchor="ctr"/>
            <a:lstStyle/>
            <a:p>
              <a:endParaRPr lang="es-ES"/>
            </a:p>
          </p:txBody>
        </p:sp>
        <p:grpSp>
          <p:nvGrpSpPr>
            <p:cNvPr id="167" name="Group 99"/>
            <p:cNvGrpSpPr>
              <a:grpSpLocks/>
            </p:cNvGrpSpPr>
            <p:nvPr/>
          </p:nvGrpSpPr>
          <p:grpSpPr bwMode="auto">
            <a:xfrm>
              <a:off x="4098354" y="2434336"/>
              <a:ext cx="1292225" cy="490538"/>
              <a:chOff x="4562" y="1227"/>
              <a:chExt cx="814" cy="309"/>
            </a:xfrm>
          </p:grpSpPr>
          <p:grpSp>
            <p:nvGrpSpPr>
              <p:cNvPr id="174" name="Group 100"/>
              <p:cNvGrpSpPr>
                <a:grpSpLocks/>
              </p:cNvGrpSpPr>
              <p:nvPr/>
            </p:nvGrpSpPr>
            <p:grpSpPr bwMode="auto">
              <a:xfrm>
                <a:off x="4618" y="1227"/>
                <a:ext cx="490" cy="309"/>
                <a:chOff x="4618" y="1227"/>
                <a:chExt cx="490" cy="309"/>
              </a:xfrm>
            </p:grpSpPr>
            <p:sp>
              <p:nvSpPr>
                <p:cNvPr id="176" name="Line 101"/>
                <p:cNvSpPr>
                  <a:spLocks noChangeShapeType="1"/>
                </p:cNvSpPr>
                <p:nvPr/>
              </p:nvSpPr>
              <p:spPr bwMode="auto">
                <a:xfrm>
                  <a:off x="4618" y="1382"/>
                  <a:ext cx="181" cy="0"/>
                </a:xfrm>
                <a:prstGeom prst="line">
                  <a:avLst/>
                </a:prstGeom>
                <a:noFill/>
                <a:ln w="28575">
                  <a:solidFill>
                    <a:schemeClr val="tx1"/>
                  </a:solidFill>
                  <a:round/>
                  <a:headEnd/>
                  <a:tailEnd/>
                </a:ln>
              </p:spPr>
              <p:txBody>
                <a:bodyPr wrap="none" anchor="ctr"/>
                <a:lstStyle/>
                <a:p>
                  <a:endParaRPr lang="es-ES"/>
                </a:p>
              </p:txBody>
            </p:sp>
            <p:sp>
              <p:nvSpPr>
                <p:cNvPr id="177" name="Oval 102"/>
                <p:cNvSpPr>
                  <a:spLocks noChangeArrowheads="1"/>
                </p:cNvSpPr>
                <p:nvPr/>
              </p:nvSpPr>
              <p:spPr bwMode="auto">
                <a:xfrm>
                  <a:off x="4799" y="1227"/>
                  <a:ext cx="309" cy="309"/>
                </a:xfrm>
                <a:prstGeom prst="ellipse">
                  <a:avLst/>
                </a:prstGeom>
                <a:solidFill>
                  <a:srgbClr val="CCECFF"/>
                </a:solidFill>
                <a:ln w="9525">
                  <a:solidFill>
                    <a:schemeClr val="tx1"/>
                  </a:solidFill>
                  <a:round/>
                  <a:headEnd/>
                  <a:tailEnd/>
                </a:ln>
              </p:spPr>
              <p:txBody>
                <a:bodyPr wrap="none" anchor="ctr"/>
                <a:lstStyle/>
                <a:p>
                  <a:endParaRPr lang="es-ES"/>
                </a:p>
              </p:txBody>
            </p:sp>
          </p:grpSp>
          <p:sp>
            <p:nvSpPr>
              <p:cNvPr id="175" name="Text Box 103"/>
              <p:cNvSpPr txBox="1">
                <a:spLocks noChangeArrowheads="1"/>
              </p:cNvSpPr>
              <p:nvPr/>
            </p:nvSpPr>
            <p:spPr bwMode="auto">
              <a:xfrm>
                <a:off x="4562" y="1295"/>
                <a:ext cx="814" cy="192"/>
              </a:xfrm>
              <a:prstGeom prst="rect">
                <a:avLst/>
              </a:prstGeom>
              <a:noFill/>
              <a:ln w="9525">
                <a:noFill/>
                <a:miter lim="800000"/>
                <a:headEnd/>
                <a:tailEnd/>
              </a:ln>
            </p:spPr>
            <p:txBody>
              <a:bodyPr>
                <a:spAutoFit/>
              </a:bodyPr>
              <a:lstStyle/>
              <a:p>
                <a:pPr algn="ctr" eaLnBrk="0" hangingPunct="0"/>
                <a:r>
                  <a:rPr lang="es-ES" sz="1400" dirty="0" smtClean="0"/>
                  <a:t>100</a:t>
                </a:r>
                <a:r>
                  <a:rPr lang="es-ES" sz="1400" dirty="0"/>
                  <a:t>%</a:t>
                </a:r>
              </a:p>
            </p:txBody>
          </p:sp>
        </p:grpSp>
        <p:grpSp>
          <p:nvGrpSpPr>
            <p:cNvPr id="168" name="238 Grupo"/>
            <p:cNvGrpSpPr/>
            <p:nvPr/>
          </p:nvGrpSpPr>
          <p:grpSpPr>
            <a:xfrm>
              <a:off x="331788" y="3019426"/>
              <a:ext cx="2935287" cy="2726054"/>
              <a:chOff x="484189" y="2938100"/>
              <a:chExt cx="2675502" cy="2959780"/>
            </a:xfrm>
          </p:grpSpPr>
          <p:sp>
            <p:nvSpPr>
              <p:cNvPr id="169" name="Rectangle 57"/>
              <p:cNvSpPr>
                <a:spLocks noChangeArrowheads="1"/>
              </p:cNvSpPr>
              <p:nvPr/>
            </p:nvSpPr>
            <p:spPr bwMode="auto">
              <a:xfrm>
                <a:off x="488231" y="2938100"/>
                <a:ext cx="2666449" cy="2959780"/>
              </a:xfrm>
              <a:prstGeom prst="rect">
                <a:avLst/>
              </a:prstGeom>
              <a:solidFill>
                <a:srgbClr val="CCECFF"/>
              </a:solidFill>
              <a:ln w="9525">
                <a:noFill/>
                <a:miter lim="800000"/>
                <a:headEnd/>
                <a:tailEnd/>
              </a:ln>
            </p:spPr>
            <p:txBody>
              <a:bodyPr wrap="none" anchor="ctr"/>
              <a:lstStyle/>
              <a:p>
                <a:endParaRPr lang="es-ES"/>
              </a:p>
            </p:txBody>
          </p:sp>
          <p:sp>
            <p:nvSpPr>
              <p:cNvPr id="173" name="Freeform 58"/>
              <p:cNvSpPr>
                <a:spLocks/>
              </p:cNvSpPr>
              <p:nvPr/>
            </p:nvSpPr>
            <p:spPr bwMode="auto">
              <a:xfrm>
                <a:off x="484189" y="2939536"/>
                <a:ext cx="2675502" cy="2088330"/>
              </a:xfrm>
              <a:custGeom>
                <a:avLst/>
                <a:gdLst>
                  <a:gd name="T0" fmla="*/ 0 w 2467"/>
                  <a:gd name="T1" fmla="*/ 191 h 1822"/>
                  <a:gd name="T2" fmla="*/ 52 w 2467"/>
                  <a:gd name="T3" fmla="*/ 173 h 1822"/>
                  <a:gd name="T4" fmla="*/ 101 w 2467"/>
                  <a:gd name="T5" fmla="*/ 149 h 1822"/>
                  <a:gd name="T6" fmla="*/ 148 w 2467"/>
                  <a:gd name="T7" fmla="*/ 120 h 1822"/>
                  <a:gd name="T8" fmla="*/ 208 w 2467"/>
                  <a:gd name="T9" fmla="*/ 81 h 1822"/>
                  <a:gd name="T10" fmla="*/ 231 w 2467"/>
                  <a:gd name="T11" fmla="*/ 61 h 1822"/>
                  <a:gd name="T12" fmla="*/ 251 w 2467"/>
                  <a:gd name="T13" fmla="*/ 41 h 1822"/>
                  <a:gd name="T14" fmla="*/ 282 w 2467"/>
                  <a:gd name="T15" fmla="*/ 0 h 1822"/>
                  <a:gd name="T16" fmla="*/ 0 60000 65536"/>
                  <a:gd name="T17" fmla="*/ 0 60000 65536"/>
                  <a:gd name="T18" fmla="*/ 0 60000 65536"/>
                  <a:gd name="T19" fmla="*/ 0 60000 65536"/>
                  <a:gd name="T20" fmla="*/ 0 60000 65536"/>
                  <a:gd name="T21" fmla="*/ 0 60000 65536"/>
                  <a:gd name="T22" fmla="*/ 0 60000 65536"/>
                  <a:gd name="T23" fmla="*/ 0 60000 65536"/>
                  <a:gd name="T24" fmla="*/ 0 w 2467"/>
                  <a:gd name="T25" fmla="*/ 0 h 1822"/>
                  <a:gd name="T26" fmla="*/ 2467 w 2467"/>
                  <a:gd name="T27" fmla="*/ 1822 h 1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7" h="1822">
                    <a:moveTo>
                      <a:pt x="0" y="1822"/>
                    </a:moveTo>
                    <a:cubicBezTo>
                      <a:pt x="155" y="1772"/>
                      <a:pt x="310" y="1722"/>
                      <a:pt x="456" y="1655"/>
                    </a:cubicBezTo>
                    <a:cubicBezTo>
                      <a:pt x="602" y="1588"/>
                      <a:pt x="737" y="1507"/>
                      <a:pt x="878" y="1422"/>
                    </a:cubicBezTo>
                    <a:cubicBezTo>
                      <a:pt x="1019" y="1337"/>
                      <a:pt x="1145" y="1251"/>
                      <a:pt x="1300" y="1144"/>
                    </a:cubicBezTo>
                    <a:cubicBezTo>
                      <a:pt x="1455" y="1037"/>
                      <a:pt x="1691" y="872"/>
                      <a:pt x="1811" y="778"/>
                    </a:cubicBezTo>
                    <a:cubicBezTo>
                      <a:pt x="1931" y="684"/>
                      <a:pt x="1957" y="643"/>
                      <a:pt x="2022" y="578"/>
                    </a:cubicBezTo>
                    <a:cubicBezTo>
                      <a:pt x="2087" y="513"/>
                      <a:pt x="2126" y="485"/>
                      <a:pt x="2200" y="389"/>
                    </a:cubicBezTo>
                    <a:cubicBezTo>
                      <a:pt x="2274" y="293"/>
                      <a:pt x="2370" y="146"/>
                      <a:pt x="2467" y="0"/>
                    </a:cubicBezTo>
                  </a:path>
                </a:pathLst>
              </a:custGeom>
              <a:noFill/>
              <a:ln w="19050">
                <a:solidFill>
                  <a:schemeClr val="accent2"/>
                </a:solidFill>
                <a:round/>
                <a:headEnd/>
                <a:tailEnd/>
              </a:ln>
            </p:spPr>
            <p:txBody>
              <a:bodyPr wrap="none" anchor="ctr"/>
              <a:lstStyle/>
              <a:p>
                <a:endParaRPr lang="es-ES"/>
              </a:p>
            </p:txBody>
          </p:sp>
        </p:grpSp>
      </p:grpSp>
      <p:grpSp>
        <p:nvGrpSpPr>
          <p:cNvPr id="164" name="163 Grupo"/>
          <p:cNvGrpSpPr/>
          <p:nvPr/>
        </p:nvGrpSpPr>
        <p:grpSpPr>
          <a:xfrm>
            <a:off x="359440" y="2717013"/>
            <a:ext cx="5471756" cy="3311507"/>
            <a:chOff x="322264" y="2453386"/>
            <a:chExt cx="5050852" cy="3311507"/>
          </a:xfrm>
        </p:grpSpPr>
        <p:grpSp>
          <p:nvGrpSpPr>
            <p:cNvPr id="153" name="152 Grupo"/>
            <p:cNvGrpSpPr/>
            <p:nvPr/>
          </p:nvGrpSpPr>
          <p:grpSpPr>
            <a:xfrm>
              <a:off x="322264" y="2453386"/>
              <a:ext cx="5050852" cy="3311507"/>
              <a:chOff x="331789" y="2434336"/>
              <a:chExt cx="5050852" cy="3311507"/>
            </a:xfrm>
          </p:grpSpPr>
          <p:grpSp>
            <p:nvGrpSpPr>
              <p:cNvPr id="154" name="Group 60"/>
              <p:cNvGrpSpPr>
                <a:grpSpLocks/>
              </p:cNvGrpSpPr>
              <p:nvPr/>
            </p:nvGrpSpPr>
            <p:grpSpPr bwMode="auto">
              <a:xfrm>
                <a:off x="4090416" y="2434336"/>
                <a:ext cx="1292225" cy="490538"/>
                <a:chOff x="4562" y="1227"/>
                <a:chExt cx="814" cy="309"/>
              </a:xfrm>
            </p:grpSpPr>
            <p:grpSp>
              <p:nvGrpSpPr>
                <p:cNvPr id="159" name="Group 61"/>
                <p:cNvGrpSpPr>
                  <a:grpSpLocks/>
                </p:cNvGrpSpPr>
                <p:nvPr/>
              </p:nvGrpSpPr>
              <p:grpSpPr bwMode="auto">
                <a:xfrm>
                  <a:off x="4618" y="1227"/>
                  <a:ext cx="490" cy="309"/>
                  <a:chOff x="4618" y="1227"/>
                  <a:chExt cx="490" cy="309"/>
                </a:xfrm>
              </p:grpSpPr>
              <p:sp>
                <p:nvSpPr>
                  <p:cNvPr id="161" name="Line 62"/>
                  <p:cNvSpPr>
                    <a:spLocks noChangeShapeType="1"/>
                  </p:cNvSpPr>
                  <p:nvPr/>
                </p:nvSpPr>
                <p:spPr bwMode="auto">
                  <a:xfrm>
                    <a:off x="4618" y="1382"/>
                    <a:ext cx="181" cy="0"/>
                  </a:xfrm>
                  <a:prstGeom prst="line">
                    <a:avLst/>
                  </a:prstGeom>
                  <a:noFill/>
                  <a:ln w="28575">
                    <a:solidFill>
                      <a:schemeClr val="tx1"/>
                    </a:solidFill>
                    <a:round/>
                    <a:headEnd/>
                    <a:tailEnd/>
                  </a:ln>
                </p:spPr>
                <p:txBody>
                  <a:bodyPr wrap="none" anchor="ctr"/>
                  <a:lstStyle/>
                  <a:p>
                    <a:endParaRPr lang="es-ES"/>
                  </a:p>
                </p:txBody>
              </p:sp>
              <p:sp>
                <p:nvSpPr>
                  <p:cNvPr id="162" name="Oval 63"/>
                  <p:cNvSpPr>
                    <a:spLocks noChangeArrowheads="1"/>
                  </p:cNvSpPr>
                  <p:nvPr/>
                </p:nvSpPr>
                <p:spPr bwMode="auto">
                  <a:xfrm>
                    <a:off x="4799" y="1227"/>
                    <a:ext cx="309" cy="309"/>
                  </a:xfrm>
                  <a:prstGeom prst="ellipse">
                    <a:avLst/>
                  </a:prstGeom>
                  <a:solidFill>
                    <a:srgbClr val="CCECFF"/>
                  </a:solidFill>
                  <a:ln w="9525">
                    <a:solidFill>
                      <a:schemeClr val="tx1"/>
                    </a:solidFill>
                    <a:round/>
                    <a:headEnd/>
                    <a:tailEnd/>
                  </a:ln>
                </p:spPr>
                <p:txBody>
                  <a:bodyPr wrap="none" anchor="ctr"/>
                  <a:lstStyle/>
                  <a:p>
                    <a:endParaRPr lang="es-ES"/>
                  </a:p>
                </p:txBody>
              </p:sp>
            </p:grpSp>
            <p:sp>
              <p:nvSpPr>
                <p:cNvPr id="160" name="Text Box 64"/>
                <p:cNvSpPr txBox="1">
                  <a:spLocks noChangeArrowheads="1"/>
                </p:cNvSpPr>
                <p:nvPr/>
              </p:nvSpPr>
              <p:spPr bwMode="auto">
                <a:xfrm>
                  <a:off x="4562" y="1278"/>
                  <a:ext cx="814" cy="192"/>
                </a:xfrm>
                <a:prstGeom prst="rect">
                  <a:avLst/>
                </a:prstGeom>
                <a:noFill/>
                <a:ln w="9525">
                  <a:noFill/>
                  <a:miter lim="800000"/>
                  <a:headEnd/>
                  <a:tailEnd/>
                </a:ln>
              </p:spPr>
              <p:txBody>
                <a:bodyPr>
                  <a:spAutoFit/>
                </a:bodyPr>
                <a:lstStyle/>
                <a:p>
                  <a:pPr algn="ctr" eaLnBrk="0" hangingPunct="0"/>
                  <a:r>
                    <a:rPr lang="es-ES" sz="1400" dirty="0"/>
                    <a:t>90%</a:t>
                  </a:r>
                </a:p>
              </p:txBody>
            </p:sp>
          </p:grpSp>
          <p:grpSp>
            <p:nvGrpSpPr>
              <p:cNvPr id="155" name="Group 56"/>
              <p:cNvGrpSpPr>
                <a:grpSpLocks/>
              </p:cNvGrpSpPr>
              <p:nvPr/>
            </p:nvGrpSpPr>
            <p:grpSpPr bwMode="auto">
              <a:xfrm>
                <a:off x="331789" y="2785700"/>
                <a:ext cx="2675502" cy="2960143"/>
                <a:chOff x="1008" y="1662"/>
                <a:chExt cx="1986" cy="2061"/>
              </a:xfrm>
            </p:grpSpPr>
            <p:sp>
              <p:nvSpPr>
                <p:cNvPr id="157" name="Freeform 58"/>
                <p:cNvSpPr>
                  <a:spLocks/>
                </p:cNvSpPr>
                <p:nvPr/>
              </p:nvSpPr>
              <p:spPr bwMode="auto">
                <a:xfrm>
                  <a:off x="1008" y="1663"/>
                  <a:ext cx="1986" cy="1454"/>
                </a:xfrm>
                <a:custGeom>
                  <a:avLst/>
                  <a:gdLst>
                    <a:gd name="T0" fmla="*/ 0 w 2467"/>
                    <a:gd name="T1" fmla="*/ 191 h 1822"/>
                    <a:gd name="T2" fmla="*/ 52 w 2467"/>
                    <a:gd name="T3" fmla="*/ 173 h 1822"/>
                    <a:gd name="T4" fmla="*/ 101 w 2467"/>
                    <a:gd name="T5" fmla="*/ 149 h 1822"/>
                    <a:gd name="T6" fmla="*/ 148 w 2467"/>
                    <a:gd name="T7" fmla="*/ 120 h 1822"/>
                    <a:gd name="T8" fmla="*/ 208 w 2467"/>
                    <a:gd name="T9" fmla="*/ 81 h 1822"/>
                    <a:gd name="T10" fmla="*/ 231 w 2467"/>
                    <a:gd name="T11" fmla="*/ 61 h 1822"/>
                    <a:gd name="T12" fmla="*/ 251 w 2467"/>
                    <a:gd name="T13" fmla="*/ 41 h 1822"/>
                    <a:gd name="T14" fmla="*/ 282 w 2467"/>
                    <a:gd name="T15" fmla="*/ 0 h 1822"/>
                    <a:gd name="T16" fmla="*/ 0 60000 65536"/>
                    <a:gd name="T17" fmla="*/ 0 60000 65536"/>
                    <a:gd name="T18" fmla="*/ 0 60000 65536"/>
                    <a:gd name="T19" fmla="*/ 0 60000 65536"/>
                    <a:gd name="T20" fmla="*/ 0 60000 65536"/>
                    <a:gd name="T21" fmla="*/ 0 60000 65536"/>
                    <a:gd name="T22" fmla="*/ 0 60000 65536"/>
                    <a:gd name="T23" fmla="*/ 0 60000 65536"/>
                    <a:gd name="T24" fmla="*/ 0 w 2467"/>
                    <a:gd name="T25" fmla="*/ 0 h 1822"/>
                    <a:gd name="T26" fmla="*/ 2467 w 2467"/>
                    <a:gd name="T27" fmla="*/ 1822 h 1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7" h="1822">
                      <a:moveTo>
                        <a:pt x="0" y="1822"/>
                      </a:moveTo>
                      <a:cubicBezTo>
                        <a:pt x="155" y="1772"/>
                        <a:pt x="310" y="1722"/>
                        <a:pt x="456" y="1655"/>
                      </a:cubicBezTo>
                      <a:cubicBezTo>
                        <a:pt x="602" y="1588"/>
                        <a:pt x="737" y="1507"/>
                        <a:pt x="878" y="1422"/>
                      </a:cubicBezTo>
                      <a:cubicBezTo>
                        <a:pt x="1019" y="1337"/>
                        <a:pt x="1145" y="1251"/>
                        <a:pt x="1300" y="1144"/>
                      </a:cubicBezTo>
                      <a:cubicBezTo>
                        <a:pt x="1455" y="1037"/>
                        <a:pt x="1691" y="872"/>
                        <a:pt x="1811" y="778"/>
                      </a:cubicBezTo>
                      <a:cubicBezTo>
                        <a:pt x="1931" y="684"/>
                        <a:pt x="1957" y="643"/>
                        <a:pt x="2022" y="578"/>
                      </a:cubicBezTo>
                      <a:cubicBezTo>
                        <a:pt x="2087" y="513"/>
                        <a:pt x="2126" y="485"/>
                        <a:pt x="2200" y="389"/>
                      </a:cubicBezTo>
                      <a:cubicBezTo>
                        <a:pt x="2274" y="293"/>
                        <a:pt x="2370" y="146"/>
                        <a:pt x="2467" y="0"/>
                      </a:cubicBezTo>
                    </a:path>
                  </a:pathLst>
                </a:custGeom>
                <a:noFill/>
                <a:ln w="19050">
                  <a:solidFill>
                    <a:schemeClr val="tx1"/>
                  </a:solidFill>
                  <a:round/>
                  <a:headEnd/>
                  <a:tailEnd/>
                </a:ln>
              </p:spPr>
              <p:txBody>
                <a:bodyPr wrap="none" anchor="ctr"/>
                <a:lstStyle/>
                <a:p>
                  <a:endParaRPr lang="es-ES"/>
                </a:p>
              </p:txBody>
            </p:sp>
            <p:sp>
              <p:nvSpPr>
                <p:cNvPr id="158" name="Rectangle 57"/>
                <p:cNvSpPr>
                  <a:spLocks noChangeArrowheads="1"/>
                </p:cNvSpPr>
                <p:nvPr/>
              </p:nvSpPr>
              <p:spPr bwMode="auto">
                <a:xfrm>
                  <a:off x="1011" y="1662"/>
                  <a:ext cx="1979" cy="2061"/>
                </a:xfrm>
                <a:prstGeom prst="rect">
                  <a:avLst/>
                </a:prstGeom>
                <a:solidFill>
                  <a:srgbClr val="CCECFF"/>
                </a:solidFill>
                <a:ln w="9525">
                  <a:noFill/>
                  <a:miter lim="800000"/>
                  <a:headEnd/>
                  <a:tailEnd/>
                </a:ln>
              </p:spPr>
              <p:txBody>
                <a:bodyPr wrap="none" anchor="ctr"/>
                <a:lstStyle/>
                <a:p>
                  <a:endParaRPr lang="es-ES"/>
                </a:p>
              </p:txBody>
            </p:sp>
          </p:grpSp>
          <p:sp>
            <p:nvSpPr>
              <p:cNvPr id="156" name="AutoShape 59"/>
              <p:cNvSpPr>
                <a:spLocks noChangeArrowheads="1"/>
              </p:cNvSpPr>
              <p:nvPr/>
            </p:nvSpPr>
            <p:spPr bwMode="auto">
              <a:xfrm rot="11400000" flipH="1">
                <a:off x="4172140" y="3150686"/>
                <a:ext cx="97478" cy="66935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8 w 21600"/>
                  <a:gd name="T13" fmla="*/ 4469 h 21600"/>
                  <a:gd name="T14" fmla="*/ 1712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362" y="21600"/>
                    </a:lnTo>
                    <a:lnTo>
                      <a:pt x="16238" y="21600"/>
                    </a:lnTo>
                    <a:lnTo>
                      <a:pt x="21600" y="0"/>
                    </a:lnTo>
                    <a:close/>
                  </a:path>
                </a:pathLst>
              </a:custGeom>
              <a:solidFill>
                <a:srgbClr val="FF5050"/>
              </a:solidFill>
              <a:ln w="9525">
                <a:solidFill>
                  <a:schemeClr val="tx1"/>
                </a:solidFill>
                <a:miter lim="800000"/>
                <a:headEnd/>
                <a:tailEnd/>
              </a:ln>
            </p:spPr>
            <p:txBody>
              <a:bodyPr wrap="none" anchor="ctr"/>
              <a:lstStyle/>
              <a:p>
                <a:endParaRPr lang="es-ES"/>
              </a:p>
            </p:txBody>
          </p:sp>
        </p:grpSp>
        <p:sp>
          <p:nvSpPr>
            <p:cNvPr id="163" name="Freeform 88"/>
            <p:cNvSpPr>
              <a:spLocks/>
            </p:cNvSpPr>
            <p:nvPr/>
          </p:nvSpPr>
          <p:spPr bwMode="auto">
            <a:xfrm>
              <a:off x="346076" y="2838449"/>
              <a:ext cx="2625723" cy="2004889"/>
            </a:xfrm>
            <a:custGeom>
              <a:avLst/>
              <a:gdLst>
                <a:gd name="T0" fmla="*/ 0 w 2467"/>
                <a:gd name="T1" fmla="*/ 693 h 1822"/>
                <a:gd name="T2" fmla="*/ 1 w 2467"/>
                <a:gd name="T3" fmla="*/ 629 h 1822"/>
                <a:gd name="T4" fmla="*/ 2 w 2467"/>
                <a:gd name="T5" fmla="*/ 541 h 1822"/>
                <a:gd name="T6" fmla="*/ 2 w 2467"/>
                <a:gd name="T7" fmla="*/ 434 h 1822"/>
                <a:gd name="T8" fmla="*/ 3 w 2467"/>
                <a:gd name="T9" fmla="*/ 296 h 1822"/>
                <a:gd name="T10" fmla="*/ 4 w 2467"/>
                <a:gd name="T11" fmla="*/ 220 h 1822"/>
                <a:gd name="T12" fmla="*/ 4 w 2467"/>
                <a:gd name="T13" fmla="*/ 147 h 1822"/>
                <a:gd name="T14" fmla="*/ 5 w 2467"/>
                <a:gd name="T15" fmla="*/ 0 h 1822"/>
                <a:gd name="T16" fmla="*/ 0 60000 65536"/>
                <a:gd name="T17" fmla="*/ 0 60000 65536"/>
                <a:gd name="T18" fmla="*/ 0 60000 65536"/>
                <a:gd name="T19" fmla="*/ 0 60000 65536"/>
                <a:gd name="T20" fmla="*/ 0 60000 65536"/>
                <a:gd name="T21" fmla="*/ 0 60000 65536"/>
                <a:gd name="T22" fmla="*/ 0 60000 65536"/>
                <a:gd name="T23" fmla="*/ 0 60000 65536"/>
                <a:gd name="T24" fmla="*/ 0 w 2467"/>
                <a:gd name="T25" fmla="*/ 0 h 1822"/>
                <a:gd name="T26" fmla="*/ 2467 w 2467"/>
                <a:gd name="T27" fmla="*/ 1822 h 1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7" h="1822">
                  <a:moveTo>
                    <a:pt x="0" y="1822"/>
                  </a:moveTo>
                  <a:cubicBezTo>
                    <a:pt x="155" y="1772"/>
                    <a:pt x="310" y="1722"/>
                    <a:pt x="456" y="1655"/>
                  </a:cubicBezTo>
                  <a:cubicBezTo>
                    <a:pt x="602" y="1588"/>
                    <a:pt x="737" y="1507"/>
                    <a:pt x="878" y="1422"/>
                  </a:cubicBezTo>
                  <a:cubicBezTo>
                    <a:pt x="1019" y="1337"/>
                    <a:pt x="1145" y="1251"/>
                    <a:pt x="1300" y="1144"/>
                  </a:cubicBezTo>
                  <a:cubicBezTo>
                    <a:pt x="1455" y="1037"/>
                    <a:pt x="1691" y="872"/>
                    <a:pt x="1811" y="778"/>
                  </a:cubicBezTo>
                  <a:cubicBezTo>
                    <a:pt x="1931" y="684"/>
                    <a:pt x="1957" y="643"/>
                    <a:pt x="2022" y="578"/>
                  </a:cubicBezTo>
                  <a:cubicBezTo>
                    <a:pt x="2087" y="513"/>
                    <a:pt x="2126" y="485"/>
                    <a:pt x="2200" y="389"/>
                  </a:cubicBezTo>
                  <a:cubicBezTo>
                    <a:pt x="2274" y="293"/>
                    <a:pt x="2370" y="146"/>
                    <a:pt x="2467" y="0"/>
                  </a:cubicBezTo>
                </a:path>
              </a:pathLst>
            </a:custGeom>
            <a:noFill/>
            <a:ln w="19050">
              <a:solidFill>
                <a:schemeClr val="accent2"/>
              </a:solidFill>
              <a:round/>
              <a:headEnd/>
              <a:tailEnd/>
            </a:ln>
          </p:spPr>
          <p:txBody>
            <a:bodyPr wrap="none" anchor="ctr"/>
            <a:lstStyle/>
            <a:p>
              <a:endParaRPr lang="es-ES"/>
            </a:p>
          </p:txBody>
        </p:sp>
      </p:grpSp>
      <p:sp>
        <p:nvSpPr>
          <p:cNvPr id="20520" name="Oval 105"/>
          <p:cNvSpPr>
            <a:spLocks noChangeArrowheads="1"/>
          </p:cNvSpPr>
          <p:nvPr/>
        </p:nvSpPr>
        <p:spPr bwMode="auto">
          <a:xfrm>
            <a:off x="4402048" y="4023446"/>
            <a:ext cx="159803" cy="138122"/>
          </a:xfrm>
          <a:prstGeom prst="ellipse">
            <a:avLst/>
          </a:prstGeom>
          <a:solidFill>
            <a:srgbClr val="FF5050"/>
          </a:solidFill>
          <a:ln w="9525">
            <a:solidFill>
              <a:schemeClr val="tx1"/>
            </a:solidFill>
            <a:round/>
            <a:headEnd/>
            <a:tailEnd/>
          </a:ln>
        </p:spPr>
        <p:txBody>
          <a:bodyPr wrap="none" anchor="ctr"/>
          <a:lstStyle/>
          <a:p>
            <a:endParaRPr lang="es-ES"/>
          </a:p>
        </p:txBody>
      </p:sp>
      <p:grpSp>
        <p:nvGrpSpPr>
          <p:cNvPr id="178" name="177 Grupo"/>
          <p:cNvGrpSpPr/>
          <p:nvPr/>
        </p:nvGrpSpPr>
        <p:grpSpPr>
          <a:xfrm>
            <a:off x="354278" y="2715430"/>
            <a:ext cx="5475198" cy="3318760"/>
            <a:chOff x="327025" y="2427990"/>
            <a:chExt cx="5054029" cy="3318760"/>
          </a:xfrm>
        </p:grpSpPr>
        <p:sp>
          <p:nvSpPr>
            <p:cNvPr id="180" name="AutoShape 69"/>
            <p:cNvSpPr>
              <a:spLocks noChangeArrowheads="1"/>
            </p:cNvSpPr>
            <p:nvPr/>
          </p:nvSpPr>
          <p:spPr bwMode="auto">
            <a:xfrm rot="12000000" flipH="1">
              <a:off x="4189377" y="3155502"/>
              <a:ext cx="112406" cy="74132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8 w 21600"/>
                <a:gd name="T13" fmla="*/ 4469 h 21600"/>
                <a:gd name="T14" fmla="*/ 1712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362" y="21600"/>
                  </a:lnTo>
                  <a:lnTo>
                    <a:pt x="16238" y="21600"/>
                  </a:lnTo>
                  <a:lnTo>
                    <a:pt x="21600" y="0"/>
                  </a:lnTo>
                  <a:close/>
                </a:path>
              </a:pathLst>
            </a:custGeom>
            <a:solidFill>
              <a:srgbClr val="FF5050"/>
            </a:solidFill>
            <a:ln w="9525">
              <a:solidFill>
                <a:schemeClr val="tx1"/>
              </a:solidFill>
              <a:miter lim="800000"/>
              <a:headEnd/>
              <a:tailEnd/>
            </a:ln>
          </p:spPr>
          <p:txBody>
            <a:bodyPr wrap="none" anchor="ctr"/>
            <a:lstStyle/>
            <a:p>
              <a:endParaRPr lang="es-ES"/>
            </a:p>
          </p:txBody>
        </p:sp>
        <p:grpSp>
          <p:nvGrpSpPr>
            <p:cNvPr id="181" name="Group 70"/>
            <p:cNvGrpSpPr>
              <a:grpSpLocks/>
            </p:cNvGrpSpPr>
            <p:nvPr/>
          </p:nvGrpSpPr>
          <p:grpSpPr bwMode="auto">
            <a:xfrm>
              <a:off x="4088829" y="2427990"/>
              <a:ext cx="1292225" cy="493683"/>
              <a:chOff x="4562" y="1227"/>
              <a:chExt cx="814" cy="309"/>
            </a:xfrm>
          </p:grpSpPr>
          <p:grpSp>
            <p:nvGrpSpPr>
              <p:cNvPr id="195" name="Group 71"/>
              <p:cNvGrpSpPr>
                <a:grpSpLocks/>
              </p:cNvGrpSpPr>
              <p:nvPr/>
            </p:nvGrpSpPr>
            <p:grpSpPr bwMode="auto">
              <a:xfrm>
                <a:off x="4618" y="1227"/>
                <a:ext cx="490" cy="309"/>
                <a:chOff x="4618" y="1227"/>
                <a:chExt cx="490" cy="309"/>
              </a:xfrm>
            </p:grpSpPr>
            <p:sp>
              <p:nvSpPr>
                <p:cNvPr id="215" name="Line 72"/>
                <p:cNvSpPr>
                  <a:spLocks noChangeShapeType="1"/>
                </p:cNvSpPr>
                <p:nvPr/>
              </p:nvSpPr>
              <p:spPr bwMode="auto">
                <a:xfrm>
                  <a:off x="4618" y="1382"/>
                  <a:ext cx="181" cy="0"/>
                </a:xfrm>
                <a:prstGeom prst="line">
                  <a:avLst/>
                </a:prstGeom>
                <a:noFill/>
                <a:ln w="28575">
                  <a:solidFill>
                    <a:schemeClr val="tx1"/>
                  </a:solidFill>
                  <a:round/>
                  <a:headEnd/>
                  <a:tailEnd/>
                </a:ln>
              </p:spPr>
              <p:txBody>
                <a:bodyPr wrap="none" anchor="ctr"/>
                <a:lstStyle/>
                <a:p>
                  <a:endParaRPr lang="es-ES"/>
                </a:p>
              </p:txBody>
            </p:sp>
            <p:sp>
              <p:nvSpPr>
                <p:cNvPr id="216" name="Oval 73"/>
                <p:cNvSpPr>
                  <a:spLocks noChangeArrowheads="1"/>
                </p:cNvSpPr>
                <p:nvPr/>
              </p:nvSpPr>
              <p:spPr bwMode="auto">
                <a:xfrm>
                  <a:off x="4799" y="1227"/>
                  <a:ext cx="309" cy="309"/>
                </a:xfrm>
                <a:prstGeom prst="ellipse">
                  <a:avLst/>
                </a:prstGeom>
                <a:solidFill>
                  <a:srgbClr val="CCECFF"/>
                </a:solidFill>
                <a:ln w="9525">
                  <a:solidFill>
                    <a:schemeClr val="tx1"/>
                  </a:solidFill>
                  <a:round/>
                  <a:headEnd/>
                  <a:tailEnd/>
                </a:ln>
              </p:spPr>
              <p:txBody>
                <a:bodyPr wrap="none" anchor="ctr"/>
                <a:lstStyle/>
                <a:p>
                  <a:endParaRPr lang="es-ES"/>
                </a:p>
              </p:txBody>
            </p:sp>
          </p:grpSp>
          <p:sp>
            <p:nvSpPr>
              <p:cNvPr id="204" name="Text Box 74"/>
              <p:cNvSpPr txBox="1">
                <a:spLocks noChangeArrowheads="1"/>
              </p:cNvSpPr>
              <p:nvPr/>
            </p:nvSpPr>
            <p:spPr bwMode="auto">
              <a:xfrm>
                <a:off x="4562" y="1289"/>
                <a:ext cx="814" cy="193"/>
              </a:xfrm>
              <a:prstGeom prst="rect">
                <a:avLst/>
              </a:prstGeom>
              <a:noFill/>
              <a:ln w="9525">
                <a:noFill/>
                <a:miter lim="800000"/>
                <a:headEnd/>
                <a:tailEnd/>
              </a:ln>
            </p:spPr>
            <p:txBody>
              <a:bodyPr>
                <a:spAutoFit/>
              </a:bodyPr>
              <a:lstStyle/>
              <a:p>
                <a:pPr algn="ctr" eaLnBrk="0" hangingPunct="0"/>
                <a:r>
                  <a:rPr lang="es-ES" sz="1400" dirty="0"/>
                  <a:t>80%</a:t>
                </a:r>
              </a:p>
            </p:txBody>
          </p:sp>
        </p:grpSp>
        <p:grpSp>
          <p:nvGrpSpPr>
            <p:cNvPr id="182" name="Group 66"/>
            <p:cNvGrpSpPr>
              <a:grpSpLocks/>
            </p:cNvGrpSpPr>
            <p:nvPr/>
          </p:nvGrpSpPr>
          <p:grpSpPr bwMode="auto">
            <a:xfrm>
              <a:off x="327025" y="2628900"/>
              <a:ext cx="2390775" cy="3117850"/>
              <a:chOff x="1005" y="1604"/>
              <a:chExt cx="1777" cy="2119"/>
            </a:xfrm>
          </p:grpSpPr>
          <p:sp>
            <p:nvSpPr>
              <p:cNvPr id="185" name="Rectangle 67"/>
              <p:cNvSpPr>
                <a:spLocks noChangeArrowheads="1"/>
              </p:cNvSpPr>
              <p:nvPr/>
            </p:nvSpPr>
            <p:spPr bwMode="auto">
              <a:xfrm>
                <a:off x="1007" y="1604"/>
                <a:ext cx="1774" cy="2119"/>
              </a:xfrm>
              <a:prstGeom prst="rect">
                <a:avLst/>
              </a:prstGeom>
              <a:solidFill>
                <a:srgbClr val="CCECFF"/>
              </a:solidFill>
              <a:ln w="9525">
                <a:noFill/>
                <a:miter lim="800000"/>
                <a:headEnd/>
                <a:tailEnd/>
              </a:ln>
            </p:spPr>
            <p:txBody>
              <a:bodyPr wrap="none" anchor="ctr"/>
              <a:lstStyle/>
              <a:p>
                <a:endParaRPr lang="es-ES"/>
              </a:p>
            </p:txBody>
          </p:sp>
          <p:sp>
            <p:nvSpPr>
              <p:cNvPr id="194" name="Freeform 68"/>
              <p:cNvSpPr>
                <a:spLocks/>
              </p:cNvSpPr>
              <p:nvPr/>
            </p:nvSpPr>
            <p:spPr bwMode="auto">
              <a:xfrm>
                <a:off x="1005" y="1605"/>
                <a:ext cx="1777" cy="1525"/>
              </a:xfrm>
              <a:custGeom>
                <a:avLst/>
                <a:gdLst>
                  <a:gd name="T0" fmla="*/ 0 w 2467"/>
                  <a:gd name="T1" fmla="*/ 307 h 1822"/>
                  <a:gd name="T2" fmla="*/ 17 w 2467"/>
                  <a:gd name="T3" fmla="*/ 279 h 1822"/>
                  <a:gd name="T4" fmla="*/ 32 w 2467"/>
                  <a:gd name="T5" fmla="*/ 239 h 1822"/>
                  <a:gd name="T6" fmla="*/ 49 w 2467"/>
                  <a:gd name="T7" fmla="*/ 193 h 1822"/>
                  <a:gd name="T8" fmla="*/ 68 w 2467"/>
                  <a:gd name="T9" fmla="*/ 131 h 1822"/>
                  <a:gd name="T10" fmla="*/ 76 w 2467"/>
                  <a:gd name="T11" fmla="*/ 98 h 1822"/>
                  <a:gd name="T12" fmla="*/ 83 w 2467"/>
                  <a:gd name="T13" fmla="*/ 66 h 1822"/>
                  <a:gd name="T14" fmla="*/ 93 w 2467"/>
                  <a:gd name="T15" fmla="*/ 0 h 1822"/>
                  <a:gd name="T16" fmla="*/ 0 60000 65536"/>
                  <a:gd name="T17" fmla="*/ 0 60000 65536"/>
                  <a:gd name="T18" fmla="*/ 0 60000 65536"/>
                  <a:gd name="T19" fmla="*/ 0 60000 65536"/>
                  <a:gd name="T20" fmla="*/ 0 60000 65536"/>
                  <a:gd name="T21" fmla="*/ 0 60000 65536"/>
                  <a:gd name="T22" fmla="*/ 0 60000 65536"/>
                  <a:gd name="T23" fmla="*/ 0 60000 65536"/>
                  <a:gd name="T24" fmla="*/ 0 w 2467"/>
                  <a:gd name="T25" fmla="*/ 0 h 1822"/>
                  <a:gd name="T26" fmla="*/ 2467 w 2467"/>
                  <a:gd name="T27" fmla="*/ 1822 h 1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7" h="1822">
                    <a:moveTo>
                      <a:pt x="0" y="1822"/>
                    </a:moveTo>
                    <a:cubicBezTo>
                      <a:pt x="155" y="1772"/>
                      <a:pt x="310" y="1722"/>
                      <a:pt x="456" y="1655"/>
                    </a:cubicBezTo>
                    <a:cubicBezTo>
                      <a:pt x="602" y="1588"/>
                      <a:pt x="737" y="1507"/>
                      <a:pt x="878" y="1422"/>
                    </a:cubicBezTo>
                    <a:cubicBezTo>
                      <a:pt x="1019" y="1337"/>
                      <a:pt x="1145" y="1251"/>
                      <a:pt x="1300" y="1144"/>
                    </a:cubicBezTo>
                    <a:cubicBezTo>
                      <a:pt x="1455" y="1037"/>
                      <a:pt x="1691" y="872"/>
                      <a:pt x="1811" y="778"/>
                    </a:cubicBezTo>
                    <a:cubicBezTo>
                      <a:pt x="1931" y="684"/>
                      <a:pt x="1957" y="643"/>
                      <a:pt x="2022" y="578"/>
                    </a:cubicBezTo>
                    <a:cubicBezTo>
                      <a:pt x="2087" y="513"/>
                      <a:pt x="2126" y="485"/>
                      <a:pt x="2200" y="389"/>
                    </a:cubicBezTo>
                    <a:cubicBezTo>
                      <a:pt x="2274" y="293"/>
                      <a:pt x="2370" y="146"/>
                      <a:pt x="2467" y="0"/>
                    </a:cubicBezTo>
                  </a:path>
                </a:pathLst>
              </a:custGeom>
              <a:noFill/>
              <a:ln w="19050">
                <a:solidFill>
                  <a:schemeClr val="accent2"/>
                </a:solidFill>
                <a:round/>
                <a:headEnd/>
                <a:tailEnd/>
              </a:ln>
            </p:spPr>
            <p:txBody>
              <a:bodyPr wrap="none" anchor="ctr"/>
              <a:lstStyle/>
              <a:p>
                <a:endParaRPr lang="es-ES"/>
              </a:p>
            </p:txBody>
          </p:sp>
        </p:grpSp>
      </p:grpSp>
      <p:grpSp>
        <p:nvGrpSpPr>
          <p:cNvPr id="233" name="232 Grupo"/>
          <p:cNvGrpSpPr/>
          <p:nvPr/>
        </p:nvGrpSpPr>
        <p:grpSpPr>
          <a:xfrm>
            <a:off x="362877" y="2724951"/>
            <a:ext cx="5466599" cy="3317176"/>
            <a:chOff x="334963" y="2427986"/>
            <a:chExt cx="5046091" cy="3317176"/>
          </a:xfrm>
        </p:grpSpPr>
        <p:sp>
          <p:nvSpPr>
            <p:cNvPr id="234" name="AutoShape 79"/>
            <p:cNvSpPr>
              <a:spLocks noChangeArrowheads="1"/>
            </p:cNvSpPr>
            <p:nvPr/>
          </p:nvSpPr>
          <p:spPr bwMode="auto">
            <a:xfrm rot="12600000" flipH="1">
              <a:off x="4239244" y="3158556"/>
              <a:ext cx="112406" cy="7366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8 w 21600"/>
                <a:gd name="T13" fmla="*/ 4469 h 21600"/>
                <a:gd name="T14" fmla="*/ 1712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362" y="21600"/>
                  </a:lnTo>
                  <a:lnTo>
                    <a:pt x="16238" y="21600"/>
                  </a:lnTo>
                  <a:lnTo>
                    <a:pt x="21600" y="0"/>
                  </a:lnTo>
                  <a:close/>
                </a:path>
              </a:pathLst>
            </a:custGeom>
            <a:solidFill>
              <a:srgbClr val="FF5050"/>
            </a:solidFill>
            <a:ln w="9525">
              <a:solidFill>
                <a:schemeClr val="tx1"/>
              </a:solidFill>
              <a:miter lim="800000"/>
              <a:headEnd/>
              <a:tailEnd/>
            </a:ln>
          </p:spPr>
          <p:txBody>
            <a:bodyPr wrap="none" anchor="ctr"/>
            <a:lstStyle/>
            <a:p>
              <a:endParaRPr lang="es-ES"/>
            </a:p>
          </p:txBody>
        </p:sp>
        <p:grpSp>
          <p:nvGrpSpPr>
            <p:cNvPr id="235" name="Group 80"/>
            <p:cNvGrpSpPr>
              <a:grpSpLocks/>
            </p:cNvGrpSpPr>
            <p:nvPr/>
          </p:nvGrpSpPr>
          <p:grpSpPr bwMode="auto">
            <a:xfrm>
              <a:off x="4088829" y="2427986"/>
              <a:ext cx="1292225" cy="490538"/>
              <a:chOff x="4562" y="1227"/>
              <a:chExt cx="814" cy="309"/>
            </a:xfrm>
          </p:grpSpPr>
          <p:grpSp>
            <p:nvGrpSpPr>
              <p:cNvPr id="241" name="Group 81"/>
              <p:cNvGrpSpPr>
                <a:grpSpLocks/>
              </p:cNvGrpSpPr>
              <p:nvPr/>
            </p:nvGrpSpPr>
            <p:grpSpPr bwMode="auto">
              <a:xfrm>
                <a:off x="4618" y="1227"/>
                <a:ext cx="490" cy="309"/>
                <a:chOff x="4618" y="1227"/>
                <a:chExt cx="490" cy="309"/>
              </a:xfrm>
            </p:grpSpPr>
            <p:sp>
              <p:nvSpPr>
                <p:cNvPr id="243" name="Line 82"/>
                <p:cNvSpPr>
                  <a:spLocks noChangeShapeType="1"/>
                </p:cNvSpPr>
                <p:nvPr/>
              </p:nvSpPr>
              <p:spPr bwMode="auto">
                <a:xfrm>
                  <a:off x="4618" y="1382"/>
                  <a:ext cx="181" cy="0"/>
                </a:xfrm>
                <a:prstGeom prst="line">
                  <a:avLst/>
                </a:prstGeom>
                <a:noFill/>
                <a:ln w="28575">
                  <a:solidFill>
                    <a:schemeClr val="tx1"/>
                  </a:solidFill>
                  <a:round/>
                  <a:headEnd/>
                  <a:tailEnd/>
                </a:ln>
              </p:spPr>
              <p:txBody>
                <a:bodyPr wrap="none" anchor="ctr"/>
                <a:lstStyle/>
                <a:p>
                  <a:endParaRPr lang="es-ES"/>
                </a:p>
              </p:txBody>
            </p:sp>
            <p:sp>
              <p:nvSpPr>
                <p:cNvPr id="244" name="Oval 83"/>
                <p:cNvSpPr>
                  <a:spLocks noChangeArrowheads="1"/>
                </p:cNvSpPr>
                <p:nvPr/>
              </p:nvSpPr>
              <p:spPr bwMode="auto">
                <a:xfrm>
                  <a:off x="4799" y="1227"/>
                  <a:ext cx="309" cy="309"/>
                </a:xfrm>
                <a:prstGeom prst="ellipse">
                  <a:avLst/>
                </a:prstGeom>
                <a:solidFill>
                  <a:srgbClr val="CCECFF"/>
                </a:solidFill>
                <a:ln w="9525">
                  <a:solidFill>
                    <a:schemeClr val="tx1"/>
                  </a:solidFill>
                  <a:round/>
                  <a:headEnd/>
                  <a:tailEnd/>
                </a:ln>
              </p:spPr>
              <p:txBody>
                <a:bodyPr wrap="none" anchor="ctr"/>
                <a:lstStyle/>
                <a:p>
                  <a:endParaRPr lang="es-ES"/>
                </a:p>
              </p:txBody>
            </p:sp>
          </p:grpSp>
          <p:sp>
            <p:nvSpPr>
              <p:cNvPr id="242" name="Text Box 84"/>
              <p:cNvSpPr txBox="1">
                <a:spLocks noChangeArrowheads="1"/>
              </p:cNvSpPr>
              <p:nvPr/>
            </p:nvSpPr>
            <p:spPr bwMode="auto">
              <a:xfrm>
                <a:off x="4562" y="1284"/>
                <a:ext cx="814" cy="192"/>
              </a:xfrm>
              <a:prstGeom prst="rect">
                <a:avLst/>
              </a:prstGeom>
              <a:noFill/>
              <a:ln w="9525">
                <a:noFill/>
                <a:miter lim="800000"/>
                <a:headEnd/>
                <a:tailEnd/>
              </a:ln>
            </p:spPr>
            <p:txBody>
              <a:bodyPr>
                <a:spAutoFit/>
              </a:bodyPr>
              <a:lstStyle/>
              <a:p>
                <a:pPr algn="ctr" eaLnBrk="0" hangingPunct="0"/>
                <a:r>
                  <a:rPr lang="es-ES" sz="1400" dirty="0"/>
                  <a:t>70%</a:t>
                </a:r>
              </a:p>
            </p:txBody>
          </p:sp>
        </p:grpSp>
        <p:grpSp>
          <p:nvGrpSpPr>
            <p:cNvPr id="236" name="Group 76"/>
            <p:cNvGrpSpPr>
              <a:grpSpLocks/>
            </p:cNvGrpSpPr>
            <p:nvPr/>
          </p:nvGrpSpPr>
          <p:grpSpPr bwMode="auto">
            <a:xfrm>
              <a:off x="334963" y="2519363"/>
              <a:ext cx="2132011" cy="3225799"/>
              <a:chOff x="1005" y="1577"/>
              <a:chExt cx="1704" cy="2146"/>
            </a:xfrm>
          </p:grpSpPr>
          <p:sp>
            <p:nvSpPr>
              <p:cNvPr id="239" name="Rectangle 77"/>
              <p:cNvSpPr>
                <a:spLocks noChangeArrowheads="1"/>
              </p:cNvSpPr>
              <p:nvPr/>
            </p:nvSpPr>
            <p:spPr bwMode="auto">
              <a:xfrm>
                <a:off x="1007" y="1577"/>
                <a:ext cx="1701" cy="2146"/>
              </a:xfrm>
              <a:prstGeom prst="rect">
                <a:avLst/>
              </a:prstGeom>
              <a:solidFill>
                <a:srgbClr val="CCECFF"/>
              </a:solidFill>
              <a:ln w="9525">
                <a:noFill/>
                <a:miter lim="800000"/>
                <a:headEnd/>
                <a:tailEnd/>
              </a:ln>
            </p:spPr>
            <p:txBody>
              <a:bodyPr wrap="none" anchor="ctr"/>
              <a:lstStyle/>
              <a:p>
                <a:endParaRPr lang="es-ES"/>
              </a:p>
            </p:txBody>
          </p:sp>
          <p:sp>
            <p:nvSpPr>
              <p:cNvPr id="240" name="Freeform 78"/>
              <p:cNvSpPr>
                <a:spLocks/>
              </p:cNvSpPr>
              <p:nvPr/>
            </p:nvSpPr>
            <p:spPr bwMode="auto">
              <a:xfrm>
                <a:off x="1005" y="1578"/>
                <a:ext cx="1704" cy="1544"/>
              </a:xfrm>
              <a:custGeom>
                <a:avLst/>
                <a:gdLst>
                  <a:gd name="T0" fmla="*/ 0 w 2467"/>
                  <a:gd name="T1" fmla="*/ 348 h 1822"/>
                  <a:gd name="T2" fmla="*/ 12 w 2467"/>
                  <a:gd name="T3" fmla="*/ 316 h 1822"/>
                  <a:gd name="T4" fmla="*/ 22 w 2467"/>
                  <a:gd name="T5" fmla="*/ 271 h 1822"/>
                  <a:gd name="T6" fmla="*/ 32 w 2467"/>
                  <a:gd name="T7" fmla="*/ 219 h 1822"/>
                  <a:gd name="T8" fmla="*/ 45 w 2467"/>
                  <a:gd name="T9" fmla="*/ 148 h 1822"/>
                  <a:gd name="T10" fmla="*/ 50 w 2467"/>
                  <a:gd name="T11" fmla="*/ 110 h 1822"/>
                  <a:gd name="T12" fmla="*/ 55 w 2467"/>
                  <a:gd name="T13" fmla="*/ 74 h 1822"/>
                  <a:gd name="T14" fmla="*/ 61 w 2467"/>
                  <a:gd name="T15" fmla="*/ 0 h 1822"/>
                  <a:gd name="T16" fmla="*/ 0 60000 65536"/>
                  <a:gd name="T17" fmla="*/ 0 60000 65536"/>
                  <a:gd name="T18" fmla="*/ 0 60000 65536"/>
                  <a:gd name="T19" fmla="*/ 0 60000 65536"/>
                  <a:gd name="T20" fmla="*/ 0 60000 65536"/>
                  <a:gd name="T21" fmla="*/ 0 60000 65536"/>
                  <a:gd name="T22" fmla="*/ 0 60000 65536"/>
                  <a:gd name="T23" fmla="*/ 0 60000 65536"/>
                  <a:gd name="T24" fmla="*/ 0 w 2467"/>
                  <a:gd name="T25" fmla="*/ 0 h 1822"/>
                  <a:gd name="T26" fmla="*/ 2467 w 2467"/>
                  <a:gd name="T27" fmla="*/ 1822 h 1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7" h="1822">
                    <a:moveTo>
                      <a:pt x="0" y="1822"/>
                    </a:moveTo>
                    <a:cubicBezTo>
                      <a:pt x="155" y="1772"/>
                      <a:pt x="310" y="1722"/>
                      <a:pt x="456" y="1655"/>
                    </a:cubicBezTo>
                    <a:cubicBezTo>
                      <a:pt x="602" y="1588"/>
                      <a:pt x="737" y="1507"/>
                      <a:pt x="878" y="1422"/>
                    </a:cubicBezTo>
                    <a:cubicBezTo>
                      <a:pt x="1019" y="1337"/>
                      <a:pt x="1145" y="1251"/>
                      <a:pt x="1300" y="1144"/>
                    </a:cubicBezTo>
                    <a:cubicBezTo>
                      <a:pt x="1455" y="1037"/>
                      <a:pt x="1691" y="872"/>
                      <a:pt x="1811" y="778"/>
                    </a:cubicBezTo>
                    <a:cubicBezTo>
                      <a:pt x="1931" y="684"/>
                      <a:pt x="1957" y="643"/>
                      <a:pt x="2022" y="578"/>
                    </a:cubicBezTo>
                    <a:cubicBezTo>
                      <a:pt x="2087" y="513"/>
                      <a:pt x="2126" y="485"/>
                      <a:pt x="2200" y="389"/>
                    </a:cubicBezTo>
                    <a:cubicBezTo>
                      <a:pt x="2274" y="293"/>
                      <a:pt x="2370" y="146"/>
                      <a:pt x="2467" y="0"/>
                    </a:cubicBezTo>
                  </a:path>
                </a:pathLst>
              </a:custGeom>
              <a:noFill/>
              <a:ln w="19050">
                <a:solidFill>
                  <a:schemeClr val="accent2"/>
                </a:solidFill>
                <a:round/>
                <a:headEnd/>
                <a:tailEnd/>
              </a:ln>
            </p:spPr>
            <p:txBody>
              <a:bodyPr wrap="none" anchor="ctr"/>
              <a:lstStyle/>
              <a:p>
                <a:endParaRPr lang="es-ES"/>
              </a:p>
            </p:txBody>
          </p:sp>
        </p:grpSp>
      </p:grpSp>
      <p:grpSp>
        <p:nvGrpSpPr>
          <p:cNvPr id="226" name="225 Grupo"/>
          <p:cNvGrpSpPr/>
          <p:nvPr/>
        </p:nvGrpSpPr>
        <p:grpSpPr>
          <a:xfrm>
            <a:off x="359431" y="2725188"/>
            <a:ext cx="5472221" cy="3325898"/>
            <a:chOff x="645555" y="2608652"/>
            <a:chExt cx="5051281" cy="3325898"/>
          </a:xfrm>
        </p:grpSpPr>
        <p:grpSp>
          <p:nvGrpSpPr>
            <p:cNvPr id="222" name="221 Grupo"/>
            <p:cNvGrpSpPr/>
            <p:nvPr/>
          </p:nvGrpSpPr>
          <p:grpSpPr>
            <a:xfrm>
              <a:off x="645555" y="2608652"/>
              <a:ext cx="5051281" cy="3325898"/>
              <a:chOff x="298450" y="2457366"/>
              <a:chExt cx="5051281" cy="3325898"/>
            </a:xfrm>
          </p:grpSpPr>
          <p:grpSp>
            <p:nvGrpSpPr>
              <p:cNvPr id="245" name="244 Grupo"/>
              <p:cNvGrpSpPr/>
              <p:nvPr/>
            </p:nvGrpSpPr>
            <p:grpSpPr>
              <a:xfrm>
                <a:off x="298450" y="2458153"/>
                <a:ext cx="5051281" cy="3325111"/>
                <a:chOff x="339298" y="2423228"/>
                <a:chExt cx="5051281" cy="3325111"/>
              </a:xfrm>
            </p:grpSpPr>
            <p:sp>
              <p:nvSpPr>
                <p:cNvPr id="246" name="AutoShape 89"/>
                <p:cNvSpPr>
                  <a:spLocks noChangeArrowheads="1"/>
                </p:cNvSpPr>
                <p:nvPr/>
              </p:nvSpPr>
              <p:spPr bwMode="auto">
                <a:xfrm rot="13200000" flipH="1">
                  <a:off x="4309983" y="3174750"/>
                  <a:ext cx="112406" cy="7366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8 w 21600"/>
                    <a:gd name="T13" fmla="*/ 4469 h 21600"/>
                    <a:gd name="T14" fmla="*/ 1712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362" y="21600"/>
                      </a:lnTo>
                      <a:lnTo>
                        <a:pt x="16238" y="21600"/>
                      </a:lnTo>
                      <a:lnTo>
                        <a:pt x="21600" y="0"/>
                      </a:lnTo>
                      <a:close/>
                    </a:path>
                  </a:pathLst>
                </a:custGeom>
                <a:solidFill>
                  <a:srgbClr val="FF5050"/>
                </a:solidFill>
                <a:ln w="9525">
                  <a:solidFill>
                    <a:schemeClr val="tx1"/>
                  </a:solidFill>
                  <a:miter lim="800000"/>
                  <a:headEnd/>
                  <a:tailEnd/>
                </a:ln>
              </p:spPr>
              <p:txBody>
                <a:bodyPr wrap="none" anchor="ctr"/>
                <a:lstStyle/>
                <a:p>
                  <a:endParaRPr lang="es-ES"/>
                </a:p>
              </p:txBody>
            </p:sp>
            <p:grpSp>
              <p:nvGrpSpPr>
                <p:cNvPr id="247" name="Group 90"/>
                <p:cNvGrpSpPr>
                  <a:grpSpLocks/>
                </p:cNvGrpSpPr>
                <p:nvPr/>
              </p:nvGrpSpPr>
              <p:grpSpPr bwMode="auto">
                <a:xfrm>
                  <a:off x="4098354" y="2423228"/>
                  <a:ext cx="1292225" cy="490538"/>
                  <a:chOff x="4562" y="1227"/>
                  <a:chExt cx="814" cy="309"/>
                </a:xfrm>
              </p:grpSpPr>
              <p:grpSp>
                <p:nvGrpSpPr>
                  <p:cNvPr id="251" name="Group 91"/>
                  <p:cNvGrpSpPr>
                    <a:grpSpLocks/>
                  </p:cNvGrpSpPr>
                  <p:nvPr/>
                </p:nvGrpSpPr>
                <p:grpSpPr bwMode="auto">
                  <a:xfrm>
                    <a:off x="4618" y="1227"/>
                    <a:ext cx="490" cy="309"/>
                    <a:chOff x="4618" y="1227"/>
                    <a:chExt cx="490" cy="309"/>
                  </a:xfrm>
                </p:grpSpPr>
                <p:sp>
                  <p:nvSpPr>
                    <p:cNvPr id="253" name="Line 92"/>
                    <p:cNvSpPr>
                      <a:spLocks noChangeShapeType="1"/>
                    </p:cNvSpPr>
                    <p:nvPr/>
                  </p:nvSpPr>
                  <p:spPr bwMode="auto">
                    <a:xfrm>
                      <a:off x="4618" y="1382"/>
                      <a:ext cx="181" cy="0"/>
                    </a:xfrm>
                    <a:prstGeom prst="line">
                      <a:avLst/>
                    </a:prstGeom>
                    <a:noFill/>
                    <a:ln w="28575">
                      <a:noFill/>
                      <a:round/>
                      <a:headEnd/>
                      <a:tailEnd/>
                    </a:ln>
                  </p:spPr>
                  <p:txBody>
                    <a:bodyPr wrap="none" anchor="ctr"/>
                    <a:lstStyle/>
                    <a:p>
                      <a:endParaRPr lang="es-ES"/>
                    </a:p>
                  </p:txBody>
                </p:sp>
                <p:sp>
                  <p:nvSpPr>
                    <p:cNvPr id="254" name="Oval 93"/>
                    <p:cNvSpPr>
                      <a:spLocks noChangeArrowheads="1"/>
                    </p:cNvSpPr>
                    <p:nvPr/>
                  </p:nvSpPr>
                  <p:spPr bwMode="auto">
                    <a:xfrm>
                      <a:off x="4799" y="1227"/>
                      <a:ext cx="309" cy="309"/>
                    </a:xfrm>
                    <a:prstGeom prst="ellipse">
                      <a:avLst/>
                    </a:prstGeom>
                    <a:solidFill>
                      <a:srgbClr val="CCECFF"/>
                    </a:solidFill>
                    <a:ln w="9525">
                      <a:solidFill>
                        <a:schemeClr val="tx1"/>
                      </a:solidFill>
                      <a:round/>
                      <a:headEnd/>
                      <a:tailEnd/>
                    </a:ln>
                  </p:spPr>
                  <p:txBody>
                    <a:bodyPr wrap="none" anchor="ctr"/>
                    <a:lstStyle/>
                    <a:p>
                      <a:endParaRPr lang="es-ES"/>
                    </a:p>
                  </p:txBody>
                </p:sp>
              </p:grpSp>
              <p:sp>
                <p:nvSpPr>
                  <p:cNvPr id="252" name="Text Box 94"/>
                  <p:cNvSpPr txBox="1">
                    <a:spLocks noChangeArrowheads="1"/>
                  </p:cNvSpPr>
                  <p:nvPr/>
                </p:nvSpPr>
                <p:spPr bwMode="auto">
                  <a:xfrm>
                    <a:off x="4562" y="1284"/>
                    <a:ext cx="814" cy="192"/>
                  </a:xfrm>
                  <a:prstGeom prst="rect">
                    <a:avLst/>
                  </a:prstGeom>
                  <a:noFill/>
                  <a:ln w="9525">
                    <a:noFill/>
                    <a:miter lim="800000"/>
                    <a:headEnd/>
                    <a:tailEnd/>
                  </a:ln>
                </p:spPr>
                <p:txBody>
                  <a:bodyPr>
                    <a:spAutoFit/>
                  </a:bodyPr>
                  <a:lstStyle/>
                  <a:p>
                    <a:pPr algn="ctr" eaLnBrk="0" hangingPunct="0"/>
                    <a:r>
                      <a:rPr lang="es-ES" sz="1400" dirty="0"/>
                      <a:t>60%</a:t>
                    </a:r>
                  </a:p>
                </p:txBody>
              </p:sp>
            </p:grpSp>
            <p:grpSp>
              <p:nvGrpSpPr>
                <p:cNvPr id="248" name="Group 86"/>
                <p:cNvGrpSpPr>
                  <a:grpSpLocks/>
                </p:cNvGrpSpPr>
                <p:nvPr/>
              </p:nvGrpSpPr>
              <p:grpSpPr bwMode="auto">
                <a:xfrm>
                  <a:off x="339298" y="2432304"/>
                  <a:ext cx="2340106" cy="3316035"/>
                  <a:chOff x="1013" y="1465"/>
                  <a:chExt cx="1704" cy="2264"/>
                </a:xfrm>
              </p:grpSpPr>
              <p:sp>
                <p:nvSpPr>
                  <p:cNvPr id="249" name="Rectangle 87"/>
                  <p:cNvSpPr>
                    <a:spLocks noChangeArrowheads="1"/>
                  </p:cNvSpPr>
                  <p:nvPr/>
                </p:nvSpPr>
                <p:spPr bwMode="auto">
                  <a:xfrm>
                    <a:off x="1013" y="1465"/>
                    <a:ext cx="1310" cy="2264"/>
                  </a:xfrm>
                  <a:prstGeom prst="rect">
                    <a:avLst/>
                  </a:prstGeom>
                  <a:solidFill>
                    <a:srgbClr val="CCECFF"/>
                  </a:solidFill>
                  <a:ln w="9525">
                    <a:noFill/>
                    <a:miter lim="800000"/>
                    <a:headEnd/>
                    <a:tailEnd/>
                  </a:ln>
                </p:spPr>
                <p:txBody>
                  <a:bodyPr wrap="none" anchor="ctr"/>
                  <a:lstStyle/>
                  <a:p>
                    <a:endParaRPr lang="es-ES"/>
                  </a:p>
                </p:txBody>
              </p:sp>
              <p:sp>
                <p:nvSpPr>
                  <p:cNvPr id="250" name="Freeform 88"/>
                  <p:cNvSpPr>
                    <a:spLocks/>
                  </p:cNvSpPr>
                  <p:nvPr/>
                </p:nvSpPr>
                <p:spPr bwMode="auto">
                  <a:xfrm>
                    <a:off x="1404" y="1717"/>
                    <a:ext cx="1313" cy="1654"/>
                  </a:xfrm>
                  <a:custGeom>
                    <a:avLst/>
                    <a:gdLst>
                      <a:gd name="T0" fmla="*/ 0 w 2467"/>
                      <a:gd name="T1" fmla="*/ 693 h 1822"/>
                      <a:gd name="T2" fmla="*/ 1 w 2467"/>
                      <a:gd name="T3" fmla="*/ 629 h 1822"/>
                      <a:gd name="T4" fmla="*/ 2 w 2467"/>
                      <a:gd name="T5" fmla="*/ 541 h 1822"/>
                      <a:gd name="T6" fmla="*/ 2 w 2467"/>
                      <a:gd name="T7" fmla="*/ 434 h 1822"/>
                      <a:gd name="T8" fmla="*/ 3 w 2467"/>
                      <a:gd name="T9" fmla="*/ 296 h 1822"/>
                      <a:gd name="T10" fmla="*/ 4 w 2467"/>
                      <a:gd name="T11" fmla="*/ 220 h 1822"/>
                      <a:gd name="T12" fmla="*/ 4 w 2467"/>
                      <a:gd name="T13" fmla="*/ 147 h 1822"/>
                      <a:gd name="T14" fmla="*/ 5 w 2467"/>
                      <a:gd name="T15" fmla="*/ 0 h 1822"/>
                      <a:gd name="T16" fmla="*/ 0 60000 65536"/>
                      <a:gd name="T17" fmla="*/ 0 60000 65536"/>
                      <a:gd name="T18" fmla="*/ 0 60000 65536"/>
                      <a:gd name="T19" fmla="*/ 0 60000 65536"/>
                      <a:gd name="T20" fmla="*/ 0 60000 65536"/>
                      <a:gd name="T21" fmla="*/ 0 60000 65536"/>
                      <a:gd name="T22" fmla="*/ 0 60000 65536"/>
                      <a:gd name="T23" fmla="*/ 0 60000 65536"/>
                      <a:gd name="T24" fmla="*/ 0 w 2467"/>
                      <a:gd name="T25" fmla="*/ 0 h 1822"/>
                      <a:gd name="T26" fmla="*/ 2467 w 2467"/>
                      <a:gd name="T27" fmla="*/ 1822 h 1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7" h="1822">
                        <a:moveTo>
                          <a:pt x="0" y="1822"/>
                        </a:moveTo>
                        <a:cubicBezTo>
                          <a:pt x="155" y="1772"/>
                          <a:pt x="310" y="1722"/>
                          <a:pt x="456" y="1655"/>
                        </a:cubicBezTo>
                        <a:cubicBezTo>
                          <a:pt x="602" y="1588"/>
                          <a:pt x="737" y="1507"/>
                          <a:pt x="878" y="1422"/>
                        </a:cubicBezTo>
                        <a:cubicBezTo>
                          <a:pt x="1019" y="1337"/>
                          <a:pt x="1145" y="1251"/>
                          <a:pt x="1300" y="1144"/>
                        </a:cubicBezTo>
                        <a:cubicBezTo>
                          <a:pt x="1455" y="1037"/>
                          <a:pt x="1691" y="872"/>
                          <a:pt x="1811" y="778"/>
                        </a:cubicBezTo>
                        <a:cubicBezTo>
                          <a:pt x="1931" y="684"/>
                          <a:pt x="1957" y="643"/>
                          <a:pt x="2022" y="578"/>
                        </a:cubicBezTo>
                        <a:cubicBezTo>
                          <a:pt x="2087" y="513"/>
                          <a:pt x="2126" y="485"/>
                          <a:pt x="2200" y="389"/>
                        </a:cubicBezTo>
                        <a:cubicBezTo>
                          <a:pt x="2274" y="293"/>
                          <a:pt x="2370" y="146"/>
                          <a:pt x="2467" y="0"/>
                        </a:cubicBezTo>
                      </a:path>
                    </a:pathLst>
                  </a:custGeom>
                  <a:noFill/>
                  <a:ln w="19050">
                    <a:noFill/>
                    <a:round/>
                    <a:headEnd/>
                    <a:tailEnd/>
                  </a:ln>
                </p:spPr>
                <p:txBody>
                  <a:bodyPr wrap="none" anchor="ctr"/>
                  <a:lstStyle/>
                  <a:p>
                    <a:endParaRPr lang="es-ES"/>
                  </a:p>
                </p:txBody>
              </p:sp>
            </p:grpSp>
          </p:grpSp>
          <p:sp>
            <p:nvSpPr>
              <p:cNvPr id="217" name="Freeform 78"/>
              <p:cNvSpPr>
                <a:spLocks/>
              </p:cNvSpPr>
              <p:nvPr/>
            </p:nvSpPr>
            <p:spPr bwMode="auto">
              <a:xfrm>
                <a:off x="317500" y="2457366"/>
                <a:ext cx="1770061" cy="2394034"/>
              </a:xfrm>
              <a:custGeom>
                <a:avLst/>
                <a:gdLst>
                  <a:gd name="T0" fmla="*/ 0 w 2467"/>
                  <a:gd name="T1" fmla="*/ 348 h 1822"/>
                  <a:gd name="T2" fmla="*/ 12 w 2467"/>
                  <a:gd name="T3" fmla="*/ 316 h 1822"/>
                  <a:gd name="T4" fmla="*/ 22 w 2467"/>
                  <a:gd name="T5" fmla="*/ 271 h 1822"/>
                  <a:gd name="T6" fmla="*/ 32 w 2467"/>
                  <a:gd name="T7" fmla="*/ 219 h 1822"/>
                  <a:gd name="T8" fmla="*/ 45 w 2467"/>
                  <a:gd name="T9" fmla="*/ 148 h 1822"/>
                  <a:gd name="T10" fmla="*/ 50 w 2467"/>
                  <a:gd name="T11" fmla="*/ 110 h 1822"/>
                  <a:gd name="T12" fmla="*/ 55 w 2467"/>
                  <a:gd name="T13" fmla="*/ 74 h 1822"/>
                  <a:gd name="T14" fmla="*/ 61 w 2467"/>
                  <a:gd name="T15" fmla="*/ 0 h 1822"/>
                  <a:gd name="T16" fmla="*/ 0 60000 65536"/>
                  <a:gd name="T17" fmla="*/ 0 60000 65536"/>
                  <a:gd name="T18" fmla="*/ 0 60000 65536"/>
                  <a:gd name="T19" fmla="*/ 0 60000 65536"/>
                  <a:gd name="T20" fmla="*/ 0 60000 65536"/>
                  <a:gd name="T21" fmla="*/ 0 60000 65536"/>
                  <a:gd name="T22" fmla="*/ 0 60000 65536"/>
                  <a:gd name="T23" fmla="*/ 0 60000 65536"/>
                  <a:gd name="T24" fmla="*/ 0 w 2467"/>
                  <a:gd name="T25" fmla="*/ 0 h 1822"/>
                  <a:gd name="T26" fmla="*/ 2467 w 2467"/>
                  <a:gd name="T27" fmla="*/ 1822 h 1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7" h="1822">
                    <a:moveTo>
                      <a:pt x="0" y="1822"/>
                    </a:moveTo>
                    <a:cubicBezTo>
                      <a:pt x="155" y="1772"/>
                      <a:pt x="310" y="1722"/>
                      <a:pt x="456" y="1655"/>
                    </a:cubicBezTo>
                    <a:cubicBezTo>
                      <a:pt x="602" y="1588"/>
                      <a:pt x="737" y="1507"/>
                      <a:pt x="878" y="1422"/>
                    </a:cubicBezTo>
                    <a:cubicBezTo>
                      <a:pt x="1019" y="1337"/>
                      <a:pt x="1145" y="1251"/>
                      <a:pt x="1300" y="1144"/>
                    </a:cubicBezTo>
                    <a:cubicBezTo>
                      <a:pt x="1455" y="1037"/>
                      <a:pt x="1691" y="872"/>
                      <a:pt x="1811" y="778"/>
                    </a:cubicBezTo>
                    <a:cubicBezTo>
                      <a:pt x="1931" y="684"/>
                      <a:pt x="1957" y="643"/>
                      <a:pt x="2022" y="578"/>
                    </a:cubicBezTo>
                    <a:cubicBezTo>
                      <a:pt x="2087" y="513"/>
                      <a:pt x="2126" y="485"/>
                      <a:pt x="2200" y="389"/>
                    </a:cubicBezTo>
                    <a:cubicBezTo>
                      <a:pt x="2274" y="293"/>
                      <a:pt x="2370" y="146"/>
                      <a:pt x="2467" y="0"/>
                    </a:cubicBezTo>
                  </a:path>
                </a:pathLst>
              </a:custGeom>
              <a:noFill/>
              <a:ln w="19050">
                <a:solidFill>
                  <a:schemeClr val="accent2"/>
                </a:solidFill>
                <a:round/>
                <a:headEnd/>
                <a:tailEnd/>
              </a:ln>
            </p:spPr>
            <p:txBody>
              <a:bodyPr wrap="none" anchor="ctr"/>
              <a:lstStyle/>
              <a:p>
                <a:endParaRPr lang="es-ES"/>
              </a:p>
            </p:txBody>
          </p:sp>
        </p:grpSp>
        <p:sp>
          <p:nvSpPr>
            <p:cNvPr id="225" name="Line 92"/>
            <p:cNvSpPr>
              <a:spLocks noChangeShapeType="1"/>
            </p:cNvSpPr>
            <p:nvPr/>
          </p:nvSpPr>
          <p:spPr bwMode="auto">
            <a:xfrm>
              <a:off x="4480869" y="2853394"/>
              <a:ext cx="287338" cy="0"/>
            </a:xfrm>
            <a:prstGeom prst="line">
              <a:avLst/>
            </a:prstGeom>
            <a:noFill/>
            <a:ln w="28575">
              <a:solidFill>
                <a:schemeClr val="tx1"/>
              </a:solidFill>
              <a:round/>
              <a:headEnd/>
              <a:tailEnd/>
            </a:ln>
          </p:spPr>
          <p:txBody>
            <a:bodyPr wrap="none" anchor="ctr"/>
            <a:lstStyle/>
            <a:p>
              <a:endParaRPr lang="es-ES"/>
            </a:p>
          </p:txBody>
        </p:sp>
      </p:grpSp>
      <p:grpSp>
        <p:nvGrpSpPr>
          <p:cNvPr id="290" name="289 Grupo"/>
          <p:cNvGrpSpPr/>
          <p:nvPr/>
        </p:nvGrpSpPr>
        <p:grpSpPr>
          <a:xfrm>
            <a:off x="389378" y="2679138"/>
            <a:ext cx="5444240" cy="3328989"/>
            <a:chOff x="346077" y="2409825"/>
            <a:chExt cx="5025452" cy="3328989"/>
          </a:xfrm>
        </p:grpSpPr>
        <p:grpSp>
          <p:nvGrpSpPr>
            <p:cNvPr id="271" name="270 Grupo"/>
            <p:cNvGrpSpPr/>
            <p:nvPr/>
          </p:nvGrpSpPr>
          <p:grpSpPr>
            <a:xfrm>
              <a:off x="346077" y="2409825"/>
              <a:ext cx="5025452" cy="3328989"/>
              <a:chOff x="346077" y="2409825"/>
              <a:chExt cx="5025452" cy="3328989"/>
            </a:xfrm>
          </p:grpSpPr>
          <p:grpSp>
            <p:nvGrpSpPr>
              <p:cNvPr id="265" name="Group 86"/>
              <p:cNvGrpSpPr>
                <a:grpSpLocks/>
              </p:cNvGrpSpPr>
              <p:nvPr/>
            </p:nvGrpSpPr>
            <p:grpSpPr bwMode="auto">
              <a:xfrm>
                <a:off x="346077" y="2409825"/>
                <a:ext cx="1520824" cy="3328989"/>
                <a:chOff x="1011" y="1465"/>
                <a:chExt cx="1313" cy="2264"/>
              </a:xfrm>
            </p:grpSpPr>
            <p:sp>
              <p:nvSpPr>
                <p:cNvPr id="266" name="Rectangle 87"/>
                <p:cNvSpPr>
                  <a:spLocks noChangeArrowheads="1"/>
                </p:cNvSpPr>
                <p:nvPr/>
              </p:nvSpPr>
              <p:spPr bwMode="auto">
                <a:xfrm>
                  <a:off x="1013" y="1465"/>
                  <a:ext cx="1310" cy="2264"/>
                </a:xfrm>
                <a:prstGeom prst="rect">
                  <a:avLst/>
                </a:prstGeom>
                <a:solidFill>
                  <a:srgbClr val="CCECFF"/>
                </a:solidFill>
                <a:ln w="9525">
                  <a:noFill/>
                  <a:miter lim="800000"/>
                  <a:headEnd/>
                  <a:tailEnd/>
                </a:ln>
              </p:spPr>
              <p:txBody>
                <a:bodyPr wrap="none" anchor="ctr"/>
                <a:lstStyle/>
                <a:p>
                  <a:endParaRPr lang="es-ES"/>
                </a:p>
              </p:txBody>
            </p:sp>
            <p:sp>
              <p:nvSpPr>
                <p:cNvPr id="267" name="Freeform 88"/>
                <p:cNvSpPr>
                  <a:spLocks/>
                </p:cNvSpPr>
                <p:nvPr/>
              </p:nvSpPr>
              <p:spPr bwMode="auto">
                <a:xfrm>
                  <a:off x="1011" y="1466"/>
                  <a:ext cx="1313" cy="1654"/>
                </a:xfrm>
                <a:custGeom>
                  <a:avLst/>
                  <a:gdLst>
                    <a:gd name="T0" fmla="*/ 0 w 2467"/>
                    <a:gd name="T1" fmla="*/ 693 h 1822"/>
                    <a:gd name="T2" fmla="*/ 1 w 2467"/>
                    <a:gd name="T3" fmla="*/ 629 h 1822"/>
                    <a:gd name="T4" fmla="*/ 2 w 2467"/>
                    <a:gd name="T5" fmla="*/ 541 h 1822"/>
                    <a:gd name="T6" fmla="*/ 2 w 2467"/>
                    <a:gd name="T7" fmla="*/ 434 h 1822"/>
                    <a:gd name="T8" fmla="*/ 3 w 2467"/>
                    <a:gd name="T9" fmla="*/ 296 h 1822"/>
                    <a:gd name="T10" fmla="*/ 4 w 2467"/>
                    <a:gd name="T11" fmla="*/ 220 h 1822"/>
                    <a:gd name="T12" fmla="*/ 4 w 2467"/>
                    <a:gd name="T13" fmla="*/ 147 h 1822"/>
                    <a:gd name="T14" fmla="*/ 5 w 2467"/>
                    <a:gd name="T15" fmla="*/ 0 h 1822"/>
                    <a:gd name="T16" fmla="*/ 0 60000 65536"/>
                    <a:gd name="T17" fmla="*/ 0 60000 65536"/>
                    <a:gd name="T18" fmla="*/ 0 60000 65536"/>
                    <a:gd name="T19" fmla="*/ 0 60000 65536"/>
                    <a:gd name="T20" fmla="*/ 0 60000 65536"/>
                    <a:gd name="T21" fmla="*/ 0 60000 65536"/>
                    <a:gd name="T22" fmla="*/ 0 60000 65536"/>
                    <a:gd name="T23" fmla="*/ 0 60000 65536"/>
                    <a:gd name="T24" fmla="*/ 0 w 2467"/>
                    <a:gd name="T25" fmla="*/ 0 h 1822"/>
                    <a:gd name="T26" fmla="*/ 2467 w 2467"/>
                    <a:gd name="T27" fmla="*/ 1822 h 1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7" h="1822">
                      <a:moveTo>
                        <a:pt x="0" y="1822"/>
                      </a:moveTo>
                      <a:cubicBezTo>
                        <a:pt x="155" y="1772"/>
                        <a:pt x="310" y="1722"/>
                        <a:pt x="456" y="1655"/>
                      </a:cubicBezTo>
                      <a:cubicBezTo>
                        <a:pt x="602" y="1588"/>
                        <a:pt x="737" y="1507"/>
                        <a:pt x="878" y="1422"/>
                      </a:cubicBezTo>
                      <a:cubicBezTo>
                        <a:pt x="1019" y="1337"/>
                        <a:pt x="1145" y="1251"/>
                        <a:pt x="1300" y="1144"/>
                      </a:cubicBezTo>
                      <a:cubicBezTo>
                        <a:pt x="1455" y="1037"/>
                        <a:pt x="1691" y="872"/>
                        <a:pt x="1811" y="778"/>
                      </a:cubicBezTo>
                      <a:cubicBezTo>
                        <a:pt x="1931" y="684"/>
                        <a:pt x="1957" y="643"/>
                        <a:pt x="2022" y="578"/>
                      </a:cubicBezTo>
                      <a:cubicBezTo>
                        <a:pt x="2087" y="513"/>
                        <a:pt x="2126" y="485"/>
                        <a:pt x="2200" y="389"/>
                      </a:cubicBezTo>
                      <a:cubicBezTo>
                        <a:pt x="2274" y="293"/>
                        <a:pt x="2370" y="146"/>
                        <a:pt x="2467" y="0"/>
                      </a:cubicBezTo>
                    </a:path>
                  </a:pathLst>
                </a:custGeom>
                <a:noFill/>
                <a:ln w="19050">
                  <a:solidFill>
                    <a:schemeClr val="accent2"/>
                  </a:solidFill>
                  <a:round/>
                  <a:headEnd/>
                  <a:tailEnd/>
                </a:ln>
              </p:spPr>
              <p:txBody>
                <a:bodyPr wrap="none" anchor="ctr"/>
                <a:lstStyle/>
                <a:p>
                  <a:endParaRPr lang="es-ES"/>
                </a:p>
              </p:txBody>
            </p:sp>
          </p:grpSp>
          <p:sp>
            <p:nvSpPr>
              <p:cNvPr id="268" name="AutoShape 104"/>
              <p:cNvSpPr>
                <a:spLocks noChangeArrowheads="1"/>
              </p:cNvSpPr>
              <p:nvPr/>
            </p:nvSpPr>
            <p:spPr bwMode="auto">
              <a:xfrm rot="13800000" flipH="1">
                <a:off x="4350397" y="3246569"/>
                <a:ext cx="114346" cy="724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8 w 21600"/>
                  <a:gd name="T13" fmla="*/ 4469 h 21600"/>
                  <a:gd name="T14" fmla="*/ 1712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362" y="21600"/>
                    </a:lnTo>
                    <a:lnTo>
                      <a:pt x="16238" y="21600"/>
                    </a:lnTo>
                    <a:lnTo>
                      <a:pt x="21600" y="0"/>
                    </a:lnTo>
                    <a:close/>
                  </a:path>
                </a:pathLst>
              </a:custGeom>
              <a:solidFill>
                <a:srgbClr val="FF5050"/>
              </a:solidFill>
              <a:ln w="9525">
                <a:solidFill>
                  <a:schemeClr val="tx1"/>
                </a:solidFill>
                <a:miter lim="800000"/>
                <a:headEnd/>
                <a:tailEnd/>
              </a:ln>
            </p:spPr>
            <p:txBody>
              <a:bodyPr wrap="none" anchor="ctr"/>
              <a:lstStyle/>
              <a:p>
                <a:endParaRPr lang="es-ES"/>
              </a:p>
            </p:txBody>
          </p:sp>
          <p:sp>
            <p:nvSpPr>
              <p:cNvPr id="269" name="Oval 93"/>
              <p:cNvSpPr>
                <a:spLocks noChangeArrowheads="1"/>
              </p:cNvSpPr>
              <p:nvPr/>
            </p:nvSpPr>
            <p:spPr bwMode="auto">
              <a:xfrm>
                <a:off x="4455542" y="2451799"/>
                <a:ext cx="490538" cy="490537"/>
              </a:xfrm>
              <a:prstGeom prst="ellipse">
                <a:avLst/>
              </a:prstGeom>
              <a:solidFill>
                <a:srgbClr val="CCECFF"/>
              </a:solidFill>
              <a:ln w="9525">
                <a:solidFill>
                  <a:schemeClr val="tx1"/>
                </a:solidFill>
                <a:round/>
                <a:headEnd/>
                <a:tailEnd/>
              </a:ln>
            </p:spPr>
            <p:txBody>
              <a:bodyPr wrap="none" anchor="ctr"/>
              <a:lstStyle/>
              <a:p>
                <a:endParaRPr lang="es-ES"/>
              </a:p>
            </p:txBody>
          </p:sp>
          <p:sp>
            <p:nvSpPr>
              <p:cNvPr id="270" name="Text Box 94"/>
              <p:cNvSpPr txBox="1">
                <a:spLocks noChangeArrowheads="1"/>
              </p:cNvSpPr>
              <p:nvPr/>
            </p:nvSpPr>
            <p:spPr bwMode="auto">
              <a:xfrm>
                <a:off x="4079304" y="2550784"/>
                <a:ext cx="1292225" cy="304800"/>
              </a:xfrm>
              <a:prstGeom prst="rect">
                <a:avLst/>
              </a:prstGeom>
              <a:noFill/>
              <a:ln w="9525">
                <a:noFill/>
                <a:miter lim="800000"/>
                <a:headEnd/>
                <a:tailEnd/>
              </a:ln>
            </p:spPr>
            <p:txBody>
              <a:bodyPr>
                <a:spAutoFit/>
              </a:bodyPr>
              <a:lstStyle/>
              <a:p>
                <a:pPr algn="ctr" eaLnBrk="0" hangingPunct="0"/>
                <a:r>
                  <a:rPr lang="es-ES" sz="1400" dirty="0" smtClean="0"/>
                  <a:t>50</a:t>
                </a:r>
                <a:r>
                  <a:rPr lang="es-ES" sz="1400" dirty="0"/>
                  <a:t>%</a:t>
                </a:r>
              </a:p>
            </p:txBody>
          </p:sp>
        </p:grpSp>
        <p:sp>
          <p:nvSpPr>
            <p:cNvPr id="289" name="Line 92"/>
            <p:cNvSpPr>
              <a:spLocks noChangeShapeType="1"/>
            </p:cNvSpPr>
            <p:nvPr/>
          </p:nvSpPr>
          <p:spPr bwMode="auto">
            <a:xfrm>
              <a:off x="4180645" y="2691646"/>
              <a:ext cx="287338" cy="0"/>
            </a:xfrm>
            <a:prstGeom prst="line">
              <a:avLst/>
            </a:prstGeom>
            <a:noFill/>
            <a:ln w="28575">
              <a:solidFill>
                <a:schemeClr val="tx1"/>
              </a:solidFill>
              <a:round/>
              <a:headEnd/>
              <a:tailEnd/>
            </a:ln>
          </p:spPr>
          <p:txBody>
            <a:bodyPr wrap="none" anchor="ctr"/>
            <a:lstStyle/>
            <a:p>
              <a:endParaRPr lang="es-ES"/>
            </a:p>
          </p:txBody>
        </p:sp>
      </p:grpSp>
      <p:sp>
        <p:nvSpPr>
          <p:cNvPr id="272" name="Oval 105"/>
          <p:cNvSpPr>
            <a:spLocks noChangeArrowheads="1"/>
          </p:cNvSpPr>
          <p:nvPr/>
        </p:nvSpPr>
        <p:spPr bwMode="auto">
          <a:xfrm>
            <a:off x="4391729" y="4023640"/>
            <a:ext cx="159803" cy="138122"/>
          </a:xfrm>
          <a:prstGeom prst="ellipse">
            <a:avLst/>
          </a:prstGeom>
          <a:solidFill>
            <a:srgbClr val="FF5050"/>
          </a:solidFill>
          <a:ln w="9525">
            <a:solidFill>
              <a:schemeClr val="tx1"/>
            </a:solidFill>
            <a:round/>
            <a:headEnd/>
            <a:tailEnd/>
          </a:ln>
        </p:spPr>
        <p:txBody>
          <a:bodyPr wrap="none" anchor="ctr"/>
          <a:lstStyle/>
          <a:p>
            <a:endParaRPr lang="es-ES"/>
          </a:p>
        </p:txBody>
      </p:sp>
      <p:sp>
        <p:nvSpPr>
          <p:cNvPr id="285" name="Line 25"/>
          <p:cNvSpPr>
            <a:spLocks noChangeShapeType="1"/>
          </p:cNvSpPr>
          <p:nvPr/>
        </p:nvSpPr>
        <p:spPr bwMode="auto">
          <a:xfrm>
            <a:off x="182948" y="6611040"/>
            <a:ext cx="619125" cy="0"/>
          </a:xfrm>
          <a:prstGeom prst="line">
            <a:avLst/>
          </a:prstGeom>
          <a:noFill/>
          <a:ln w="12700">
            <a:solidFill>
              <a:schemeClr val="tx1"/>
            </a:solidFill>
            <a:prstDash val="dash"/>
            <a:round/>
            <a:headEnd/>
            <a:tailEnd/>
          </a:ln>
        </p:spPr>
        <p:txBody>
          <a:bodyPr wrap="none" anchor="ctr"/>
          <a:lstStyle/>
          <a:p>
            <a:endParaRPr lang="es-ES"/>
          </a:p>
        </p:txBody>
      </p:sp>
      <p:sp>
        <p:nvSpPr>
          <p:cNvPr id="286" name="Text Box 28"/>
          <p:cNvSpPr txBox="1">
            <a:spLocks noChangeArrowheads="1"/>
          </p:cNvSpPr>
          <p:nvPr/>
        </p:nvSpPr>
        <p:spPr bwMode="auto">
          <a:xfrm>
            <a:off x="860546" y="6433241"/>
            <a:ext cx="880369" cy="276999"/>
          </a:xfrm>
          <a:prstGeom prst="rect">
            <a:avLst/>
          </a:prstGeom>
          <a:noFill/>
          <a:ln w="9525">
            <a:noFill/>
            <a:miter lim="800000"/>
            <a:headEnd/>
            <a:tailEnd/>
          </a:ln>
        </p:spPr>
        <p:txBody>
          <a:bodyPr wrap="none">
            <a:spAutoFit/>
          </a:bodyPr>
          <a:lstStyle/>
          <a:p>
            <a:pPr eaLnBrk="0" hangingPunct="0"/>
            <a:r>
              <a:rPr lang="es-ES" sz="1200" b="1" dirty="0" smtClean="0">
                <a:latin typeface="Arial Narrow" charset="0"/>
              </a:rPr>
              <a:t>H-Q Curves</a:t>
            </a:r>
            <a:endParaRPr lang="es-ES" sz="1200" b="1" dirty="0">
              <a:latin typeface="Arial Narrow" charset="0"/>
            </a:endParaRPr>
          </a:p>
        </p:txBody>
      </p:sp>
      <p:pic>
        <p:nvPicPr>
          <p:cNvPr id="1026" name="Picture 2"/>
          <p:cNvPicPr>
            <a:picLocks noChangeAspect="1" noChangeArrowheads="1"/>
          </p:cNvPicPr>
          <p:nvPr/>
        </p:nvPicPr>
        <p:blipFill>
          <a:blip r:embed="rId4">
            <a:lum bright="-95000" contrast="-100000"/>
          </a:blip>
          <a:srcRect r="16447"/>
          <a:stretch>
            <a:fillRect/>
          </a:stretch>
        </p:blipFill>
        <p:spPr bwMode="auto">
          <a:xfrm>
            <a:off x="330201" y="2365185"/>
            <a:ext cx="3543294" cy="3545634"/>
          </a:xfrm>
          <a:prstGeom prst="rect">
            <a:avLst/>
          </a:prstGeom>
          <a:noFill/>
          <a:ln w="9525">
            <a:noFill/>
            <a:miter lim="800000"/>
            <a:headEnd/>
            <a:tailEnd/>
          </a:ln>
          <a:effectLst/>
        </p:spPr>
      </p:pic>
      <p:sp>
        <p:nvSpPr>
          <p:cNvPr id="20522" name="Line 107"/>
          <p:cNvSpPr>
            <a:spLocks noChangeShapeType="1"/>
          </p:cNvSpPr>
          <p:nvPr/>
        </p:nvSpPr>
        <p:spPr bwMode="auto">
          <a:xfrm flipV="1">
            <a:off x="355998" y="6006196"/>
            <a:ext cx="4300043" cy="45719"/>
          </a:xfrm>
          <a:prstGeom prst="line">
            <a:avLst/>
          </a:prstGeom>
          <a:noFill/>
          <a:ln w="28575">
            <a:solidFill>
              <a:schemeClr val="bg1">
                <a:lumMod val="50000"/>
              </a:schemeClr>
            </a:solidFill>
            <a:round/>
            <a:headEnd/>
            <a:tailEnd/>
          </a:ln>
        </p:spPr>
        <p:txBody>
          <a:bodyPr wrap="none" anchor="ctr"/>
          <a:lstStyle/>
          <a:p>
            <a:endParaRPr lang="es-ES"/>
          </a:p>
        </p:txBody>
      </p:sp>
      <p:sp>
        <p:nvSpPr>
          <p:cNvPr id="20526" name="Line 125"/>
          <p:cNvSpPr>
            <a:spLocks noChangeShapeType="1"/>
          </p:cNvSpPr>
          <p:nvPr/>
        </p:nvSpPr>
        <p:spPr bwMode="auto">
          <a:xfrm flipV="1">
            <a:off x="359224" y="1744992"/>
            <a:ext cx="0" cy="4352925"/>
          </a:xfrm>
          <a:prstGeom prst="line">
            <a:avLst/>
          </a:prstGeom>
          <a:noFill/>
          <a:ln w="28575">
            <a:solidFill>
              <a:schemeClr val="bg1">
                <a:lumMod val="50000"/>
              </a:schemeClr>
            </a:solidFill>
            <a:round/>
            <a:headEnd/>
            <a:tailEnd/>
          </a:ln>
        </p:spPr>
        <p:txBody>
          <a:bodyPr wrap="none" anchor="ctr"/>
          <a:lstStyle/>
          <a:p>
            <a:endParaRPr lang="es-ES">
              <a:ln>
                <a:solidFill>
                  <a:schemeClr val="bg1">
                    <a:lumMod val="50000"/>
                  </a:schemeClr>
                </a:solidFill>
              </a:ln>
            </a:endParaRPr>
          </a:p>
        </p:txBody>
      </p:sp>
      <p:grpSp>
        <p:nvGrpSpPr>
          <p:cNvPr id="223" name="222 Grupo"/>
          <p:cNvGrpSpPr/>
          <p:nvPr/>
        </p:nvGrpSpPr>
        <p:grpSpPr>
          <a:xfrm>
            <a:off x="5006315" y="3718028"/>
            <a:ext cx="488398" cy="1204912"/>
            <a:chOff x="4621213" y="3440113"/>
            <a:chExt cx="450829" cy="1204912"/>
          </a:xfrm>
        </p:grpSpPr>
        <p:sp>
          <p:nvSpPr>
            <p:cNvPr id="279" name="Line 50"/>
            <p:cNvSpPr>
              <a:spLocks noChangeShapeType="1"/>
            </p:cNvSpPr>
            <p:nvPr/>
          </p:nvSpPr>
          <p:spPr bwMode="auto">
            <a:xfrm flipH="1">
              <a:off x="4754878" y="4373880"/>
              <a:ext cx="45719" cy="271145"/>
            </a:xfrm>
            <a:prstGeom prst="line">
              <a:avLst/>
            </a:prstGeom>
            <a:noFill/>
            <a:ln w="19050">
              <a:solidFill>
                <a:schemeClr val="tx1"/>
              </a:solidFill>
              <a:round/>
              <a:headEnd/>
              <a:tailEnd type="triangle" w="sm" len="sm"/>
            </a:ln>
            <a:effectLst/>
          </p:spPr>
          <p:txBody>
            <a:bodyPr wrap="none" anchor="ctr"/>
            <a:lstStyle/>
            <a:p>
              <a:endParaRPr lang="es-ES"/>
            </a:p>
          </p:txBody>
        </p:sp>
        <p:pic>
          <p:nvPicPr>
            <p:cNvPr id="3074" name="Picture 2"/>
            <p:cNvPicPr>
              <a:picLocks noChangeAspect="1" noChangeArrowheads="1"/>
            </p:cNvPicPr>
            <p:nvPr/>
          </p:nvPicPr>
          <p:blipFill>
            <a:blip r:embed="rId5"/>
            <a:srcRect/>
            <a:stretch>
              <a:fillRect/>
            </a:stretch>
          </p:blipFill>
          <p:spPr bwMode="auto">
            <a:xfrm>
              <a:off x="4621213" y="3440113"/>
              <a:ext cx="450829" cy="1036637"/>
            </a:xfrm>
            <a:prstGeom prst="rect">
              <a:avLst/>
            </a:prstGeom>
            <a:noFill/>
            <a:ln w="9525">
              <a:noFill/>
              <a:miter lim="800000"/>
              <a:headEnd/>
              <a:tailEnd/>
            </a:ln>
            <a:effectLst/>
          </p:spPr>
        </p:pic>
      </p:grpSp>
      <p:grpSp>
        <p:nvGrpSpPr>
          <p:cNvPr id="24" name="193 Grupo"/>
          <p:cNvGrpSpPr/>
          <p:nvPr/>
        </p:nvGrpSpPr>
        <p:grpSpPr>
          <a:xfrm>
            <a:off x="0" y="1881509"/>
            <a:ext cx="1014860" cy="3977332"/>
            <a:chOff x="0" y="1603594"/>
            <a:chExt cx="936794" cy="3977332"/>
          </a:xfrm>
        </p:grpSpPr>
        <p:sp>
          <p:nvSpPr>
            <p:cNvPr id="20485" name="Text Box 14"/>
            <p:cNvSpPr txBox="1">
              <a:spLocks noChangeArrowheads="1"/>
            </p:cNvSpPr>
            <p:nvPr/>
          </p:nvSpPr>
          <p:spPr bwMode="auto">
            <a:xfrm>
              <a:off x="1" y="2127469"/>
              <a:ext cx="368546" cy="230832"/>
            </a:xfrm>
            <a:prstGeom prst="rect">
              <a:avLst/>
            </a:prstGeom>
            <a:noFill/>
            <a:ln w="9525">
              <a:noFill/>
              <a:miter lim="800000"/>
              <a:headEnd/>
              <a:tailEnd/>
            </a:ln>
          </p:spPr>
          <p:txBody>
            <a:bodyPr wrap="square">
              <a:spAutoFit/>
            </a:bodyPr>
            <a:lstStyle/>
            <a:p>
              <a:pPr algn="ctr" eaLnBrk="0" hangingPunct="0"/>
              <a:r>
                <a:rPr lang="es-ES" sz="900" b="1" dirty="0">
                  <a:solidFill>
                    <a:schemeClr val="bg1">
                      <a:lumMod val="50000"/>
                    </a:schemeClr>
                  </a:solidFill>
                </a:rPr>
                <a:t>70</a:t>
              </a:r>
            </a:p>
          </p:txBody>
        </p:sp>
        <p:sp>
          <p:nvSpPr>
            <p:cNvPr id="20486" name="Text Box 15"/>
            <p:cNvSpPr txBox="1">
              <a:spLocks noChangeArrowheads="1"/>
            </p:cNvSpPr>
            <p:nvPr/>
          </p:nvSpPr>
          <p:spPr bwMode="auto">
            <a:xfrm>
              <a:off x="1" y="2660869"/>
              <a:ext cx="368546" cy="230832"/>
            </a:xfrm>
            <a:prstGeom prst="rect">
              <a:avLst/>
            </a:prstGeom>
            <a:noFill/>
            <a:ln w="9525">
              <a:noFill/>
              <a:miter lim="800000"/>
              <a:headEnd/>
              <a:tailEnd/>
            </a:ln>
          </p:spPr>
          <p:txBody>
            <a:bodyPr wrap="square">
              <a:spAutoFit/>
            </a:bodyPr>
            <a:lstStyle/>
            <a:p>
              <a:pPr algn="ctr" eaLnBrk="0" hangingPunct="0"/>
              <a:r>
                <a:rPr lang="es-ES" sz="900" b="1">
                  <a:solidFill>
                    <a:schemeClr val="bg1">
                      <a:lumMod val="50000"/>
                    </a:schemeClr>
                  </a:solidFill>
                </a:rPr>
                <a:t>60</a:t>
              </a:r>
            </a:p>
          </p:txBody>
        </p:sp>
        <p:sp>
          <p:nvSpPr>
            <p:cNvPr id="20487" name="Text Box 16"/>
            <p:cNvSpPr txBox="1">
              <a:spLocks noChangeArrowheads="1"/>
            </p:cNvSpPr>
            <p:nvPr/>
          </p:nvSpPr>
          <p:spPr bwMode="auto">
            <a:xfrm>
              <a:off x="1" y="3175219"/>
              <a:ext cx="368546" cy="230832"/>
            </a:xfrm>
            <a:prstGeom prst="rect">
              <a:avLst/>
            </a:prstGeom>
            <a:noFill/>
            <a:ln w="9525">
              <a:noFill/>
              <a:miter lim="800000"/>
              <a:headEnd/>
              <a:tailEnd/>
            </a:ln>
          </p:spPr>
          <p:txBody>
            <a:bodyPr wrap="square">
              <a:spAutoFit/>
            </a:bodyPr>
            <a:lstStyle/>
            <a:p>
              <a:pPr algn="ctr" eaLnBrk="0" hangingPunct="0"/>
              <a:r>
                <a:rPr lang="es-ES" sz="900" b="1">
                  <a:solidFill>
                    <a:schemeClr val="bg1">
                      <a:lumMod val="50000"/>
                    </a:schemeClr>
                  </a:solidFill>
                </a:rPr>
                <a:t>50</a:t>
              </a:r>
            </a:p>
          </p:txBody>
        </p:sp>
        <p:sp>
          <p:nvSpPr>
            <p:cNvPr id="20488" name="Text Box 17"/>
            <p:cNvSpPr txBox="1">
              <a:spLocks noChangeArrowheads="1"/>
            </p:cNvSpPr>
            <p:nvPr/>
          </p:nvSpPr>
          <p:spPr bwMode="auto">
            <a:xfrm>
              <a:off x="1" y="3737194"/>
              <a:ext cx="368546" cy="230832"/>
            </a:xfrm>
            <a:prstGeom prst="rect">
              <a:avLst/>
            </a:prstGeom>
            <a:noFill/>
            <a:ln w="9525">
              <a:noFill/>
              <a:miter lim="800000"/>
              <a:headEnd/>
              <a:tailEnd/>
            </a:ln>
          </p:spPr>
          <p:txBody>
            <a:bodyPr wrap="square">
              <a:spAutoFit/>
            </a:bodyPr>
            <a:lstStyle/>
            <a:p>
              <a:pPr algn="ctr" eaLnBrk="0" hangingPunct="0"/>
              <a:r>
                <a:rPr lang="es-ES" sz="900" b="1">
                  <a:solidFill>
                    <a:schemeClr val="bg1">
                      <a:lumMod val="50000"/>
                    </a:schemeClr>
                  </a:solidFill>
                </a:rPr>
                <a:t>40</a:t>
              </a:r>
            </a:p>
          </p:txBody>
        </p:sp>
        <p:sp>
          <p:nvSpPr>
            <p:cNvPr id="20489" name="Text Box 18"/>
            <p:cNvSpPr txBox="1">
              <a:spLocks noChangeArrowheads="1"/>
            </p:cNvSpPr>
            <p:nvPr/>
          </p:nvSpPr>
          <p:spPr bwMode="auto">
            <a:xfrm>
              <a:off x="1" y="4222969"/>
              <a:ext cx="368546" cy="230832"/>
            </a:xfrm>
            <a:prstGeom prst="rect">
              <a:avLst/>
            </a:prstGeom>
            <a:noFill/>
            <a:ln w="9525">
              <a:noFill/>
              <a:miter lim="800000"/>
              <a:headEnd/>
              <a:tailEnd/>
            </a:ln>
          </p:spPr>
          <p:txBody>
            <a:bodyPr wrap="square">
              <a:spAutoFit/>
            </a:bodyPr>
            <a:lstStyle/>
            <a:p>
              <a:pPr algn="ctr" eaLnBrk="0" hangingPunct="0"/>
              <a:r>
                <a:rPr lang="es-ES" sz="900" b="1">
                  <a:solidFill>
                    <a:schemeClr val="bg1">
                      <a:lumMod val="50000"/>
                    </a:schemeClr>
                  </a:solidFill>
                </a:rPr>
                <a:t>30</a:t>
              </a:r>
            </a:p>
          </p:txBody>
        </p:sp>
        <p:sp>
          <p:nvSpPr>
            <p:cNvPr id="20490" name="Text Box 19"/>
            <p:cNvSpPr txBox="1">
              <a:spLocks noChangeArrowheads="1"/>
            </p:cNvSpPr>
            <p:nvPr/>
          </p:nvSpPr>
          <p:spPr bwMode="auto">
            <a:xfrm>
              <a:off x="1" y="4756369"/>
              <a:ext cx="368546" cy="230832"/>
            </a:xfrm>
            <a:prstGeom prst="rect">
              <a:avLst/>
            </a:prstGeom>
            <a:noFill/>
            <a:ln w="9525">
              <a:noFill/>
              <a:miter lim="800000"/>
              <a:headEnd/>
              <a:tailEnd/>
            </a:ln>
          </p:spPr>
          <p:txBody>
            <a:bodyPr wrap="square">
              <a:spAutoFit/>
            </a:bodyPr>
            <a:lstStyle/>
            <a:p>
              <a:pPr algn="ctr" eaLnBrk="0" hangingPunct="0"/>
              <a:r>
                <a:rPr lang="es-ES" sz="900" b="1" dirty="0">
                  <a:solidFill>
                    <a:schemeClr val="bg1">
                      <a:lumMod val="50000"/>
                    </a:schemeClr>
                  </a:solidFill>
                </a:rPr>
                <a:t>20</a:t>
              </a:r>
            </a:p>
          </p:txBody>
        </p:sp>
        <p:sp>
          <p:nvSpPr>
            <p:cNvPr id="20491" name="Text Box 20"/>
            <p:cNvSpPr txBox="1">
              <a:spLocks noChangeArrowheads="1"/>
            </p:cNvSpPr>
            <p:nvPr/>
          </p:nvSpPr>
          <p:spPr bwMode="auto">
            <a:xfrm>
              <a:off x="0" y="5350094"/>
              <a:ext cx="368546" cy="230832"/>
            </a:xfrm>
            <a:prstGeom prst="rect">
              <a:avLst/>
            </a:prstGeom>
            <a:noFill/>
            <a:ln w="9525">
              <a:noFill/>
              <a:miter lim="800000"/>
              <a:headEnd/>
              <a:tailEnd/>
            </a:ln>
          </p:spPr>
          <p:txBody>
            <a:bodyPr wrap="square">
              <a:spAutoFit/>
            </a:bodyPr>
            <a:lstStyle/>
            <a:p>
              <a:pPr algn="ctr" eaLnBrk="0" hangingPunct="0"/>
              <a:r>
                <a:rPr lang="es-ES" sz="900" b="1" dirty="0">
                  <a:solidFill>
                    <a:schemeClr val="bg1">
                      <a:lumMod val="50000"/>
                    </a:schemeClr>
                  </a:solidFill>
                </a:rPr>
                <a:t>10</a:t>
              </a:r>
            </a:p>
          </p:txBody>
        </p:sp>
        <p:sp>
          <p:nvSpPr>
            <p:cNvPr id="20521" name="Text Box 106"/>
            <p:cNvSpPr txBox="1">
              <a:spLocks noChangeArrowheads="1"/>
            </p:cNvSpPr>
            <p:nvPr/>
          </p:nvSpPr>
          <p:spPr bwMode="auto">
            <a:xfrm>
              <a:off x="0" y="1603594"/>
              <a:ext cx="374904" cy="230832"/>
            </a:xfrm>
            <a:prstGeom prst="rect">
              <a:avLst/>
            </a:prstGeom>
            <a:noFill/>
            <a:ln w="9525">
              <a:noFill/>
              <a:miter lim="800000"/>
              <a:headEnd/>
              <a:tailEnd/>
            </a:ln>
          </p:spPr>
          <p:txBody>
            <a:bodyPr wrap="square">
              <a:spAutoFit/>
            </a:bodyPr>
            <a:lstStyle/>
            <a:p>
              <a:pPr algn="ctr" eaLnBrk="0" hangingPunct="0"/>
              <a:r>
                <a:rPr lang="es-ES" sz="900" b="1" dirty="0">
                  <a:solidFill>
                    <a:schemeClr val="bg1">
                      <a:lumMod val="50000"/>
                    </a:schemeClr>
                  </a:solidFill>
                </a:rPr>
                <a:t>80</a:t>
              </a:r>
            </a:p>
          </p:txBody>
        </p:sp>
        <p:grpSp>
          <p:nvGrpSpPr>
            <p:cNvPr id="25" name="Group 117"/>
            <p:cNvGrpSpPr>
              <a:grpSpLocks/>
            </p:cNvGrpSpPr>
            <p:nvPr/>
          </p:nvGrpSpPr>
          <p:grpSpPr bwMode="auto">
            <a:xfrm>
              <a:off x="387350" y="1905335"/>
              <a:ext cx="549444" cy="3267452"/>
              <a:chOff x="1121" y="1046"/>
              <a:chExt cx="406" cy="2265"/>
            </a:xfrm>
          </p:grpSpPr>
          <p:sp>
            <p:nvSpPr>
              <p:cNvPr id="20528" name="Text Box 118"/>
              <p:cNvSpPr txBox="1">
                <a:spLocks noChangeArrowheads="1"/>
              </p:cNvSpPr>
              <p:nvPr/>
            </p:nvSpPr>
            <p:spPr bwMode="auto">
              <a:xfrm>
                <a:off x="1154" y="1046"/>
                <a:ext cx="334" cy="171"/>
              </a:xfrm>
              <a:prstGeom prst="rect">
                <a:avLst/>
              </a:prstGeom>
              <a:noFill/>
              <a:ln w="9525">
                <a:noFill/>
                <a:miter lim="800000"/>
                <a:headEnd/>
                <a:tailEnd/>
              </a:ln>
            </p:spPr>
            <p:txBody>
              <a:bodyPr wrap="none">
                <a:spAutoFit/>
              </a:bodyPr>
              <a:lstStyle/>
              <a:p>
                <a:pPr algn="ctr" eaLnBrk="0" hangingPunct="0"/>
                <a:r>
                  <a:rPr lang="es-ES" sz="1000" b="1" dirty="0">
                    <a:solidFill>
                      <a:schemeClr val="bg1">
                        <a:lumMod val="50000"/>
                      </a:schemeClr>
                    </a:solidFill>
                  </a:rPr>
                  <a:t>1 X n</a:t>
                </a:r>
              </a:p>
            </p:txBody>
          </p:sp>
          <p:sp>
            <p:nvSpPr>
              <p:cNvPr id="20529" name="Text Box 119"/>
              <p:cNvSpPr txBox="1">
                <a:spLocks noChangeArrowheads="1"/>
              </p:cNvSpPr>
              <p:nvPr/>
            </p:nvSpPr>
            <p:spPr bwMode="auto">
              <a:xfrm>
                <a:off x="1121" y="1490"/>
                <a:ext cx="406" cy="171"/>
              </a:xfrm>
              <a:prstGeom prst="rect">
                <a:avLst/>
              </a:prstGeom>
              <a:noFill/>
              <a:ln w="9525">
                <a:noFill/>
                <a:miter lim="800000"/>
                <a:headEnd/>
                <a:tailEnd/>
              </a:ln>
            </p:spPr>
            <p:txBody>
              <a:bodyPr wrap="none">
                <a:spAutoFit/>
              </a:bodyPr>
              <a:lstStyle/>
              <a:p>
                <a:pPr algn="ctr" eaLnBrk="0" hangingPunct="0"/>
                <a:r>
                  <a:rPr lang="es-ES" sz="1000" b="1" dirty="0" smtClean="0">
                    <a:solidFill>
                      <a:schemeClr val="bg1">
                        <a:lumMod val="50000"/>
                      </a:schemeClr>
                    </a:solidFill>
                  </a:rPr>
                  <a:t>0.9 </a:t>
                </a:r>
                <a:r>
                  <a:rPr lang="es-ES" sz="1000" b="1" dirty="0">
                    <a:solidFill>
                      <a:schemeClr val="bg1">
                        <a:lumMod val="50000"/>
                      </a:schemeClr>
                    </a:solidFill>
                  </a:rPr>
                  <a:t>X n</a:t>
                </a:r>
              </a:p>
            </p:txBody>
          </p:sp>
          <p:sp>
            <p:nvSpPr>
              <p:cNvPr id="20530" name="Text Box 120"/>
              <p:cNvSpPr txBox="1">
                <a:spLocks noChangeArrowheads="1"/>
              </p:cNvSpPr>
              <p:nvPr/>
            </p:nvSpPr>
            <p:spPr bwMode="auto">
              <a:xfrm>
                <a:off x="1121" y="1934"/>
                <a:ext cx="406" cy="171"/>
              </a:xfrm>
              <a:prstGeom prst="rect">
                <a:avLst/>
              </a:prstGeom>
              <a:noFill/>
              <a:ln w="9525">
                <a:noFill/>
                <a:miter lim="800000"/>
                <a:headEnd/>
                <a:tailEnd/>
              </a:ln>
            </p:spPr>
            <p:txBody>
              <a:bodyPr wrap="none">
                <a:spAutoFit/>
              </a:bodyPr>
              <a:lstStyle/>
              <a:p>
                <a:pPr algn="ctr" eaLnBrk="0" hangingPunct="0"/>
                <a:r>
                  <a:rPr lang="es-ES" sz="1000" b="1" dirty="0" smtClean="0">
                    <a:solidFill>
                      <a:schemeClr val="bg1">
                        <a:lumMod val="50000"/>
                      </a:schemeClr>
                    </a:solidFill>
                  </a:rPr>
                  <a:t>0.8 </a:t>
                </a:r>
                <a:r>
                  <a:rPr lang="es-ES" sz="1000" b="1" dirty="0">
                    <a:solidFill>
                      <a:schemeClr val="bg1">
                        <a:lumMod val="50000"/>
                      </a:schemeClr>
                    </a:solidFill>
                  </a:rPr>
                  <a:t>X n</a:t>
                </a:r>
              </a:p>
            </p:txBody>
          </p:sp>
          <p:sp>
            <p:nvSpPr>
              <p:cNvPr id="20531" name="Text Box 121"/>
              <p:cNvSpPr txBox="1">
                <a:spLocks noChangeArrowheads="1"/>
              </p:cNvSpPr>
              <p:nvPr/>
            </p:nvSpPr>
            <p:spPr bwMode="auto">
              <a:xfrm>
                <a:off x="1121" y="2246"/>
                <a:ext cx="406" cy="171"/>
              </a:xfrm>
              <a:prstGeom prst="rect">
                <a:avLst/>
              </a:prstGeom>
              <a:noFill/>
              <a:ln w="9525">
                <a:noFill/>
                <a:miter lim="800000"/>
                <a:headEnd/>
                <a:tailEnd/>
              </a:ln>
            </p:spPr>
            <p:txBody>
              <a:bodyPr wrap="none">
                <a:spAutoFit/>
              </a:bodyPr>
              <a:lstStyle/>
              <a:p>
                <a:pPr algn="ctr" eaLnBrk="0" hangingPunct="0"/>
                <a:r>
                  <a:rPr lang="es-ES" sz="1000" b="1" dirty="0" smtClean="0">
                    <a:solidFill>
                      <a:schemeClr val="bg1">
                        <a:lumMod val="50000"/>
                      </a:schemeClr>
                    </a:solidFill>
                  </a:rPr>
                  <a:t>0.7 </a:t>
                </a:r>
                <a:r>
                  <a:rPr lang="es-ES" sz="1000" b="1" dirty="0">
                    <a:solidFill>
                      <a:schemeClr val="bg1">
                        <a:lumMod val="50000"/>
                      </a:schemeClr>
                    </a:solidFill>
                  </a:rPr>
                  <a:t>X n</a:t>
                </a:r>
              </a:p>
            </p:txBody>
          </p:sp>
          <p:sp>
            <p:nvSpPr>
              <p:cNvPr id="20532" name="Text Box 122"/>
              <p:cNvSpPr txBox="1">
                <a:spLocks noChangeArrowheads="1"/>
              </p:cNvSpPr>
              <p:nvPr/>
            </p:nvSpPr>
            <p:spPr bwMode="auto">
              <a:xfrm>
                <a:off x="1121" y="2648"/>
                <a:ext cx="406" cy="171"/>
              </a:xfrm>
              <a:prstGeom prst="rect">
                <a:avLst/>
              </a:prstGeom>
              <a:noFill/>
              <a:ln w="9525">
                <a:noFill/>
                <a:miter lim="800000"/>
                <a:headEnd/>
                <a:tailEnd/>
              </a:ln>
            </p:spPr>
            <p:txBody>
              <a:bodyPr wrap="none">
                <a:spAutoFit/>
              </a:bodyPr>
              <a:lstStyle/>
              <a:p>
                <a:pPr algn="ctr" eaLnBrk="0" hangingPunct="0"/>
                <a:r>
                  <a:rPr lang="es-ES" sz="1000" b="1" dirty="0">
                    <a:solidFill>
                      <a:schemeClr val="bg1">
                        <a:lumMod val="50000"/>
                      </a:schemeClr>
                    </a:solidFill>
                  </a:rPr>
                  <a:t>0.6 X n</a:t>
                </a:r>
              </a:p>
            </p:txBody>
          </p:sp>
          <p:sp>
            <p:nvSpPr>
              <p:cNvPr id="20533" name="Text Box 123"/>
              <p:cNvSpPr txBox="1">
                <a:spLocks noChangeArrowheads="1"/>
              </p:cNvSpPr>
              <p:nvPr/>
            </p:nvSpPr>
            <p:spPr bwMode="auto">
              <a:xfrm>
                <a:off x="1121" y="2888"/>
                <a:ext cx="406" cy="171"/>
              </a:xfrm>
              <a:prstGeom prst="rect">
                <a:avLst/>
              </a:prstGeom>
              <a:noFill/>
              <a:ln w="9525">
                <a:noFill/>
                <a:miter lim="800000"/>
                <a:headEnd/>
                <a:tailEnd/>
              </a:ln>
            </p:spPr>
            <p:txBody>
              <a:bodyPr wrap="none">
                <a:spAutoFit/>
              </a:bodyPr>
              <a:lstStyle/>
              <a:p>
                <a:pPr algn="ctr" eaLnBrk="0" hangingPunct="0"/>
                <a:r>
                  <a:rPr lang="es-ES" sz="1000" b="1" dirty="0">
                    <a:solidFill>
                      <a:schemeClr val="bg1">
                        <a:lumMod val="50000"/>
                      </a:schemeClr>
                    </a:solidFill>
                  </a:rPr>
                  <a:t>0.5 X n</a:t>
                </a:r>
              </a:p>
            </p:txBody>
          </p:sp>
          <p:sp>
            <p:nvSpPr>
              <p:cNvPr id="20534" name="Text Box 124"/>
              <p:cNvSpPr txBox="1">
                <a:spLocks noChangeArrowheads="1"/>
              </p:cNvSpPr>
              <p:nvPr/>
            </p:nvSpPr>
            <p:spPr bwMode="auto">
              <a:xfrm>
                <a:off x="1121" y="3140"/>
                <a:ext cx="406" cy="171"/>
              </a:xfrm>
              <a:prstGeom prst="rect">
                <a:avLst/>
              </a:prstGeom>
              <a:noFill/>
              <a:ln w="9525">
                <a:noFill/>
                <a:miter lim="800000"/>
                <a:headEnd/>
                <a:tailEnd/>
              </a:ln>
            </p:spPr>
            <p:txBody>
              <a:bodyPr wrap="none">
                <a:spAutoFit/>
              </a:bodyPr>
              <a:lstStyle/>
              <a:p>
                <a:pPr algn="ctr" eaLnBrk="0" hangingPunct="0"/>
                <a:r>
                  <a:rPr lang="es-ES" sz="1000" b="1" dirty="0">
                    <a:solidFill>
                      <a:schemeClr val="bg1">
                        <a:lumMod val="50000"/>
                      </a:schemeClr>
                    </a:solidFill>
                  </a:rPr>
                  <a:t>0.4 X n</a:t>
                </a:r>
              </a:p>
            </p:txBody>
          </p:sp>
        </p:grpSp>
      </p:grpSp>
      <p:sp>
        <p:nvSpPr>
          <p:cNvPr id="224" name="223 CuadroTexto"/>
          <p:cNvSpPr txBox="1"/>
          <p:nvPr/>
        </p:nvSpPr>
        <p:spPr>
          <a:xfrm>
            <a:off x="155380" y="887507"/>
            <a:ext cx="10003118" cy="369332"/>
          </a:xfrm>
          <a:prstGeom prst="rect">
            <a:avLst/>
          </a:prstGeom>
          <a:noFill/>
        </p:spPr>
        <p:txBody>
          <a:bodyPr wrap="square" rtlCol="0">
            <a:spAutoFit/>
          </a:bodyPr>
          <a:lstStyle/>
          <a:p>
            <a:pPr algn="ctr"/>
            <a:r>
              <a:rPr lang="es-ES" b="1" dirty="0" smtClean="0">
                <a:solidFill>
                  <a:srgbClr val="00B0F0"/>
                </a:solidFill>
              </a:rPr>
              <a:t>THROTHLING CONTROL VS VARIABLE SPEED DRIVE - OVERVIEW</a:t>
            </a:r>
            <a:endParaRPr lang="es-ES" b="1" dirty="0">
              <a:solidFill>
                <a:srgbClr val="00B0F0"/>
              </a:solidFill>
            </a:endParaRPr>
          </a:p>
        </p:txBody>
      </p:sp>
      <p:grpSp>
        <p:nvGrpSpPr>
          <p:cNvPr id="288" name="287 Grupo"/>
          <p:cNvGrpSpPr/>
          <p:nvPr/>
        </p:nvGrpSpPr>
        <p:grpSpPr>
          <a:xfrm>
            <a:off x="233091" y="1308861"/>
            <a:ext cx="9595223" cy="568324"/>
            <a:chOff x="1" y="772885"/>
            <a:chExt cx="9143999" cy="797963"/>
          </a:xfrm>
          <a:solidFill>
            <a:srgbClr val="F8F8F8"/>
          </a:solidFill>
        </p:grpSpPr>
        <p:sp>
          <p:nvSpPr>
            <p:cNvPr id="287" name="286 Rectángulo"/>
            <p:cNvSpPr/>
            <p:nvPr/>
          </p:nvSpPr>
          <p:spPr>
            <a:xfrm>
              <a:off x="1" y="772885"/>
              <a:ext cx="9143999" cy="797962"/>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chemeClr val="tx1"/>
                </a:solidFill>
              </a:endParaRPr>
            </a:p>
          </p:txBody>
        </p:sp>
        <p:pic>
          <p:nvPicPr>
            <p:cNvPr id="64520" name="Picture 8"/>
            <p:cNvPicPr>
              <a:picLocks noChangeAspect="1" noChangeArrowheads="1"/>
            </p:cNvPicPr>
            <p:nvPr/>
          </p:nvPicPr>
          <p:blipFill>
            <a:blip r:embed="rId6"/>
            <a:srcRect/>
            <a:stretch>
              <a:fillRect/>
            </a:stretch>
          </p:blipFill>
          <p:spPr bwMode="auto">
            <a:xfrm>
              <a:off x="557439" y="980395"/>
              <a:ext cx="1454150" cy="390525"/>
            </a:xfrm>
            <a:prstGeom prst="rect">
              <a:avLst/>
            </a:prstGeom>
            <a:grpFill/>
            <a:ln w="9525">
              <a:noFill/>
              <a:miter lim="800000"/>
              <a:headEnd/>
              <a:tailEnd/>
            </a:ln>
            <a:effectLst/>
          </p:spPr>
        </p:pic>
        <p:pic>
          <p:nvPicPr>
            <p:cNvPr id="64522" name="Picture 10"/>
            <p:cNvPicPr>
              <a:picLocks noChangeAspect="1" noChangeArrowheads="1"/>
            </p:cNvPicPr>
            <p:nvPr/>
          </p:nvPicPr>
          <p:blipFill>
            <a:blip r:embed="rId7"/>
            <a:srcRect/>
            <a:stretch>
              <a:fillRect/>
            </a:stretch>
          </p:blipFill>
          <p:spPr bwMode="auto">
            <a:xfrm>
              <a:off x="2470571" y="788211"/>
              <a:ext cx="2941637" cy="782637"/>
            </a:xfrm>
            <a:prstGeom prst="rect">
              <a:avLst/>
            </a:prstGeom>
            <a:grpFill/>
            <a:ln w="9525">
              <a:noFill/>
              <a:miter lim="800000"/>
              <a:headEnd/>
              <a:tailEnd/>
            </a:ln>
            <a:effectLst/>
          </p:spPr>
        </p:pic>
        <p:pic>
          <p:nvPicPr>
            <p:cNvPr id="64524" name="Picture 12"/>
            <p:cNvPicPr>
              <a:picLocks noChangeAspect="1" noChangeArrowheads="1"/>
            </p:cNvPicPr>
            <p:nvPr/>
          </p:nvPicPr>
          <p:blipFill>
            <a:blip r:embed="rId8"/>
            <a:srcRect/>
            <a:stretch>
              <a:fillRect/>
            </a:stretch>
          </p:blipFill>
          <p:spPr bwMode="auto">
            <a:xfrm>
              <a:off x="5743802" y="780823"/>
              <a:ext cx="2662237" cy="746125"/>
            </a:xfrm>
            <a:prstGeom prst="rect">
              <a:avLst/>
            </a:prstGeom>
            <a:grpFill/>
            <a:ln w="9525">
              <a:noFill/>
              <a:miter lim="800000"/>
              <a:headEnd/>
              <a:tailEnd/>
            </a:ln>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subTnLst>
                                    <p:set>
                                      <p:cBhvr override="childStyle">
                                        <p:cTn dur="1" fill="hold" display="0" masterRel="nextClick" afterEffect="1"/>
                                        <p:tgtEl>
                                          <p:spTgt spid="16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gtEl>
                                        <p:attrNameLst>
                                          <p:attrName>style.visibility</p:attrName>
                                        </p:attrNameLst>
                                      </p:cBhvr>
                                      <p:to>
                                        <p:strVal val="visible"/>
                                      </p:to>
                                    </p:set>
                                  </p:childTnLst>
                                  <p:subTnLst>
                                    <p:set>
                                      <p:cBhvr override="childStyle">
                                        <p:cTn dur="1" fill="hold" display="0" masterRel="nextClick" afterEffect="1"/>
                                        <p:tgtEl>
                                          <p:spTgt spid="16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gtEl>
                                        <p:attrNameLst>
                                          <p:attrName>style.visibility</p:attrName>
                                        </p:attrNameLst>
                                      </p:cBhvr>
                                      <p:to>
                                        <p:strVal val="visible"/>
                                      </p:to>
                                    </p:set>
                                  </p:childTnLst>
                                  <p:subTnLst>
                                    <p:set>
                                      <p:cBhvr override="childStyle">
                                        <p:cTn dur="1" fill="hold" display="0" masterRel="nextClick" afterEffect="1"/>
                                        <p:tgtEl>
                                          <p:spTgt spid="17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gtEl>
                                        <p:attrNameLst>
                                          <p:attrName>style.visibility</p:attrName>
                                        </p:attrNameLst>
                                      </p:cBhvr>
                                      <p:to>
                                        <p:strVal val="visible"/>
                                      </p:to>
                                    </p:set>
                                  </p:childTnLst>
                                  <p:subTnLst>
                                    <p:set>
                                      <p:cBhvr override="childStyle">
                                        <p:cTn dur="1" fill="hold" display="0" masterRel="nextClick" afterEffect="1"/>
                                        <p:tgtEl>
                                          <p:spTgt spid="23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
                                        </p:tgtEl>
                                        <p:attrNameLst>
                                          <p:attrName>style.visibility</p:attrName>
                                        </p:attrNameLst>
                                      </p:cBhvr>
                                      <p:to>
                                        <p:strVal val="visible"/>
                                      </p:to>
                                    </p:set>
                                  </p:childTnLst>
                                  <p:subTnLst>
                                    <p:set>
                                      <p:cBhvr override="childStyle">
                                        <p:cTn dur="1" fill="hold" display="0" masterRel="nextClick" afterEffect="1"/>
                                        <p:tgtEl>
                                          <p:spTgt spid="22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0"/>
                                        </p:tgtEl>
                                        <p:attrNameLst>
                                          <p:attrName>style.visibility</p:attrName>
                                        </p:attrNameLst>
                                      </p:cBhvr>
                                      <p:to>
                                        <p:strVal val="visible"/>
                                      </p:to>
                                    </p:set>
                                  </p:childTnLst>
                                  <p:subTnLst>
                                    <p:set>
                                      <p:cBhvr override="childStyle">
                                        <p:cTn dur="1" fill="hold" display="0" masterRel="nextClick" afterEffect="1"/>
                                        <p:tgtEl>
                                          <p:spTgt spid="29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0"/>
                                        </p:tgtEl>
                                        <p:attrNameLst>
                                          <p:attrName>style.visibility</p:attrName>
                                        </p:attrNameLst>
                                      </p:cBhvr>
                                      <p:to>
                                        <p:strVal val="visible"/>
                                      </p:to>
                                    </p:set>
                                  </p:childTnLst>
                                  <p:subTnLst>
                                    <p:set>
                                      <p:cBhvr override="childStyle">
                                        <p:cTn dur="1" fill="hold" display="0" masterRel="nextClick" afterEffect="1"/>
                                        <p:tgtEl>
                                          <p:spTgt spid="170"/>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3"/>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2051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7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1"/>
                                        </p:tgtEl>
                                        <p:attrNameLst>
                                          <p:attrName>style.visibility</p:attrName>
                                        </p:attrNameLst>
                                      </p:cBhvr>
                                      <p:to>
                                        <p:strVal val="visible"/>
                                      </p:to>
                                    </p:set>
                                  </p:childTnLst>
                                  <p:subTnLst>
                                    <p:set>
                                      <p:cBhvr override="childStyle">
                                        <p:cTn dur="1" fill="hold" display="0" masterRel="nextClick" afterEffect="1"/>
                                        <p:tgtEl>
                                          <p:spTgt spid="171"/>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2"/>
                                        </p:tgtEl>
                                        <p:attrNameLst>
                                          <p:attrName>style.visibility</p:attrName>
                                        </p:attrNameLst>
                                      </p:cBhvr>
                                      <p:to>
                                        <p:strVal val="visible"/>
                                      </p:to>
                                    </p:set>
                                  </p:childTnLst>
                                  <p:subTnLst>
                                    <p:set>
                                      <p:cBhvr override="childStyle">
                                        <p:cTn dur="1" fill="hold" display="0" masterRel="nextClick" afterEffect="1"/>
                                        <p:tgtEl>
                                          <p:spTgt spid="172"/>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9"/>
                                        </p:tgtEl>
                                        <p:attrNameLst>
                                          <p:attrName>style.visibility</p:attrName>
                                        </p:attrNameLst>
                                      </p:cBhvr>
                                      <p:to>
                                        <p:strVal val="visible"/>
                                      </p:to>
                                    </p:set>
                                  </p:childTnLst>
                                  <p:subTnLst>
                                    <p:set>
                                      <p:cBhvr override="childStyle">
                                        <p:cTn dur="1" fill="hold" display="0" masterRel="nextClick" afterEffect="1"/>
                                        <p:tgtEl>
                                          <p:spTgt spid="179"/>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20513" grpId="0" animBg="1"/>
      <p:bldP spid="172" grpId="0" animBg="1"/>
      <p:bldP spid="179" grpId="0" animBg="1"/>
      <p:bldP spid="183" grpId="0" animBg="1"/>
      <p:bldP spid="27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7794</TotalTime>
  <Words>2143</Words>
  <Application>Microsoft Office PowerPoint</Application>
  <PresentationFormat>Papier A4 (210x297 mm)</PresentationFormat>
  <Paragraphs>525</Paragraphs>
  <Slides>41</Slides>
  <Notes>41</Notes>
  <HiddenSlides>0</HiddenSlides>
  <MMClips>0</MMClips>
  <ScaleCrop>false</ScaleCrop>
  <HeadingPairs>
    <vt:vector size="6" baseType="variant">
      <vt:variant>
        <vt:lpstr>Motyw</vt:lpstr>
      </vt:variant>
      <vt:variant>
        <vt:i4>2</vt:i4>
      </vt:variant>
      <vt:variant>
        <vt:lpstr>Osadzone serwery OLE</vt:lpstr>
      </vt:variant>
      <vt:variant>
        <vt:i4>2</vt:i4>
      </vt:variant>
      <vt:variant>
        <vt:lpstr>Tytuły slajdów</vt:lpstr>
      </vt:variant>
      <vt:variant>
        <vt:i4>41</vt:i4>
      </vt:variant>
    </vt:vector>
  </HeadingPairs>
  <TitlesOfParts>
    <vt:vector size="45" baseType="lpstr">
      <vt:lpstr>Tema de Office</vt:lpstr>
      <vt:lpstr>1_Tema de Office</vt:lpstr>
      <vt:lpstr>CorelDRAW</vt:lpstr>
      <vt:lpstr>Visio</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Corporativa</dc:title>
  <dc:creator>GRAFITAL</dc:creator>
  <cp:lastModifiedBy>Paula</cp:lastModifiedBy>
  <cp:revision>872</cp:revision>
  <dcterms:created xsi:type="dcterms:W3CDTF">2011-07-29T10:19:45Z</dcterms:created>
  <dcterms:modified xsi:type="dcterms:W3CDTF">2014-03-01T21:41:15Z</dcterms:modified>
</cp:coreProperties>
</file>