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 id="2147483662" r:id="rId2"/>
  </p:sldMasterIdLst>
  <p:notesMasterIdLst>
    <p:notesMasterId r:id="rId36"/>
  </p:notesMasterIdLst>
  <p:sldIdLst>
    <p:sldId id="418" r:id="rId3"/>
    <p:sldId id="455" r:id="rId4"/>
    <p:sldId id="456" r:id="rId5"/>
    <p:sldId id="457" r:id="rId6"/>
    <p:sldId id="458" r:id="rId7"/>
    <p:sldId id="459" r:id="rId8"/>
    <p:sldId id="499" r:id="rId9"/>
    <p:sldId id="510" r:id="rId10"/>
    <p:sldId id="539" r:id="rId11"/>
    <p:sldId id="511" r:id="rId12"/>
    <p:sldId id="512" r:id="rId13"/>
    <p:sldId id="520" r:id="rId14"/>
    <p:sldId id="474" r:id="rId15"/>
    <p:sldId id="516" r:id="rId16"/>
    <p:sldId id="536" r:id="rId17"/>
    <p:sldId id="500" r:id="rId18"/>
    <p:sldId id="535" r:id="rId19"/>
    <p:sldId id="523" r:id="rId20"/>
    <p:sldId id="522" r:id="rId21"/>
    <p:sldId id="513" r:id="rId22"/>
    <p:sldId id="514" r:id="rId23"/>
    <p:sldId id="534" r:id="rId24"/>
    <p:sldId id="530" r:id="rId25"/>
    <p:sldId id="531" r:id="rId26"/>
    <p:sldId id="517" r:id="rId27"/>
    <p:sldId id="518" r:id="rId28"/>
    <p:sldId id="527" r:id="rId29"/>
    <p:sldId id="519" r:id="rId30"/>
    <p:sldId id="538" r:id="rId31"/>
    <p:sldId id="537" r:id="rId32"/>
    <p:sldId id="503" r:id="rId33"/>
    <p:sldId id="526" r:id="rId34"/>
    <p:sldId id="525" r:id="rId35"/>
  </p:sldIdLst>
  <p:sldSz cx="9906000" cy="6858000" type="A4"/>
  <p:notesSz cx="9918700" cy="6669088"/>
  <p:defaultTextStyle>
    <a:defPPr>
      <a:defRPr lang="es-E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D8C"/>
    <a:srgbClr val="F8F8F8"/>
    <a:srgbClr val="FEA720"/>
    <a:srgbClr val="B7FFD8"/>
    <a:srgbClr val="4D7620"/>
    <a:srgbClr val="B9D6F1"/>
    <a:srgbClr val="549CDD"/>
    <a:srgbClr val="919DB2"/>
    <a:srgbClr val="3C558F"/>
    <a:srgbClr val="05387B"/>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Estilo claro 3 - Énfasis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4371" autoAdjust="0"/>
  </p:normalViewPr>
  <p:slideViewPr>
    <p:cSldViewPr snapToGrid="0">
      <p:cViewPr varScale="1">
        <p:scale>
          <a:sx n="80" d="100"/>
          <a:sy n="80" d="100"/>
        </p:scale>
        <p:origin x="-1027" y="-67"/>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8"/>
    </p:cViewPr>
  </p:sorterViewPr>
  <p:notesViewPr>
    <p:cSldViewPr snapToGrid="0">
      <p:cViewPr>
        <p:scale>
          <a:sx n="66" d="100"/>
          <a:sy n="66" d="100"/>
        </p:scale>
        <p:origin x="-702" y="-1062"/>
      </p:cViewPr>
      <p:guideLst>
        <p:guide orient="horz" pos="2101"/>
        <p:guide pos="3123"/>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4"/>
          <p:cNvSpPr>
            <a:spLocks noGrp="1" noRot="1" noChangeAspect="1" noChangeArrowheads="1" noTextEdit="1"/>
          </p:cNvSpPr>
          <p:nvPr>
            <p:ph type="sldImg" idx="2"/>
          </p:nvPr>
        </p:nvSpPr>
        <p:spPr bwMode="auto">
          <a:xfrm>
            <a:off x="191347" y="931332"/>
            <a:ext cx="5916827" cy="4097867"/>
          </a:xfrm>
          <a:prstGeom prst="rect">
            <a:avLst/>
          </a:prstGeom>
          <a:noFill/>
          <a:ln w="9525">
            <a:solidFill>
              <a:srgbClr val="000000"/>
            </a:solidFill>
            <a:miter lim="800000"/>
            <a:headEnd/>
            <a:tailEnd/>
          </a:ln>
        </p:spPr>
      </p:sp>
      <p:grpSp>
        <p:nvGrpSpPr>
          <p:cNvPr id="35" name="Group 42"/>
          <p:cNvGrpSpPr>
            <a:grpSpLocks/>
          </p:cNvGrpSpPr>
          <p:nvPr/>
        </p:nvGrpSpPr>
        <p:grpSpPr bwMode="auto">
          <a:xfrm>
            <a:off x="189371" y="5194724"/>
            <a:ext cx="9615029" cy="1474364"/>
            <a:chOff x="407" y="3222"/>
            <a:chExt cx="5353" cy="873"/>
          </a:xfrm>
        </p:grpSpPr>
        <p:sp>
          <p:nvSpPr>
            <p:cNvPr id="36" name="Rectangle 43"/>
            <p:cNvSpPr>
              <a:spLocks noChangeArrowheads="1"/>
            </p:cNvSpPr>
            <p:nvPr/>
          </p:nvSpPr>
          <p:spPr bwMode="auto">
            <a:xfrm>
              <a:off x="407" y="3222"/>
              <a:ext cx="5353" cy="703"/>
            </a:xfrm>
            <a:prstGeom prst="rect">
              <a:avLst/>
            </a:prstGeom>
            <a:noFill/>
            <a:ln w="9525">
              <a:solidFill>
                <a:schemeClr val="tx1"/>
              </a:solidFill>
              <a:miter lim="800000"/>
              <a:headEnd/>
              <a:tailEnd/>
            </a:ln>
            <a:effectLst/>
          </p:spPr>
          <p:txBody>
            <a:bodyPr wrap="none" anchor="ctr"/>
            <a:lstStyle/>
            <a:p>
              <a:pPr>
                <a:defRPr/>
              </a:pPr>
              <a:endParaRPr lang="es-ES"/>
            </a:p>
          </p:txBody>
        </p:sp>
        <p:sp>
          <p:nvSpPr>
            <p:cNvPr id="37" name="Text Box 44"/>
            <p:cNvSpPr txBox="1">
              <a:spLocks noChangeArrowheads="1"/>
            </p:cNvSpPr>
            <p:nvPr/>
          </p:nvSpPr>
          <p:spPr bwMode="auto">
            <a:xfrm>
              <a:off x="428" y="3945"/>
              <a:ext cx="1608" cy="150"/>
            </a:xfrm>
            <a:prstGeom prst="rect">
              <a:avLst/>
            </a:prstGeom>
            <a:noFill/>
            <a:ln w="9525">
              <a:noFill/>
              <a:miter lim="800000"/>
              <a:headEnd/>
              <a:tailEnd/>
            </a:ln>
            <a:effectLst/>
          </p:spPr>
          <p:txBody>
            <a:bodyPr wrap="none" lIns="99048" tIns="49524" rIns="99048" bIns="49524">
              <a:spAutoFit/>
            </a:bodyPr>
            <a:lstStyle/>
            <a:p>
              <a:pPr defTabSz="1073018">
                <a:defRPr/>
              </a:pPr>
              <a:r>
                <a:rPr lang="es-ES" sz="1000" dirty="0" smtClean="0">
                  <a:latin typeface="Verdana" pitchFamily="34" charset="0"/>
                </a:rPr>
                <a:t>GSPA07AI_</a:t>
              </a:r>
              <a:r>
                <a:rPr lang="es-ES" sz="1000" baseline="0" dirty="0" smtClean="0">
                  <a:latin typeface="Verdana" pitchFamily="34" charset="0"/>
                </a:rPr>
                <a:t> XMV660 TECHNICAL SEMINAR</a:t>
              </a:r>
              <a:endParaRPr lang="es-ES" sz="1000" dirty="0">
                <a:latin typeface="Verdana" pitchFamily="34" charset="0"/>
              </a:endParaRPr>
            </a:p>
          </p:txBody>
        </p:sp>
        <p:sp>
          <p:nvSpPr>
            <p:cNvPr id="38" name="Text Box 45"/>
            <p:cNvSpPr txBox="1">
              <a:spLocks noChangeArrowheads="1"/>
            </p:cNvSpPr>
            <p:nvPr/>
          </p:nvSpPr>
          <p:spPr bwMode="auto">
            <a:xfrm>
              <a:off x="407" y="3222"/>
              <a:ext cx="498" cy="169"/>
            </a:xfrm>
            <a:prstGeom prst="rect">
              <a:avLst/>
            </a:prstGeom>
            <a:noFill/>
            <a:ln w="9525">
              <a:noFill/>
              <a:miter lim="800000"/>
              <a:headEnd/>
              <a:tailEnd/>
            </a:ln>
            <a:effectLst/>
          </p:spPr>
          <p:txBody>
            <a:bodyPr lIns="99048" tIns="49524" rIns="99048" bIns="49524">
              <a:spAutoFit/>
            </a:bodyPr>
            <a:lstStyle/>
            <a:p>
              <a:pPr defTabSz="1073018">
                <a:spcBef>
                  <a:spcPct val="50000"/>
                </a:spcBef>
                <a:defRPr/>
              </a:pPr>
              <a:r>
                <a:rPr lang="es-ES" sz="1200" b="1" dirty="0" smtClean="0"/>
                <a:t>NOTES</a:t>
              </a:r>
              <a:endParaRPr lang="es-ES" sz="1200" b="1" dirty="0"/>
            </a:p>
          </p:txBody>
        </p:sp>
      </p:grpSp>
      <p:sp>
        <p:nvSpPr>
          <p:cNvPr id="39" name="Text Box 48"/>
          <p:cNvSpPr txBox="1">
            <a:spLocks noChangeArrowheads="1"/>
          </p:cNvSpPr>
          <p:nvPr/>
        </p:nvSpPr>
        <p:spPr bwMode="auto">
          <a:xfrm>
            <a:off x="4092434" y="293109"/>
            <a:ext cx="5686566" cy="293002"/>
          </a:xfrm>
          <a:prstGeom prst="rect">
            <a:avLst/>
          </a:prstGeom>
          <a:noFill/>
          <a:ln w="9525">
            <a:noFill/>
            <a:miter lim="800000"/>
            <a:headEnd/>
            <a:tailEnd/>
          </a:ln>
          <a:effectLst/>
        </p:spPr>
        <p:txBody>
          <a:bodyPr wrap="square" lIns="107289" tIns="53644" rIns="107289" bIns="53644">
            <a:spAutoFit/>
          </a:bodyPr>
          <a:lstStyle/>
          <a:p>
            <a:pPr algn="r"/>
            <a:r>
              <a:rPr lang="es-ES" sz="1200" b="0" dirty="0" smtClean="0">
                <a:solidFill>
                  <a:schemeClr val="tx1"/>
                </a:solidFill>
              </a:rPr>
              <a:t>POWER ACADEMY </a:t>
            </a:r>
            <a:endParaRPr lang="es-ES" sz="1200" b="0" dirty="0">
              <a:solidFill>
                <a:schemeClr val="tx1"/>
              </a:solidFill>
            </a:endParaRPr>
          </a:p>
        </p:txBody>
      </p:sp>
      <p:grpSp>
        <p:nvGrpSpPr>
          <p:cNvPr id="40" name="Group 49"/>
          <p:cNvGrpSpPr>
            <a:grpSpLocks/>
          </p:cNvGrpSpPr>
          <p:nvPr/>
        </p:nvGrpSpPr>
        <p:grpSpPr bwMode="auto">
          <a:xfrm>
            <a:off x="6234664" y="897467"/>
            <a:ext cx="3552803" cy="4106333"/>
            <a:chOff x="3537" y="599"/>
            <a:chExt cx="2087" cy="2446"/>
          </a:xfrm>
        </p:grpSpPr>
        <p:sp>
          <p:nvSpPr>
            <p:cNvPr id="41" name="Rectangle 50"/>
            <p:cNvSpPr>
              <a:spLocks noChangeArrowheads="1"/>
            </p:cNvSpPr>
            <p:nvPr/>
          </p:nvSpPr>
          <p:spPr bwMode="auto">
            <a:xfrm>
              <a:off x="3537" y="599"/>
              <a:ext cx="2087" cy="2446"/>
            </a:xfrm>
            <a:prstGeom prst="rect">
              <a:avLst/>
            </a:prstGeom>
            <a:noFill/>
            <a:ln w="9525">
              <a:solidFill>
                <a:schemeClr val="tx1"/>
              </a:solidFill>
              <a:miter lim="800000"/>
              <a:headEnd/>
              <a:tailEnd/>
            </a:ln>
            <a:effectLst/>
          </p:spPr>
          <p:txBody>
            <a:bodyPr wrap="none" lIns="99048" tIns="49524" rIns="99048" bIns="49524" anchor="ctr"/>
            <a:lstStyle/>
            <a:p>
              <a:pPr algn="ctr" defTabSz="1073018">
                <a:defRPr/>
              </a:pPr>
              <a:endParaRPr lang="es-ES" sz="2100" dirty="0"/>
            </a:p>
          </p:txBody>
        </p:sp>
        <p:sp>
          <p:nvSpPr>
            <p:cNvPr id="42" name="Text Box 51"/>
            <p:cNvSpPr txBox="1">
              <a:spLocks noChangeArrowheads="1"/>
            </p:cNvSpPr>
            <p:nvPr/>
          </p:nvSpPr>
          <p:spPr bwMode="auto">
            <a:xfrm>
              <a:off x="3537" y="599"/>
              <a:ext cx="498" cy="170"/>
            </a:xfrm>
            <a:prstGeom prst="rect">
              <a:avLst/>
            </a:prstGeom>
            <a:noFill/>
            <a:ln w="9525">
              <a:noFill/>
              <a:miter lim="800000"/>
              <a:headEnd/>
              <a:tailEnd/>
            </a:ln>
            <a:effectLst/>
          </p:spPr>
          <p:txBody>
            <a:bodyPr lIns="99048" tIns="49524" rIns="99048" bIns="49524">
              <a:spAutoFit/>
            </a:bodyPr>
            <a:lstStyle/>
            <a:p>
              <a:pPr defTabSz="1073018">
                <a:spcBef>
                  <a:spcPct val="50000"/>
                </a:spcBef>
                <a:defRPr/>
              </a:pPr>
              <a:r>
                <a:rPr lang="es-ES" sz="1200" b="1" dirty="0" smtClean="0"/>
                <a:t>NOTES</a:t>
              </a:r>
              <a:endParaRPr lang="es-ES" sz="1200" b="1" dirty="0"/>
            </a:p>
          </p:txBody>
        </p:sp>
        <p:sp>
          <p:nvSpPr>
            <p:cNvPr id="43" name="Line 52"/>
            <p:cNvSpPr>
              <a:spLocks noChangeShapeType="1"/>
            </p:cNvSpPr>
            <p:nvPr/>
          </p:nvSpPr>
          <p:spPr bwMode="auto">
            <a:xfrm>
              <a:off x="3582" y="849"/>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44" name="Line 53"/>
            <p:cNvSpPr>
              <a:spLocks noChangeShapeType="1"/>
            </p:cNvSpPr>
            <p:nvPr/>
          </p:nvSpPr>
          <p:spPr bwMode="auto">
            <a:xfrm>
              <a:off x="3582" y="1008"/>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45" name="Line 54"/>
            <p:cNvSpPr>
              <a:spLocks noChangeShapeType="1"/>
            </p:cNvSpPr>
            <p:nvPr/>
          </p:nvSpPr>
          <p:spPr bwMode="auto">
            <a:xfrm>
              <a:off x="3582" y="1168"/>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46" name="Line 55"/>
            <p:cNvSpPr>
              <a:spLocks noChangeShapeType="1"/>
            </p:cNvSpPr>
            <p:nvPr/>
          </p:nvSpPr>
          <p:spPr bwMode="auto">
            <a:xfrm>
              <a:off x="3582" y="1327"/>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47" name="Line 56"/>
            <p:cNvSpPr>
              <a:spLocks noChangeShapeType="1"/>
            </p:cNvSpPr>
            <p:nvPr/>
          </p:nvSpPr>
          <p:spPr bwMode="auto">
            <a:xfrm>
              <a:off x="3582" y="1487"/>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48" name="Line 57"/>
            <p:cNvSpPr>
              <a:spLocks noChangeShapeType="1"/>
            </p:cNvSpPr>
            <p:nvPr/>
          </p:nvSpPr>
          <p:spPr bwMode="auto">
            <a:xfrm>
              <a:off x="3582" y="1646"/>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49" name="Line 58"/>
            <p:cNvSpPr>
              <a:spLocks noChangeShapeType="1"/>
            </p:cNvSpPr>
            <p:nvPr/>
          </p:nvSpPr>
          <p:spPr bwMode="auto">
            <a:xfrm>
              <a:off x="3582" y="1806"/>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0" name="Line 59"/>
            <p:cNvSpPr>
              <a:spLocks noChangeShapeType="1"/>
            </p:cNvSpPr>
            <p:nvPr/>
          </p:nvSpPr>
          <p:spPr bwMode="auto">
            <a:xfrm>
              <a:off x="3582" y="1965"/>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1" name="Line 60"/>
            <p:cNvSpPr>
              <a:spLocks noChangeShapeType="1"/>
            </p:cNvSpPr>
            <p:nvPr/>
          </p:nvSpPr>
          <p:spPr bwMode="auto">
            <a:xfrm>
              <a:off x="3582" y="2125"/>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2" name="Line 61"/>
            <p:cNvSpPr>
              <a:spLocks noChangeShapeType="1"/>
            </p:cNvSpPr>
            <p:nvPr/>
          </p:nvSpPr>
          <p:spPr bwMode="auto">
            <a:xfrm>
              <a:off x="3582" y="2284"/>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3" name="Line 62"/>
            <p:cNvSpPr>
              <a:spLocks noChangeShapeType="1"/>
            </p:cNvSpPr>
            <p:nvPr/>
          </p:nvSpPr>
          <p:spPr bwMode="auto">
            <a:xfrm>
              <a:off x="3582" y="2444"/>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4" name="Line 63"/>
            <p:cNvSpPr>
              <a:spLocks noChangeShapeType="1"/>
            </p:cNvSpPr>
            <p:nvPr/>
          </p:nvSpPr>
          <p:spPr bwMode="auto">
            <a:xfrm>
              <a:off x="3582" y="2603"/>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5" name="Line 64"/>
            <p:cNvSpPr>
              <a:spLocks noChangeShapeType="1"/>
            </p:cNvSpPr>
            <p:nvPr/>
          </p:nvSpPr>
          <p:spPr bwMode="auto">
            <a:xfrm>
              <a:off x="3582" y="2763"/>
              <a:ext cx="1974" cy="0"/>
            </a:xfrm>
            <a:prstGeom prst="line">
              <a:avLst/>
            </a:prstGeom>
            <a:noFill/>
            <a:ln w="6350" cap="rnd">
              <a:solidFill>
                <a:schemeClr val="tx1"/>
              </a:solidFill>
              <a:prstDash val="sysDot"/>
              <a:round/>
              <a:headEnd/>
              <a:tailEnd/>
            </a:ln>
            <a:effectLst/>
          </p:spPr>
          <p:txBody>
            <a:bodyPr/>
            <a:lstStyle/>
            <a:p>
              <a:pPr>
                <a:defRPr/>
              </a:pPr>
              <a:endParaRPr lang="es-ES"/>
            </a:p>
          </p:txBody>
        </p:sp>
        <p:sp>
          <p:nvSpPr>
            <p:cNvPr id="56" name="Line 65"/>
            <p:cNvSpPr>
              <a:spLocks noChangeShapeType="1"/>
            </p:cNvSpPr>
            <p:nvPr/>
          </p:nvSpPr>
          <p:spPr bwMode="auto">
            <a:xfrm>
              <a:off x="3582" y="2922"/>
              <a:ext cx="1974" cy="0"/>
            </a:xfrm>
            <a:prstGeom prst="line">
              <a:avLst/>
            </a:prstGeom>
            <a:noFill/>
            <a:ln w="6350" cap="rnd">
              <a:solidFill>
                <a:schemeClr val="tx1"/>
              </a:solidFill>
              <a:prstDash val="sysDot"/>
              <a:round/>
              <a:headEnd/>
              <a:tailEnd/>
            </a:ln>
            <a:effectLst/>
          </p:spPr>
          <p:txBody>
            <a:bodyPr/>
            <a:lstStyle/>
            <a:p>
              <a:pPr>
                <a:defRPr/>
              </a:pPr>
              <a:endParaRPr lang="es-ES"/>
            </a:p>
          </p:txBody>
        </p:sp>
      </p:grpSp>
      <p:cxnSp>
        <p:nvCxnSpPr>
          <p:cNvPr id="57" name="56 Conector recto"/>
          <p:cNvCxnSpPr/>
          <p:nvPr/>
        </p:nvCxnSpPr>
        <p:spPr>
          <a:xfrm>
            <a:off x="140844" y="590522"/>
            <a:ext cx="9655089" cy="1061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58" name="Picture 1" descr="C:\Users\VMARQUES\Desktop\061 Logotipos Power (GLP)\01_08 LOGOTIPOS\LOGOTIPOS PNG\POWER ELECTRONICS_.png"/>
          <p:cNvPicPr>
            <a:picLocks noChangeAspect="1" noChangeArrowheads="1"/>
          </p:cNvPicPr>
          <p:nvPr/>
        </p:nvPicPr>
        <p:blipFill>
          <a:blip r:embed="rId2"/>
          <a:srcRect/>
          <a:stretch>
            <a:fillRect/>
          </a:stretch>
        </p:blipFill>
        <p:spPr bwMode="auto">
          <a:xfrm>
            <a:off x="152400" y="82550"/>
            <a:ext cx="1962150" cy="491461"/>
          </a:xfrm>
          <a:prstGeom prst="rect">
            <a:avLst/>
          </a:prstGeom>
          <a:noFill/>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0000" y="900000"/>
            <a:ext cx="5916827" cy="4097867"/>
          </a:xfrm>
        </p:spPr>
      </p:sp>
      <p:sp>
        <p:nvSpPr>
          <p:cNvPr id="4"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4" name="3 Marcador de número de diapositiva"/>
          <p:cNvSpPr>
            <a:spLocks noGrp="1"/>
          </p:cNvSpPr>
          <p:nvPr>
            <p:ph type="sldNum" sz="quarter" idx="10"/>
          </p:nvPr>
        </p:nvSpPr>
        <p:spPr>
          <a:xfrm>
            <a:off x="5618302" y="6385279"/>
            <a:ext cx="4298103" cy="333454"/>
          </a:xfrm>
          <a:prstGeom prst="rect">
            <a:avLst/>
          </a:prstGeom>
        </p:spPr>
        <p:txBody>
          <a:bodyPr/>
          <a:lstStyle/>
          <a:p>
            <a:pPr algn="r">
              <a:defRPr/>
            </a:pPr>
            <a:fld id="{B82398C8-5C3D-4DF4-90D0-CC040D0CAD2B}" type="slidenum">
              <a:rPr lang="es-ES" sz="1200" smtClean="0"/>
              <a:pPr algn="r">
                <a:defRPr/>
              </a:pPr>
              <a:t>11</a:t>
            </a:fld>
            <a:endParaRPr lang="es-E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Rot="1" noChangeAspect="1" noChangeArrowheads="1" noTextEdit="1"/>
          </p:cNvSpPr>
          <p:nvPr>
            <p:ph type="sldImg"/>
          </p:nvPr>
        </p:nvSpPr>
        <p:spPr>
          <a:xfrm>
            <a:off x="179388" y="900113"/>
            <a:ext cx="5926137" cy="4103687"/>
          </a:xfrm>
          <a:prstGeom prst="rect">
            <a:avLst/>
          </a:prstGeom>
          <a:ln w="3175" cap="flat"/>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Rot="1" noChangeAspect="1" noChangeArrowheads="1" noTextEdit="1"/>
          </p:cNvSpPr>
          <p:nvPr>
            <p:ph type="sldImg"/>
          </p:nvPr>
        </p:nvSpPr>
        <p:spPr>
          <a:xfrm>
            <a:off x="179388" y="900113"/>
            <a:ext cx="5926137" cy="4103687"/>
          </a:xfrm>
          <a:prstGeom prst="rect">
            <a:avLst/>
          </a:prstGeom>
          <a:ln w="3175" cap="flat">
            <a:solidFill>
              <a:schemeClr val="tx1"/>
            </a:solidFill>
          </a:ln>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0000" y="900000"/>
            <a:ext cx="5926842" cy="4104000"/>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3"/>
          <p:cNvSpPr>
            <a:spLocks noGrp="1" noRot="1" noChangeAspect="1" noChangeArrowheads="1" noTextEdit="1"/>
          </p:cNvSpPr>
          <p:nvPr>
            <p:ph type="sldImg"/>
          </p:nvPr>
        </p:nvSpPr>
        <p:spPr>
          <a:xfrm>
            <a:off x="179388" y="900113"/>
            <a:ext cx="5926137" cy="4103687"/>
          </a:xfrm>
          <a:prstGeom prst="rect">
            <a:avLst/>
          </a:prstGeom>
          <a:ln w="3175" cap="flat"/>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3"/>
          <p:cNvSpPr>
            <a:spLocks noGrp="1" noRot="1" noChangeAspect="1" noChangeArrowheads="1" noTextEdit="1"/>
          </p:cNvSpPr>
          <p:nvPr>
            <p:ph type="sldImg"/>
          </p:nvPr>
        </p:nvSpPr>
        <p:spPr>
          <a:xfrm>
            <a:off x="179388" y="900113"/>
            <a:ext cx="5926137" cy="4103687"/>
          </a:xfrm>
          <a:prstGeom prst="rect">
            <a:avLst/>
          </a:prstGeom>
          <a:ln w="3175" cap="flat"/>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3"/>
          <p:cNvSpPr>
            <a:spLocks noGrp="1" noRot="1" noChangeAspect="1" noChangeArrowheads="1" noTextEdit="1"/>
          </p:cNvSpPr>
          <p:nvPr>
            <p:ph type="sldImg"/>
          </p:nvPr>
        </p:nvSpPr>
        <p:spPr>
          <a:xfrm>
            <a:off x="179388" y="900113"/>
            <a:ext cx="5926137" cy="4103687"/>
          </a:xfrm>
          <a:prstGeom prst="rect">
            <a:avLst/>
          </a:prstGeom>
          <a:ln w="3175" cap="flat"/>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3"/>
          <p:cNvSpPr>
            <a:spLocks noGrp="1" noRot="1" noChangeAspect="1" noChangeArrowheads="1" noTextEdit="1"/>
          </p:cNvSpPr>
          <p:nvPr>
            <p:ph type="sldImg"/>
          </p:nvPr>
        </p:nvSpPr>
        <p:spPr>
          <a:xfrm>
            <a:off x="179388" y="900113"/>
            <a:ext cx="5926137" cy="4103687"/>
          </a:xfrm>
          <a:prstGeom prst="rect">
            <a:avLst/>
          </a:prstGeom>
          <a:ln w="3175" cap="flat"/>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0000" y="900000"/>
            <a:ext cx="5926843" cy="4104000"/>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0974" y="900000"/>
            <a:ext cx="5926843" cy="4104000"/>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0000" y="900000"/>
            <a:ext cx="5926843" cy="4104000"/>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388" y="900113"/>
            <a:ext cx="5927725" cy="4103687"/>
          </a:xfrm>
          <a:prstGeom prst="rect">
            <a:avLst/>
          </a:prstGeom>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Rot="1" noChangeAspect="1" noChangeArrowheads="1" noTextEdit="1"/>
          </p:cNvSpPr>
          <p:nvPr>
            <p:ph type="sldImg"/>
          </p:nvPr>
        </p:nvSpPr>
        <p:spPr>
          <a:xfrm>
            <a:off x="180000" y="900000"/>
            <a:ext cx="5927624" cy="4104000"/>
          </a:xfrm>
          <a:prstGeom prst="rect">
            <a:avLst/>
          </a:prstGeom>
          <a:noFill/>
          <a:ln w="3175" cap="flat">
            <a:solidFill>
              <a:schemeClr val="tx1"/>
            </a:solidFill>
          </a:ln>
        </p:spPr>
      </p:sp>
      <p:sp>
        <p:nvSpPr>
          <p:cNvPr id="6"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Rot="1" noChangeAspect="1" noChangeArrowheads="1" noTextEdit="1"/>
          </p:cNvSpPr>
          <p:nvPr>
            <p:ph type="sldImg"/>
          </p:nvPr>
        </p:nvSpPr>
        <p:spPr>
          <a:xfrm>
            <a:off x="179388" y="900113"/>
            <a:ext cx="5927725" cy="4103687"/>
          </a:xfrm>
          <a:prstGeom prst="rect">
            <a:avLst/>
          </a:prstGeom>
          <a:ln w="3175" cap="flat"/>
        </p:spPr>
      </p:sp>
      <p:sp>
        <p:nvSpPr>
          <p:cNvPr id="5" name="3 Marcador de número de diapositiva"/>
          <p:cNvSpPr txBox="1">
            <a:spLocks/>
          </p:cNvSpPr>
          <p:nvPr/>
        </p:nvSpPr>
        <p:spPr>
          <a:xfrm>
            <a:off x="5618302" y="6385279"/>
            <a:ext cx="4298103" cy="3334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398C8-5C3D-4DF4-90D0-CC040D0CAD2B}" type="slidenum">
              <a:rPr kumimoji="0" lang="es-ES" sz="1200" b="0" i="0" u="none" strike="noStrike" kern="1200" cap="none" spc="0" normalizeH="0" baseline="0" noProof="0" smtClean="0">
                <a:ln>
                  <a:noFill/>
                </a:ln>
                <a:solidFill>
                  <a:schemeClr val="tx1"/>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ES" sz="12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28"/>
            <a:ext cx="84201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pPr>
              <a:defRPr/>
            </a:pPr>
            <a:fld id="{3ECCF168-84E2-4752-8F57-F80594CB1E17}"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F29F6B54-BD59-4A84-BFA0-AC6E998E9CDF}" type="slidenum">
              <a:rPr lang="es-ES_tradnl"/>
              <a:pPr>
                <a:defRPr/>
              </a:pPr>
              <a:t>‹#›</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C065CAF0-C895-4FA3-BFB1-074CD3FF60B4}"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1284CF67-2191-4652-B44C-B8187A9E342D}" type="slidenum">
              <a:rPr lang="es-ES_tradnl"/>
              <a:pPr>
                <a:defRPr/>
              </a:pPr>
              <a:t>‹#›</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41"/>
            <a:ext cx="222885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95300" y="274641"/>
            <a:ext cx="652145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EE8E07EC-8A8C-47D2-AF78-D26E9F7E5F9C}"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A4B5869A-90D4-4A0C-8302-58AFDC6591C1}" type="slidenum">
              <a:rPr lang="es-ES_tradnl"/>
              <a:pPr>
                <a:defRPr/>
              </a:pPr>
              <a:t>‹#›</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srcRect/>
          <a:stretch>
            <a:fillRect/>
          </a:stretch>
        </p:blipFill>
        <p:spPr bwMode="auto">
          <a:xfrm>
            <a:off x="0" y="3"/>
            <a:ext cx="9906000" cy="6869113"/>
          </a:xfrm>
          <a:prstGeom prst="rect">
            <a:avLst/>
          </a:prstGeom>
          <a:noFill/>
          <a:ln w="9525">
            <a:noFill/>
            <a:miter lim="800000"/>
            <a:headEnd/>
            <a:tailEnd/>
          </a:ln>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srcRect/>
          <a:stretch>
            <a:fillRect/>
          </a:stretch>
        </p:blipFill>
        <p:spPr bwMode="auto">
          <a:xfrm>
            <a:off x="0" y="13837"/>
            <a:ext cx="9906000" cy="792162"/>
          </a:xfrm>
          <a:prstGeom prst="rect">
            <a:avLst/>
          </a:prstGeom>
          <a:noFill/>
          <a:ln w="9525">
            <a:noFill/>
            <a:miter lim="800000"/>
            <a:headEnd/>
            <a:tailEnd/>
          </a:ln>
          <a:effectLst/>
        </p:spPr>
      </p:pic>
      <p:pic>
        <p:nvPicPr>
          <p:cNvPr id="2051" name="Picture 3"/>
          <p:cNvPicPr>
            <a:picLocks noChangeAspect="1" noChangeArrowheads="1"/>
          </p:cNvPicPr>
          <p:nvPr userDrawn="1"/>
        </p:nvPicPr>
        <p:blipFill>
          <a:blip r:embed="rId3"/>
          <a:srcRect/>
          <a:stretch>
            <a:fillRect/>
          </a:stretch>
        </p:blipFill>
        <p:spPr bwMode="auto">
          <a:xfrm>
            <a:off x="7627767" y="6519185"/>
            <a:ext cx="1786863" cy="155575"/>
          </a:xfrm>
          <a:prstGeom prst="rect">
            <a:avLst/>
          </a:prstGeom>
          <a:noFill/>
          <a:ln w="9525">
            <a:noFill/>
            <a:miter lim="800000"/>
            <a:headEnd/>
            <a:tailEnd/>
          </a:ln>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03"/>
            <a:ext cx="84201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2E7469A3-CB63-46FF-8406-F9D3346D025F}"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522F824A-1A70-4B24-87BC-AEDAF199066E}" type="slidenum">
              <a:rPr lang="es-ES_tradnl"/>
              <a:pPr>
                <a:defRPr/>
              </a:pPr>
              <a:t>‹#›</a:t>
            </a:fld>
            <a:endParaRPr lang="es-ES_trad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B67808CC-7F67-4B94-8442-8BA440CDC415}" type="datetime1">
              <a:rPr lang="es-ES_tradnl"/>
              <a:pPr>
                <a:defRPr/>
              </a:pPr>
              <a:t>01/03/2014</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ES_tradnl"/>
          </a:p>
        </p:txBody>
      </p:sp>
      <p:sp>
        <p:nvSpPr>
          <p:cNvPr id="7" name="Marcador de número de diapositiva 5"/>
          <p:cNvSpPr>
            <a:spLocks noGrp="1"/>
          </p:cNvSpPr>
          <p:nvPr>
            <p:ph type="sldNum" sz="quarter" idx="12"/>
          </p:nvPr>
        </p:nvSpPr>
        <p:spPr/>
        <p:txBody>
          <a:bodyPr/>
          <a:lstStyle>
            <a:lvl1pPr>
              <a:defRPr/>
            </a:lvl1pPr>
          </a:lstStyle>
          <a:p>
            <a:pPr>
              <a:defRPr/>
            </a:pPr>
            <a:fld id="{201DC752-149D-45F1-B34F-7744E6695313}" type="slidenum">
              <a:rPr lang="es-ES_tradnl"/>
              <a:pPr>
                <a:defRPr/>
              </a:pPr>
              <a:t>‹#›</a:t>
            </a:fld>
            <a:endParaRPr lang="es-ES_trad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648235CE-C7E2-43B3-B6B6-6192AA12232B}" type="datetime1">
              <a:rPr lang="es-ES_tradnl"/>
              <a:pPr>
                <a:defRPr/>
              </a:pPr>
              <a:t>01/03/2014</a:t>
            </a:fld>
            <a:endParaRPr lang="es-ES_tradnl"/>
          </a:p>
        </p:txBody>
      </p:sp>
      <p:sp>
        <p:nvSpPr>
          <p:cNvPr id="8" name="Marcador de pie de página 4"/>
          <p:cNvSpPr>
            <a:spLocks noGrp="1"/>
          </p:cNvSpPr>
          <p:nvPr>
            <p:ph type="ftr" sz="quarter" idx="11"/>
          </p:nvPr>
        </p:nvSpPr>
        <p:spPr/>
        <p:txBody>
          <a:bodyPr/>
          <a:lstStyle>
            <a:lvl1pPr>
              <a:defRPr/>
            </a:lvl1pPr>
          </a:lstStyle>
          <a:p>
            <a:pPr>
              <a:defRPr/>
            </a:pPr>
            <a:endParaRPr lang="es-ES_tradnl"/>
          </a:p>
        </p:txBody>
      </p:sp>
      <p:sp>
        <p:nvSpPr>
          <p:cNvPr id="9" name="Marcador de número de diapositiva 5"/>
          <p:cNvSpPr>
            <a:spLocks noGrp="1"/>
          </p:cNvSpPr>
          <p:nvPr>
            <p:ph type="sldNum" sz="quarter" idx="12"/>
          </p:nvPr>
        </p:nvSpPr>
        <p:spPr/>
        <p:txBody>
          <a:bodyPr/>
          <a:lstStyle>
            <a:lvl1pPr>
              <a:defRPr/>
            </a:lvl1pPr>
          </a:lstStyle>
          <a:p>
            <a:pPr>
              <a:defRPr/>
            </a:pPr>
            <a:fld id="{5D85A916-8B41-4DDD-886F-3EDAB37ECF48}" type="slidenum">
              <a:rPr lang="es-ES_tradnl"/>
              <a:pPr>
                <a:defRPr/>
              </a:pPr>
              <a:t>‹#›</a:t>
            </a:fld>
            <a:endParaRPr lang="es-ES_trad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F09FA68A-3DE6-441A-A72B-5B8EEDF345C9}" type="datetime1">
              <a:rPr lang="es-ES_tradnl"/>
              <a:pPr>
                <a:defRPr/>
              </a:pPr>
              <a:t>01/03/2014</a:t>
            </a:fld>
            <a:endParaRPr lang="es-ES_tradnl"/>
          </a:p>
        </p:txBody>
      </p:sp>
      <p:sp>
        <p:nvSpPr>
          <p:cNvPr id="4" name="Marcador de pie de página 4"/>
          <p:cNvSpPr>
            <a:spLocks noGrp="1"/>
          </p:cNvSpPr>
          <p:nvPr>
            <p:ph type="ftr" sz="quarter" idx="11"/>
          </p:nvPr>
        </p:nvSpPr>
        <p:spPr/>
        <p:txBody>
          <a:bodyPr/>
          <a:lstStyle>
            <a:lvl1pPr>
              <a:defRPr/>
            </a:lvl1pPr>
          </a:lstStyle>
          <a:p>
            <a:pPr>
              <a:defRPr/>
            </a:pPr>
            <a:endParaRPr lang="es-ES_tradnl"/>
          </a:p>
        </p:txBody>
      </p:sp>
      <p:sp>
        <p:nvSpPr>
          <p:cNvPr id="5" name="Marcador de número de diapositiva 5"/>
          <p:cNvSpPr>
            <a:spLocks noGrp="1"/>
          </p:cNvSpPr>
          <p:nvPr>
            <p:ph type="sldNum" sz="quarter" idx="12"/>
          </p:nvPr>
        </p:nvSpPr>
        <p:spPr/>
        <p:txBody>
          <a:bodyPr/>
          <a:lstStyle>
            <a:lvl1pPr>
              <a:defRPr/>
            </a:lvl1pPr>
          </a:lstStyle>
          <a:p>
            <a:pPr>
              <a:defRPr/>
            </a:pPr>
            <a:fld id="{53F499E4-C609-4275-87F6-8287108AC120}" type="slidenum">
              <a:rPr lang="es-ES_tradnl"/>
              <a:pPr>
                <a:defRPr/>
              </a:pPr>
              <a:t>‹#›</a:t>
            </a:fld>
            <a:endParaRPr lang="es-ES_trad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D219B6F4-1494-4156-8FFE-34A07986244D}" type="datetime1">
              <a:rPr lang="es-ES_tradnl"/>
              <a:pPr>
                <a:defRPr/>
              </a:pPr>
              <a:t>01/03/2014</a:t>
            </a:fld>
            <a:endParaRPr lang="es-ES_tradnl"/>
          </a:p>
        </p:txBody>
      </p:sp>
      <p:sp>
        <p:nvSpPr>
          <p:cNvPr id="3" name="Marcador de pie de página 4"/>
          <p:cNvSpPr>
            <a:spLocks noGrp="1"/>
          </p:cNvSpPr>
          <p:nvPr>
            <p:ph type="ftr" sz="quarter" idx="11"/>
          </p:nvPr>
        </p:nvSpPr>
        <p:spPr/>
        <p:txBody>
          <a:bodyPr/>
          <a:lstStyle>
            <a:lvl1pPr>
              <a:defRPr/>
            </a:lvl1pPr>
          </a:lstStyle>
          <a:p>
            <a:pPr>
              <a:defRPr/>
            </a:pPr>
            <a:endParaRPr lang="es-ES_tradnl"/>
          </a:p>
        </p:txBody>
      </p:sp>
      <p:sp>
        <p:nvSpPr>
          <p:cNvPr id="4" name="Marcador de número de diapositiva 5"/>
          <p:cNvSpPr>
            <a:spLocks noGrp="1"/>
          </p:cNvSpPr>
          <p:nvPr>
            <p:ph type="sldNum" sz="quarter" idx="12"/>
          </p:nvPr>
        </p:nvSpPr>
        <p:spPr/>
        <p:txBody>
          <a:bodyPr/>
          <a:lstStyle>
            <a:lvl1pPr>
              <a:defRPr/>
            </a:lvl1pPr>
          </a:lstStyle>
          <a:p>
            <a:pPr>
              <a:defRPr/>
            </a:pPr>
            <a:fld id="{CF5BE0A1-26EC-455E-A2E0-F53ACE2C3C98}" type="slidenum">
              <a:rPr lang="es-ES_tradnl"/>
              <a:pPr>
                <a:defRPr/>
              </a:pPr>
              <a:t>‹#›</a:t>
            </a:fld>
            <a:endParaRPr lang="es-ES_trad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5962A4D-9213-47AC-9D73-B48E52C8FBE4}" type="datetime1">
              <a:rPr lang="es-ES_tradnl"/>
              <a:pPr>
                <a:defRPr/>
              </a:pPr>
              <a:t>01/03/2014</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ES_tradnl"/>
          </a:p>
        </p:txBody>
      </p:sp>
      <p:sp>
        <p:nvSpPr>
          <p:cNvPr id="7" name="Marcador de número de diapositiva 5"/>
          <p:cNvSpPr>
            <a:spLocks noGrp="1"/>
          </p:cNvSpPr>
          <p:nvPr>
            <p:ph type="sldNum" sz="quarter" idx="12"/>
          </p:nvPr>
        </p:nvSpPr>
        <p:spPr/>
        <p:txBody>
          <a:bodyPr/>
          <a:lstStyle>
            <a:lvl1pPr>
              <a:defRPr/>
            </a:lvl1pPr>
          </a:lstStyle>
          <a:p>
            <a:pPr>
              <a:defRPr/>
            </a:pPr>
            <a:fld id="{9698C47C-7BCA-476B-8F4D-F1EBAA4EBEA3}" type="slidenum">
              <a:rPr lang="es-ES_tradnl"/>
              <a:pPr>
                <a:defRPr/>
              </a:pPr>
              <a:t>‹#›</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7A99E93C-32D8-42DA-B1D5-F1457D8F1BE3}"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8D3E55B8-4345-43B0-91FB-47A0D9362A7A}" type="slidenum">
              <a:rPr lang="es-ES_tradnl"/>
              <a:pPr>
                <a:defRPr/>
              </a:pPr>
              <a:t>‹#›</a:t>
            </a:fld>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2BEF84A3-6455-4F95-B082-C1F88F2DAB80}" type="datetime1">
              <a:rPr lang="es-ES_tradnl"/>
              <a:pPr>
                <a:defRPr/>
              </a:pPr>
              <a:t>01/03/2014</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ES_tradnl"/>
          </a:p>
        </p:txBody>
      </p:sp>
      <p:sp>
        <p:nvSpPr>
          <p:cNvPr id="7" name="Marcador de número de diapositiva 5"/>
          <p:cNvSpPr>
            <a:spLocks noGrp="1"/>
          </p:cNvSpPr>
          <p:nvPr>
            <p:ph type="sldNum" sz="quarter" idx="12"/>
          </p:nvPr>
        </p:nvSpPr>
        <p:spPr/>
        <p:txBody>
          <a:bodyPr/>
          <a:lstStyle>
            <a:lvl1pPr>
              <a:defRPr/>
            </a:lvl1pPr>
          </a:lstStyle>
          <a:p>
            <a:pPr>
              <a:defRPr/>
            </a:pPr>
            <a:fld id="{87016D53-0D76-4C75-A47C-4EE04579CF30}" type="slidenum">
              <a:rPr lang="es-ES_tradnl"/>
              <a:pPr>
                <a:defRPr/>
              </a:pPr>
              <a:t>‹#›</a:t>
            </a:fld>
            <a:endParaRPr lang="es-ES_trad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931586BB-63A4-459A-816A-2161B2029E27}"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14C9B9FD-CAB5-4FC6-AAC6-B66DB9FA6B9E}" type="slidenum">
              <a:rPr lang="es-ES_tradnl"/>
              <a:pPr>
                <a:defRPr/>
              </a:pPr>
              <a:t>‹#›</a:t>
            </a:fld>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41"/>
            <a:ext cx="222885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95300" y="274641"/>
            <a:ext cx="652145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BC633D62-63E1-45FA-9476-00B1DD8DA405}"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B9FDD8EA-530A-4B47-A9B5-0BF32900BA07}" type="slidenum">
              <a:rPr lang="es-ES_tradnl"/>
              <a:pPr>
                <a:defRPr/>
              </a:pPr>
              <a:t>‹#›</a:t>
            </a:fld>
            <a:endParaRPr lang="es-ES_trad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16946" y="0"/>
            <a:ext cx="8915400" cy="1143000"/>
          </a:xfrm>
          <a:prstGeom prst="rect">
            <a:avLst/>
          </a:prstGeom>
        </p:spPr>
        <p:txBody>
          <a:bodyPr/>
          <a:lstStyle/>
          <a:p>
            <a:r>
              <a:rPr lang="es-ES_tradnl" dirty="0" smtClean="0"/>
              <a:t>Clic para editar título</a:t>
            </a:r>
            <a:endParaRPr lang="es-ES_tradnl" dirty="0"/>
          </a:p>
        </p:txBody>
      </p:sp>
      <p:sp>
        <p:nvSpPr>
          <p:cNvPr id="3" name="Marcador de contenido 2"/>
          <p:cNvSpPr>
            <a:spLocks noGrp="1"/>
          </p:cNvSpPr>
          <p:nvPr>
            <p:ph idx="1"/>
          </p:nvPr>
        </p:nvSpPr>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fecha 3"/>
          <p:cNvSpPr>
            <a:spLocks noGrp="1"/>
          </p:cNvSpPr>
          <p:nvPr>
            <p:ph type="dt" sz="half" idx="10"/>
          </p:nvPr>
        </p:nvSpPr>
        <p:spPr/>
        <p:txBody>
          <a:bodyPr/>
          <a:lstStyle>
            <a:lvl1pPr>
              <a:defRPr/>
            </a:lvl1pPr>
          </a:lstStyle>
          <a:p>
            <a:pPr>
              <a:defRPr/>
            </a:pPr>
            <a:endParaRPr lang="es-ES_tradnl" dirty="0"/>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a:xfrm>
            <a:off x="5902325" y="825500"/>
            <a:ext cx="23114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ACFB2F9-B28D-4B17-8849-22B54A7B126A}" type="slidenum">
              <a:rPr lang="es-ES"/>
              <a:pPr>
                <a:defRPr/>
              </a:pPr>
              <a:t>‹#›</a:t>
            </a:fld>
            <a:endParaRPr lang="es-E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116946" y="0"/>
            <a:ext cx="89154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28228" y="1600200"/>
            <a:ext cx="4519613" cy="44338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12943" y="1600200"/>
            <a:ext cx="4521332" cy="21399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12943" y="3892550"/>
            <a:ext cx="4521332" cy="21415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95300" y="6245225"/>
            <a:ext cx="2311400" cy="476250"/>
          </a:xfrm>
        </p:spPr>
        <p:txBody>
          <a:bodyPr/>
          <a:lstStyle>
            <a:lvl1pPr>
              <a:defRPr/>
            </a:lvl1pPr>
          </a:lstStyle>
          <a:p>
            <a:endParaRPr lang="es-ES"/>
          </a:p>
        </p:txBody>
      </p:sp>
      <p:sp>
        <p:nvSpPr>
          <p:cNvPr id="7" name="6 Marcador de pie de página"/>
          <p:cNvSpPr>
            <a:spLocks noGrp="1"/>
          </p:cNvSpPr>
          <p:nvPr>
            <p:ph type="ftr" sz="quarter" idx="11"/>
          </p:nvPr>
        </p:nvSpPr>
        <p:spPr>
          <a:xfrm>
            <a:off x="3384550" y="6245225"/>
            <a:ext cx="3136900" cy="47625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5902325" y="825500"/>
            <a:ext cx="2311400" cy="476250"/>
          </a:xfrm>
          <a:prstGeom prst="rect">
            <a:avLst/>
          </a:prstGeom>
        </p:spPr>
        <p:txBody>
          <a:bodyPr/>
          <a:lstStyle>
            <a:lvl1pPr>
              <a:defRPr/>
            </a:lvl1pPr>
          </a:lstStyle>
          <a:p>
            <a:fld id="{E919F3F1-F4FC-4DA9-A6CE-D635A6848AB2}" type="slidenum">
              <a:rPr lang="es-ES"/>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03"/>
            <a:ext cx="84201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698515F8-A78C-46DD-906D-BE0FF2D6A0CE}" type="datetime1">
              <a:rPr lang="es-ES_tradnl"/>
              <a:pPr>
                <a:defRPr/>
              </a:pPr>
              <a:t>01/03/2014</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3CFF124D-4997-459D-8269-0A16A4E2546F}" type="slidenum">
              <a:rPr lang="es-ES_tradnl"/>
              <a:pPr>
                <a:defRPr/>
              </a:pPr>
              <a:t>‹#›</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84BDE42C-A781-488B-8C45-EBE353227287}" type="datetime1">
              <a:rPr lang="es-ES_tradnl"/>
              <a:pPr>
                <a:defRPr/>
              </a:pPr>
              <a:t>01/03/2014</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ES_tradnl"/>
          </a:p>
        </p:txBody>
      </p:sp>
      <p:sp>
        <p:nvSpPr>
          <p:cNvPr id="7" name="Marcador de número de diapositiva 5"/>
          <p:cNvSpPr>
            <a:spLocks noGrp="1"/>
          </p:cNvSpPr>
          <p:nvPr>
            <p:ph type="sldNum" sz="quarter" idx="12"/>
          </p:nvPr>
        </p:nvSpPr>
        <p:spPr/>
        <p:txBody>
          <a:bodyPr/>
          <a:lstStyle>
            <a:lvl1pPr>
              <a:defRPr/>
            </a:lvl1pPr>
          </a:lstStyle>
          <a:p>
            <a:pPr>
              <a:defRPr/>
            </a:pPr>
            <a:fld id="{16C79953-57DC-4C40-B6A3-29F0D3FBC9F8}" type="slidenum">
              <a:rPr lang="es-ES_tradnl"/>
              <a:pPr>
                <a:defRPr/>
              </a:pPr>
              <a:t>‹#›</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28DE4B1D-233F-4AB8-B052-C7A5ED5C9734}" type="datetime1">
              <a:rPr lang="es-ES_tradnl"/>
              <a:pPr>
                <a:defRPr/>
              </a:pPr>
              <a:t>01/03/2014</a:t>
            </a:fld>
            <a:endParaRPr lang="es-ES_tradnl"/>
          </a:p>
        </p:txBody>
      </p:sp>
      <p:sp>
        <p:nvSpPr>
          <p:cNvPr id="8" name="Marcador de pie de página 4"/>
          <p:cNvSpPr>
            <a:spLocks noGrp="1"/>
          </p:cNvSpPr>
          <p:nvPr>
            <p:ph type="ftr" sz="quarter" idx="11"/>
          </p:nvPr>
        </p:nvSpPr>
        <p:spPr/>
        <p:txBody>
          <a:bodyPr/>
          <a:lstStyle>
            <a:lvl1pPr>
              <a:defRPr/>
            </a:lvl1pPr>
          </a:lstStyle>
          <a:p>
            <a:pPr>
              <a:defRPr/>
            </a:pPr>
            <a:endParaRPr lang="es-ES_tradnl"/>
          </a:p>
        </p:txBody>
      </p:sp>
      <p:sp>
        <p:nvSpPr>
          <p:cNvPr id="9" name="Marcador de número de diapositiva 5"/>
          <p:cNvSpPr>
            <a:spLocks noGrp="1"/>
          </p:cNvSpPr>
          <p:nvPr>
            <p:ph type="sldNum" sz="quarter" idx="12"/>
          </p:nvPr>
        </p:nvSpPr>
        <p:spPr/>
        <p:txBody>
          <a:bodyPr/>
          <a:lstStyle>
            <a:lvl1pPr>
              <a:defRPr/>
            </a:lvl1pPr>
          </a:lstStyle>
          <a:p>
            <a:pPr>
              <a:defRPr/>
            </a:pPr>
            <a:fld id="{4BB06BAF-2E2E-4548-915C-6AB7D6E76864}" type="slidenum">
              <a:rPr lang="es-ES_tradnl"/>
              <a:pPr>
                <a:defRPr/>
              </a:pPr>
              <a:t>‹#›</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CCB65DC3-8DE5-4556-B14A-A26D54C622D2}" type="datetime1">
              <a:rPr lang="es-ES_tradnl"/>
              <a:pPr>
                <a:defRPr/>
              </a:pPr>
              <a:t>01/03/2014</a:t>
            </a:fld>
            <a:endParaRPr lang="es-ES_tradnl"/>
          </a:p>
        </p:txBody>
      </p:sp>
      <p:sp>
        <p:nvSpPr>
          <p:cNvPr id="4" name="Marcador de pie de página 4"/>
          <p:cNvSpPr>
            <a:spLocks noGrp="1"/>
          </p:cNvSpPr>
          <p:nvPr>
            <p:ph type="ftr" sz="quarter" idx="11"/>
          </p:nvPr>
        </p:nvSpPr>
        <p:spPr/>
        <p:txBody>
          <a:bodyPr/>
          <a:lstStyle>
            <a:lvl1pPr>
              <a:defRPr/>
            </a:lvl1pPr>
          </a:lstStyle>
          <a:p>
            <a:pPr>
              <a:defRPr/>
            </a:pPr>
            <a:endParaRPr lang="es-ES_tradnl"/>
          </a:p>
        </p:txBody>
      </p:sp>
      <p:sp>
        <p:nvSpPr>
          <p:cNvPr id="5" name="Marcador de número de diapositiva 5"/>
          <p:cNvSpPr>
            <a:spLocks noGrp="1"/>
          </p:cNvSpPr>
          <p:nvPr>
            <p:ph type="sldNum" sz="quarter" idx="12"/>
          </p:nvPr>
        </p:nvSpPr>
        <p:spPr/>
        <p:txBody>
          <a:bodyPr/>
          <a:lstStyle>
            <a:lvl1pPr>
              <a:defRPr/>
            </a:lvl1pPr>
          </a:lstStyle>
          <a:p>
            <a:pPr>
              <a:defRPr/>
            </a:pPr>
            <a:fld id="{71254209-01D3-4D86-A9B6-4A8F15797976}" type="slidenum">
              <a:rPr lang="es-ES_tradnl"/>
              <a:pPr>
                <a:defRPr/>
              </a:pPr>
              <a:t>‹#›</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76C21A6A-0638-4096-AE9C-23CABB511E0C}" type="datetime1">
              <a:rPr lang="es-ES_tradnl"/>
              <a:pPr>
                <a:defRPr/>
              </a:pPr>
              <a:t>01/03/2014</a:t>
            </a:fld>
            <a:endParaRPr lang="es-ES_tradnl"/>
          </a:p>
        </p:txBody>
      </p:sp>
      <p:sp>
        <p:nvSpPr>
          <p:cNvPr id="3" name="Marcador de pie de página 4"/>
          <p:cNvSpPr>
            <a:spLocks noGrp="1"/>
          </p:cNvSpPr>
          <p:nvPr>
            <p:ph type="ftr" sz="quarter" idx="11"/>
          </p:nvPr>
        </p:nvSpPr>
        <p:spPr/>
        <p:txBody>
          <a:bodyPr/>
          <a:lstStyle>
            <a:lvl1pPr>
              <a:defRPr/>
            </a:lvl1pPr>
          </a:lstStyle>
          <a:p>
            <a:pPr>
              <a:defRPr/>
            </a:pPr>
            <a:endParaRPr lang="es-ES_tradnl"/>
          </a:p>
        </p:txBody>
      </p:sp>
      <p:sp>
        <p:nvSpPr>
          <p:cNvPr id="4" name="Marcador de número de diapositiva 5"/>
          <p:cNvSpPr>
            <a:spLocks noGrp="1"/>
          </p:cNvSpPr>
          <p:nvPr>
            <p:ph type="sldNum" sz="quarter" idx="12"/>
          </p:nvPr>
        </p:nvSpPr>
        <p:spPr/>
        <p:txBody>
          <a:bodyPr/>
          <a:lstStyle>
            <a:lvl1pPr>
              <a:defRPr/>
            </a:lvl1pPr>
          </a:lstStyle>
          <a:p>
            <a:pPr>
              <a:defRPr/>
            </a:pPr>
            <a:fld id="{BB247313-5FF4-4D79-BBA0-6D889EC798C7}" type="slidenum">
              <a:rPr lang="es-ES_tradnl"/>
              <a:pPr>
                <a:defRPr/>
              </a:pPr>
              <a:t>‹#›</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D4669188-076D-44F1-ABDE-C51096FC6838}" type="datetime1">
              <a:rPr lang="es-ES_tradnl"/>
              <a:pPr>
                <a:defRPr/>
              </a:pPr>
              <a:t>01/03/2014</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ES_tradnl"/>
          </a:p>
        </p:txBody>
      </p:sp>
      <p:sp>
        <p:nvSpPr>
          <p:cNvPr id="7" name="Marcador de número de diapositiva 5"/>
          <p:cNvSpPr>
            <a:spLocks noGrp="1"/>
          </p:cNvSpPr>
          <p:nvPr>
            <p:ph type="sldNum" sz="quarter" idx="12"/>
          </p:nvPr>
        </p:nvSpPr>
        <p:spPr/>
        <p:txBody>
          <a:bodyPr/>
          <a:lstStyle>
            <a:lvl1pPr>
              <a:defRPr/>
            </a:lvl1pPr>
          </a:lstStyle>
          <a:p>
            <a:pPr>
              <a:defRPr/>
            </a:pPr>
            <a:fld id="{219D254C-58B2-4203-B858-3C27AF29E97A}" type="slidenum">
              <a:rPr lang="es-ES_tradnl"/>
              <a:pPr>
                <a:defRPr/>
              </a:pPr>
              <a:t>‹#›</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7955E1E4-E87D-44D9-BDD7-940C56426D9A}" type="datetime1">
              <a:rPr lang="es-ES_tradnl"/>
              <a:pPr>
                <a:defRPr/>
              </a:pPr>
              <a:t>01/03/2014</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ES_tradnl"/>
          </a:p>
        </p:txBody>
      </p:sp>
      <p:sp>
        <p:nvSpPr>
          <p:cNvPr id="7" name="Marcador de número de diapositiva 5"/>
          <p:cNvSpPr>
            <a:spLocks noGrp="1"/>
          </p:cNvSpPr>
          <p:nvPr>
            <p:ph type="sldNum" sz="quarter" idx="12"/>
          </p:nvPr>
        </p:nvSpPr>
        <p:spPr/>
        <p:txBody>
          <a:bodyPr/>
          <a:lstStyle>
            <a:lvl1pPr>
              <a:defRPr/>
            </a:lvl1pPr>
          </a:lstStyle>
          <a:p>
            <a:pPr>
              <a:defRPr/>
            </a:pPr>
            <a:fld id="{68C1FE4D-7AB0-4533-9FC7-7A8E4E8E5241}" type="slidenum">
              <a:rPr lang="es-ES_tradnl"/>
              <a:pPr>
                <a:defRPr/>
              </a:pPr>
              <a:t>‹#›</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Marcador de títu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 para editar título</a:t>
            </a:r>
          </a:p>
        </p:txBody>
      </p:sp>
      <p:sp>
        <p:nvSpPr>
          <p:cNvPr id="4099" name="Marcador de texto 2"/>
          <p:cNvSpPr>
            <a:spLocks noGrp="1"/>
          </p:cNvSpPr>
          <p:nvPr>
            <p:ph type="body" idx="1"/>
          </p:nvPr>
        </p:nvSpPr>
        <p:spPr bwMode="auto">
          <a:xfrm>
            <a:off x="495300" y="1600203"/>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4" name="Marcador de fecha 3"/>
          <p:cNvSpPr>
            <a:spLocks noGrp="1"/>
          </p:cNvSpPr>
          <p:nvPr>
            <p:ph type="dt" sz="half" idx="2"/>
          </p:nvPr>
        </p:nvSpPr>
        <p:spPr>
          <a:xfrm>
            <a:off x="495300" y="6356353"/>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D2A47F04-0CA4-43BD-9F85-472B3EE51CA3}" type="datetime1">
              <a:rPr lang="es-ES_tradnl"/>
              <a:pPr>
                <a:defRPr/>
              </a:pPr>
              <a:t>01/03/2014</a:t>
            </a:fld>
            <a:endParaRPr lang="es-ES_tradnl"/>
          </a:p>
        </p:txBody>
      </p:sp>
      <p:sp>
        <p:nvSpPr>
          <p:cNvPr id="5" name="Marcador de pie de página 4"/>
          <p:cNvSpPr>
            <a:spLocks noGrp="1"/>
          </p:cNvSpPr>
          <p:nvPr>
            <p:ph type="ftr" sz="quarter" idx="3"/>
          </p:nvPr>
        </p:nvSpPr>
        <p:spPr>
          <a:xfrm>
            <a:off x="3384550" y="6356353"/>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s-ES_tradnl"/>
          </a:p>
        </p:txBody>
      </p:sp>
      <p:sp>
        <p:nvSpPr>
          <p:cNvPr id="6" name="Marcador de número de diapositiva 5"/>
          <p:cNvSpPr>
            <a:spLocks noGrp="1"/>
          </p:cNvSpPr>
          <p:nvPr>
            <p:ph type="sldNum" sz="quarter" idx="4"/>
          </p:nvPr>
        </p:nvSpPr>
        <p:spPr>
          <a:xfrm>
            <a:off x="7099300" y="6356353"/>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E95334D-3A1C-46CE-B86C-E83BF6C82182}" type="slidenum">
              <a:rPr lang="es-ES_tradnl"/>
              <a:pPr>
                <a:defRPr/>
              </a:pPr>
              <a:t>‹#›</a:t>
            </a:fld>
            <a:endParaRPr lang="es-ES_tradnl"/>
          </a:p>
        </p:txBody>
      </p:sp>
    </p:spTree>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Marcador de títu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 para editar título</a:t>
            </a:r>
          </a:p>
        </p:txBody>
      </p:sp>
      <p:sp>
        <p:nvSpPr>
          <p:cNvPr id="5123" name="Marcador de texto 2"/>
          <p:cNvSpPr>
            <a:spLocks noGrp="1"/>
          </p:cNvSpPr>
          <p:nvPr>
            <p:ph type="body" idx="1"/>
          </p:nvPr>
        </p:nvSpPr>
        <p:spPr bwMode="auto">
          <a:xfrm>
            <a:off x="495300" y="1600203"/>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4" name="Marcador de fecha 3"/>
          <p:cNvSpPr>
            <a:spLocks noGrp="1"/>
          </p:cNvSpPr>
          <p:nvPr>
            <p:ph type="dt" sz="half" idx="2"/>
          </p:nvPr>
        </p:nvSpPr>
        <p:spPr>
          <a:xfrm>
            <a:off x="495300" y="6356353"/>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281724EB-F813-4D40-9F43-7255514768E6}" type="datetime1">
              <a:rPr lang="es-ES_tradnl"/>
              <a:pPr>
                <a:defRPr/>
              </a:pPr>
              <a:t>01/03/2014</a:t>
            </a:fld>
            <a:endParaRPr lang="es-ES_tradnl"/>
          </a:p>
        </p:txBody>
      </p:sp>
      <p:sp>
        <p:nvSpPr>
          <p:cNvPr id="5" name="Marcador de pie de página 4"/>
          <p:cNvSpPr>
            <a:spLocks noGrp="1"/>
          </p:cNvSpPr>
          <p:nvPr>
            <p:ph type="ftr" sz="quarter" idx="3"/>
          </p:nvPr>
        </p:nvSpPr>
        <p:spPr>
          <a:xfrm>
            <a:off x="3384550" y="6356353"/>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s-ES_tradnl"/>
          </a:p>
        </p:txBody>
      </p:sp>
      <p:sp>
        <p:nvSpPr>
          <p:cNvPr id="6" name="Marcador de número de diapositiva 5"/>
          <p:cNvSpPr>
            <a:spLocks noGrp="1"/>
          </p:cNvSpPr>
          <p:nvPr>
            <p:ph type="sldNum" sz="quarter" idx="4"/>
          </p:nvPr>
        </p:nvSpPr>
        <p:spPr>
          <a:xfrm>
            <a:off x="7099300" y="6356353"/>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9EDC493-A2E4-41F3-BF64-839C1D0CE317}" type="slidenum">
              <a:rPr lang="es-ES_tradnl"/>
              <a:pPr>
                <a:defRPr/>
              </a:pPr>
              <a:t>‹#›</a:t>
            </a:fld>
            <a:endParaRPr lang="es-ES_tradnl"/>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uadroTexto 4"/>
          <p:cNvSpPr txBox="1">
            <a:spLocks noChangeArrowheads="1"/>
          </p:cNvSpPr>
          <p:nvPr/>
        </p:nvSpPr>
        <p:spPr bwMode="auto">
          <a:xfrm>
            <a:off x="5458012" y="2501156"/>
            <a:ext cx="4312022" cy="1323439"/>
          </a:xfrm>
          <a:prstGeom prst="rect">
            <a:avLst/>
          </a:prstGeom>
          <a:noFill/>
          <a:ln w="9525">
            <a:noFill/>
            <a:miter lim="800000"/>
            <a:headEnd/>
            <a:tailEnd/>
          </a:ln>
        </p:spPr>
        <p:txBody>
          <a:bodyPr wrap="square">
            <a:spAutoFit/>
          </a:bodyPr>
          <a:lstStyle/>
          <a:p>
            <a:pPr algn="r"/>
            <a:r>
              <a:rPr lang="en-US" sz="2000" b="1" dirty="0" smtClean="0">
                <a:solidFill>
                  <a:schemeClr val="bg1">
                    <a:lumMod val="50000"/>
                  </a:schemeClr>
                </a:solidFill>
              </a:rPr>
              <a:t>CHAPTER 6</a:t>
            </a:r>
            <a:endParaRPr lang="es-ES" sz="2000" b="1" dirty="0" smtClean="0">
              <a:solidFill>
                <a:schemeClr val="bg1">
                  <a:lumMod val="50000"/>
                </a:schemeClr>
              </a:solidFill>
            </a:endParaRPr>
          </a:p>
          <a:p>
            <a:pPr algn="r"/>
            <a:r>
              <a:rPr lang="es-ES" sz="2000" b="1" dirty="0" smtClean="0">
                <a:solidFill>
                  <a:schemeClr val="bg1">
                    <a:lumMod val="50000"/>
                  </a:schemeClr>
                </a:solidFill>
              </a:rPr>
              <a:t>VARIABLE SPEED DRIVE</a:t>
            </a:r>
          </a:p>
          <a:p>
            <a:pPr algn="r"/>
            <a:r>
              <a:rPr lang="es-ES" sz="2000" b="1" dirty="0" smtClean="0">
                <a:solidFill>
                  <a:schemeClr val="bg1">
                    <a:lumMod val="50000"/>
                  </a:schemeClr>
                </a:solidFill>
              </a:rPr>
              <a:t>TECHNICAL SEMINAR XMV660 </a:t>
            </a:r>
            <a:r>
              <a:rPr lang="es-ES" dirty="0" smtClean="0">
                <a:solidFill>
                  <a:schemeClr val="bg1">
                    <a:lumMod val="50000"/>
                  </a:schemeClr>
                </a:solidFill>
              </a:rPr>
              <a:t>2013</a:t>
            </a:r>
            <a:endParaRPr lang="es-ES" sz="20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7" descr="Celulas_serie_1nivel_faseA 01_ING"/>
          <p:cNvPicPr>
            <a:picLocks noChangeAspect="1" noChangeArrowheads="1"/>
          </p:cNvPicPr>
          <p:nvPr/>
        </p:nvPicPr>
        <p:blipFill>
          <a:blip r:embed="rId3"/>
          <a:srcRect/>
          <a:stretch>
            <a:fillRect/>
          </a:stretch>
        </p:blipFill>
        <p:spPr bwMode="auto">
          <a:xfrm>
            <a:off x="3862388" y="1579563"/>
            <a:ext cx="1784350" cy="3778250"/>
          </a:xfrm>
          <a:prstGeom prst="rect">
            <a:avLst/>
          </a:prstGeom>
          <a:noFill/>
          <a:ln w="9525">
            <a:noFill/>
            <a:miter lim="800000"/>
            <a:headEnd/>
            <a:tailEnd/>
          </a:ln>
        </p:spPr>
      </p:pic>
      <p:pic>
        <p:nvPicPr>
          <p:cNvPr id="41" name="Picture 38" descr="Celulas_serie_1nivel_faseA 02_ING"/>
          <p:cNvPicPr>
            <a:picLocks noChangeAspect="1" noChangeArrowheads="1"/>
          </p:cNvPicPr>
          <p:nvPr/>
        </p:nvPicPr>
        <p:blipFill>
          <a:blip r:embed="rId4"/>
          <a:srcRect/>
          <a:stretch>
            <a:fillRect/>
          </a:stretch>
        </p:blipFill>
        <p:spPr bwMode="auto">
          <a:xfrm>
            <a:off x="3862388" y="1579563"/>
            <a:ext cx="1784350" cy="3778250"/>
          </a:xfrm>
          <a:prstGeom prst="rect">
            <a:avLst/>
          </a:prstGeom>
          <a:noFill/>
          <a:ln w="9525">
            <a:noFill/>
            <a:miter lim="800000"/>
            <a:headEnd/>
            <a:tailEnd/>
          </a:ln>
        </p:spPr>
      </p:pic>
      <p:sp>
        <p:nvSpPr>
          <p:cNvPr id="45" name="Rectangle 8"/>
          <p:cNvSpPr>
            <a:spLocks noChangeArrowheads="1"/>
          </p:cNvSpPr>
          <p:nvPr/>
        </p:nvSpPr>
        <p:spPr bwMode="auto">
          <a:xfrm>
            <a:off x="0" y="2767013"/>
            <a:ext cx="9144000" cy="0"/>
          </a:xfrm>
          <a:prstGeom prst="rect">
            <a:avLst/>
          </a:prstGeom>
          <a:noFill/>
          <a:ln w="9525">
            <a:noFill/>
            <a:miter lim="800000"/>
            <a:headEnd/>
            <a:tailEnd/>
          </a:ln>
        </p:spPr>
        <p:txBody>
          <a:bodyPr wrap="none" anchor="ctr">
            <a:spAutoFit/>
          </a:bodyPr>
          <a:lstStyle/>
          <a:p>
            <a:endParaRPr lang="es-ES"/>
          </a:p>
        </p:txBody>
      </p:sp>
      <p:sp>
        <p:nvSpPr>
          <p:cNvPr id="46" name="Rectangle 9"/>
          <p:cNvSpPr>
            <a:spLocks noChangeArrowheads="1"/>
          </p:cNvSpPr>
          <p:nvPr/>
        </p:nvSpPr>
        <p:spPr bwMode="auto">
          <a:xfrm>
            <a:off x="0" y="1438275"/>
            <a:ext cx="9144000" cy="0"/>
          </a:xfrm>
          <a:prstGeom prst="rect">
            <a:avLst/>
          </a:prstGeom>
          <a:noFill/>
          <a:ln w="9525">
            <a:noFill/>
            <a:miter lim="800000"/>
            <a:headEnd/>
            <a:tailEnd/>
          </a:ln>
        </p:spPr>
        <p:txBody>
          <a:bodyPr wrap="none" anchor="ctr">
            <a:spAutoFit/>
          </a:bodyPr>
          <a:lstStyle/>
          <a:p>
            <a:endParaRPr lang="es-ES"/>
          </a:p>
        </p:txBody>
      </p:sp>
      <p:sp>
        <p:nvSpPr>
          <p:cNvPr id="47" name="Text Box 11"/>
          <p:cNvSpPr txBox="1">
            <a:spLocks noChangeArrowheads="1"/>
          </p:cNvSpPr>
          <p:nvPr/>
        </p:nvSpPr>
        <p:spPr bwMode="auto">
          <a:xfrm>
            <a:off x="301908" y="5294313"/>
            <a:ext cx="9036050" cy="1000125"/>
          </a:xfrm>
          <a:prstGeom prst="rect">
            <a:avLst/>
          </a:prstGeom>
          <a:noFill/>
          <a:ln w="9525">
            <a:noFill/>
            <a:miter lim="800000"/>
            <a:headEnd/>
            <a:tailEnd/>
          </a:ln>
        </p:spPr>
        <p:txBody>
          <a:bodyPr/>
          <a:lstStyle/>
          <a:p>
            <a:pPr>
              <a:spcBef>
                <a:spcPct val="20000"/>
              </a:spcBef>
              <a:buClr>
                <a:schemeClr val="tx1"/>
              </a:buClr>
              <a:buSzPct val="60000"/>
              <a:buFont typeface="Wingdings" pitchFamily="2" charset="2"/>
              <a:buNone/>
            </a:pPr>
            <a:endParaRPr kumimoji="1" lang="en-GB" altLang="zh-CN" sz="1500" b="1" dirty="0">
              <a:solidFill>
                <a:schemeClr val="bg1">
                  <a:lumMod val="50000"/>
                </a:schemeClr>
              </a:solidFill>
              <a:latin typeface="Arial Narrow" pitchFamily="34" charset="0"/>
              <a:ea typeface="宋体" charset="-122"/>
            </a:endParaRPr>
          </a:p>
          <a:p>
            <a:pPr>
              <a:spcBef>
                <a:spcPct val="20000"/>
              </a:spcBef>
              <a:buClr>
                <a:schemeClr val="tx1"/>
              </a:buClr>
              <a:buSzPct val="60000"/>
              <a:buFont typeface="Wingdings" pitchFamily="2" charset="2"/>
              <a:buNone/>
            </a:pPr>
            <a:r>
              <a:rPr kumimoji="1" lang="en-GB" altLang="zh-CN" sz="1500" b="1" dirty="0">
                <a:solidFill>
                  <a:srgbClr val="00B0F0"/>
                </a:solidFill>
                <a:latin typeface="Arial Narrow" pitchFamily="34" charset="0"/>
                <a:ea typeface="宋体" charset="-122"/>
              </a:rPr>
              <a:t>Detail Level 1</a:t>
            </a:r>
            <a:r>
              <a:rPr kumimoji="1" lang="en-GB" altLang="zh-CN" sz="1500" dirty="0">
                <a:solidFill>
                  <a:schemeClr val="bg1">
                    <a:lumMod val="50000"/>
                  </a:schemeClr>
                </a:solidFill>
                <a:latin typeface="Arial Narrow" pitchFamily="34" charset="0"/>
                <a:ea typeface="宋体" charset="-122"/>
              </a:rPr>
              <a:t>: Power cell A2 offers </a:t>
            </a:r>
            <a:r>
              <a:rPr kumimoji="1" lang="en-GB" altLang="zh-CN" sz="1500" dirty="0" smtClean="0">
                <a:solidFill>
                  <a:schemeClr val="bg1">
                    <a:lumMod val="50000"/>
                  </a:schemeClr>
                </a:solidFill>
                <a:latin typeface="Arial Narrow" pitchFamily="34" charset="0"/>
                <a:ea typeface="宋体" charset="-122"/>
              </a:rPr>
              <a:t>700V </a:t>
            </a:r>
            <a:r>
              <a:rPr kumimoji="1" lang="en-GB" altLang="zh-CN" sz="1500" dirty="0">
                <a:solidFill>
                  <a:schemeClr val="bg1">
                    <a:lumMod val="50000"/>
                  </a:schemeClr>
                </a:solidFill>
                <a:latin typeface="Arial Narrow" pitchFamily="34" charset="0"/>
                <a:ea typeface="宋体" charset="-122"/>
              </a:rPr>
              <a:t>at the output, power cells A1 and A3 offer 0V. Therefore, the voltage is </a:t>
            </a:r>
            <a:r>
              <a:rPr kumimoji="1" lang="en-GB" altLang="zh-CN" sz="1500" dirty="0" smtClean="0">
                <a:solidFill>
                  <a:schemeClr val="bg1">
                    <a:lumMod val="50000"/>
                  </a:schemeClr>
                </a:solidFill>
                <a:latin typeface="Arial Narrow" pitchFamily="34" charset="0"/>
                <a:ea typeface="宋体" charset="-122"/>
              </a:rPr>
              <a:t>+700V</a:t>
            </a:r>
            <a:r>
              <a:rPr kumimoji="1" lang="en-GB" altLang="zh-CN" sz="1500" dirty="0">
                <a:solidFill>
                  <a:schemeClr val="bg1">
                    <a:lumMod val="50000"/>
                  </a:schemeClr>
                </a:solidFill>
                <a:latin typeface="Arial Narrow" pitchFamily="34" charset="0"/>
                <a:ea typeface="宋体" charset="-122"/>
              </a:rPr>
              <a:t>.</a:t>
            </a:r>
          </a:p>
        </p:txBody>
      </p:sp>
      <p:sp>
        <p:nvSpPr>
          <p:cNvPr id="49" name="Line 15"/>
          <p:cNvSpPr>
            <a:spLocks noChangeShapeType="1"/>
          </p:cNvSpPr>
          <p:nvPr/>
        </p:nvSpPr>
        <p:spPr bwMode="auto">
          <a:xfrm flipV="1">
            <a:off x="4124325" y="3040063"/>
            <a:ext cx="0" cy="500062"/>
          </a:xfrm>
          <a:prstGeom prst="line">
            <a:avLst/>
          </a:prstGeom>
          <a:noFill/>
          <a:ln w="25400">
            <a:solidFill>
              <a:srgbClr val="0000FF"/>
            </a:solidFill>
            <a:round/>
            <a:headEnd/>
            <a:tailEnd type="triangle" w="sm" len="med"/>
          </a:ln>
        </p:spPr>
        <p:txBody>
          <a:bodyPr/>
          <a:lstStyle/>
          <a:p>
            <a:endParaRPr lang="es-ES"/>
          </a:p>
        </p:txBody>
      </p:sp>
      <p:sp>
        <p:nvSpPr>
          <p:cNvPr id="50" name="Line 16"/>
          <p:cNvSpPr>
            <a:spLocks noChangeShapeType="1"/>
          </p:cNvSpPr>
          <p:nvPr/>
        </p:nvSpPr>
        <p:spPr bwMode="auto">
          <a:xfrm flipV="1">
            <a:off x="4125913" y="3041650"/>
            <a:ext cx="176212" cy="4763"/>
          </a:xfrm>
          <a:prstGeom prst="line">
            <a:avLst/>
          </a:prstGeom>
          <a:noFill/>
          <a:ln w="25400">
            <a:solidFill>
              <a:srgbClr val="0000FF"/>
            </a:solidFill>
            <a:round/>
            <a:headEnd/>
            <a:tailEnd type="triangle" w="sm" len="med"/>
          </a:ln>
        </p:spPr>
        <p:txBody>
          <a:bodyPr/>
          <a:lstStyle/>
          <a:p>
            <a:endParaRPr lang="es-ES"/>
          </a:p>
        </p:txBody>
      </p:sp>
      <p:sp>
        <p:nvSpPr>
          <p:cNvPr id="51" name="Line 17"/>
          <p:cNvSpPr>
            <a:spLocks noChangeShapeType="1"/>
          </p:cNvSpPr>
          <p:nvPr/>
        </p:nvSpPr>
        <p:spPr bwMode="auto">
          <a:xfrm>
            <a:off x="4297363" y="3051175"/>
            <a:ext cx="0" cy="419100"/>
          </a:xfrm>
          <a:prstGeom prst="line">
            <a:avLst/>
          </a:prstGeom>
          <a:noFill/>
          <a:ln w="25400">
            <a:solidFill>
              <a:srgbClr val="0000FF"/>
            </a:solidFill>
            <a:round/>
            <a:headEnd/>
            <a:tailEnd type="triangle" w="sm" len="med"/>
          </a:ln>
        </p:spPr>
        <p:txBody>
          <a:bodyPr/>
          <a:lstStyle/>
          <a:p>
            <a:endParaRPr lang="es-ES"/>
          </a:p>
        </p:txBody>
      </p:sp>
      <p:sp>
        <p:nvSpPr>
          <p:cNvPr id="52" name="Line 18"/>
          <p:cNvSpPr>
            <a:spLocks noChangeShapeType="1"/>
          </p:cNvSpPr>
          <p:nvPr/>
        </p:nvSpPr>
        <p:spPr bwMode="auto">
          <a:xfrm flipV="1">
            <a:off x="4486275" y="2413000"/>
            <a:ext cx="160338" cy="0"/>
          </a:xfrm>
          <a:prstGeom prst="line">
            <a:avLst/>
          </a:prstGeom>
          <a:noFill/>
          <a:ln w="25400">
            <a:solidFill>
              <a:srgbClr val="0000FF"/>
            </a:solidFill>
            <a:round/>
            <a:headEnd/>
            <a:tailEnd type="triangle" w="sm" len="med"/>
          </a:ln>
        </p:spPr>
        <p:txBody>
          <a:bodyPr/>
          <a:lstStyle/>
          <a:p>
            <a:endParaRPr lang="es-ES"/>
          </a:p>
        </p:txBody>
      </p:sp>
      <p:sp>
        <p:nvSpPr>
          <p:cNvPr id="53" name="Line 19"/>
          <p:cNvSpPr>
            <a:spLocks noChangeShapeType="1"/>
          </p:cNvSpPr>
          <p:nvPr/>
        </p:nvSpPr>
        <p:spPr bwMode="auto">
          <a:xfrm flipV="1">
            <a:off x="4489450" y="2411413"/>
            <a:ext cx="1588" cy="1047750"/>
          </a:xfrm>
          <a:prstGeom prst="line">
            <a:avLst/>
          </a:prstGeom>
          <a:noFill/>
          <a:ln w="25400">
            <a:solidFill>
              <a:srgbClr val="0000FF"/>
            </a:solidFill>
            <a:round/>
            <a:headEnd/>
            <a:tailEnd type="triangle" w="sm" len="med"/>
          </a:ln>
        </p:spPr>
        <p:txBody>
          <a:bodyPr/>
          <a:lstStyle/>
          <a:p>
            <a:endParaRPr lang="es-ES"/>
          </a:p>
        </p:txBody>
      </p:sp>
      <p:sp>
        <p:nvSpPr>
          <p:cNvPr id="54" name="Line 20"/>
          <p:cNvSpPr>
            <a:spLocks noChangeShapeType="1"/>
          </p:cNvSpPr>
          <p:nvPr/>
        </p:nvSpPr>
        <p:spPr bwMode="auto">
          <a:xfrm flipV="1">
            <a:off x="4291013" y="3460750"/>
            <a:ext cx="207962" cy="0"/>
          </a:xfrm>
          <a:prstGeom prst="line">
            <a:avLst/>
          </a:prstGeom>
          <a:noFill/>
          <a:ln w="25400">
            <a:solidFill>
              <a:srgbClr val="0000FF"/>
            </a:solidFill>
            <a:round/>
            <a:headEnd/>
            <a:tailEnd type="triangle" w="sm" len="med"/>
          </a:ln>
        </p:spPr>
        <p:txBody>
          <a:bodyPr/>
          <a:lstStyle/>
          <a:p>
            <a:endParaRPr lang="es-ES"/>
          </a:p>
        </p:txBody>
      </p:sp>
      <p:sp>
        <p:nvSpPr>
          <p:cNvPr id="55" name="Line 21"/>
          <p:cNvSpPr>
            <a:spLocks noChangeShapeType="1"/>
          </p:cNvSpPr>
          <p:nvPr/>
        </p:nvSpPr>
        <p:spPr bwMode="auto">
          <a:xfrm flipV="1">
            <a:off x="4643438" y="1773238"/>
            <a:ext cx="0" cy="631825"/>
          </a:xfrm>
          <a:prstGeom prst="line">
            <a:avLst/>
          </a:prstGeom>
          <a:noFill/>
          <a:ln w="25400">
            <a:solidFill>
              <a:srgbClr val="0000FF"/>
            </a:solidFill>
            <a:round/>
            <a:headEnd/>
            <a:tailEnd type="triangle" w="sm" len="med"/>
          </a:ln>
        </p:spPr>
        <p:txBody>
          <a:bodyPr/>
          <a:lstStyle/>
          <a:p>
            <a:endParaRPr lang="es-ES"/>
          </a:p>
        </p:txBody>
      </p:sp>
      <p:sp>
        <p:nvSpPr>
          <p:cNvPr id="56" name="Line 22"/>
          <p:cNvSpPr>
            <a:spLocks noChangeShapeType="1"/>
          </p:cNvSpPr>
          <p:nvPr/>
        </p:nvSpPr>
        <p:spPr bwMode="auto">
          <a:xfrm flipH="1">
            <a:off x="4295775" y="1774825"/>
            <a:ext cx="349250" cy="0"/>
          </a:xfrm>
          <a:prstGeom prst="line">
            <a:avLst/>
          </a:prstGeom>
          <a:noFill/>
          <a:ln w="25400">
            <a:solidFill>
              <a:srgbClr val="0000FF"/>
            </a:solidFill>
            <a:round/>
            <a:headEnd/>
            <a:tailEnd type="triangle" w="sm" len="med"/>
          </a:ln>
        </p:spPr>
        <p:txBody>
          <a:bodyPr/>
          <a:lstStyle/>
          <a:p>
            <a:endParaRPr lang="es-ES"/>
          </a:p>
        </p:txBody>
      </p:sp>
      <p:sp>
        <p:nvSpPr>
          <p:cNvPr id="57" name="Line 23"/>
          <p:cNvSpPr>
            <a:spLocks noChangeShapeType="1"/>
          </p:cNvSpPr>
          <p:nvPr/>
        </p:nvSpPr>
        <p:spPr bwMode="auto">
          <a:xfrm>
            <a:off x="4292600" y="1770063"/>
            <a:ext cx="0" cy="430212"/>
          </a:xfrm>
          <a:prstGeom prst="line">
            <a:avLst/>
          </a:prstGeom>
          <a:noFill/>
          <a:ln w="25400">
            <a:solidFill>
              <a:srgbClr val="0000FF"/>
            </a:solidFill>
            <a:round/>
            <a:headEnd/>
            <a:tailEnd type="triangle" w="sm" len="med"/>
          </a:ln>
        </p:spPr>
        <p:txBody>
          <a:bodyPr/>
          <a:lstStyle/>
          <a:p>
            <a:endParaRPr lang="es-ES"/>
          </a:p>
        </p:txBody>
      </p:sp>
      <p:sp>
        <p:nvSpPr>
          <p:cNvPr id="58" name="Line 24"/>
          <p:cNvSpPr>
            <a:spLocks noChangeShapeType="1"/>
          </p:cNvSpPr>
          <p:nvPr/>
        </p:nvSpPr>
        <p:spPr bwMode="auto">
          <a:xfrm>
            <a:off x="4291013" y="2198688"/>
            <a:ext cx="1289050" cy="6350"/>
          </a:xfrm>
          <a:prstGeom prst="line">
            <a:avLst/>
          </a:prstGeom>
          <a:noFill/>
          <a:ln w="25400">
            <a:solidFill>
              <a:srgbClr val="0000FF"/>
            </a:solidFill>
            <a:round/>
            <a:headEnd/>
            <a:tailEnd type="triangle" w="sm" len="med"/>
          </a:ln>
        </p:spPr>
        <p:txBody>
          <a:bodyPr/>
          <a:lstStyle/>
          <a:p>
            <a:endParaRPr lang="es-ES"/>
          </a:p>
        </p:txBody>
      </p:sp>
      <p:sp>
        <p:nvSpPr>
          <p:cNvPr id="59" name="Line 25"/>
          <p:cNvSpPr>
            <a:spLocks noChangeShapeType="1"/>
          </p:cNvSpPr>
          <p:nvPr/>
        </p:nvSpPr>
        <p:spPr bwMode="auto">
          <a:xfrm>
            <a:off x="5573713" y="2206625"/>
            <a:ext cx="3175" cy="2730500"/>
          </a:xfrm>
          <a:prstGeom prst="line">
            <a:avLst/>
          </a:prstGeom>
          <a:noFill/>
          <a:ln w="25400">
            <a:solidFill>
              <a:srgbClr val="0000FF"/>
            </a:solidFill>
            <a:round/>
            <a:headEnd/>
            <a:tailEnd type="triangle" w="sm" len="med"/>
          </a:ln>
        </p:spPr>
        <p:txBody>
          <a:bodyPr/>
          <a:lstStyle/>
          <a:p>
            <a:endParaRPr lang="es-ES"/>
          </a:p>
        </p:txBody>
      </p:sp>
      <p:sp>
        <p:nvSpPr>
          <p:cNvPr id="60" name="Line 26"/>
          <p:cNvSpPr>
            <a:spLocks noChangeShapeType="1"/>
          </p:cNvSpPr>
          <p:nvPr/>
        </p:nvSpPr>
        <p:spPr bwMode="auto">
          <a:xfrm flipH="1">
            <a:off x="4643438" y="4938713"/>
            <a:ext cx="935037" cy="0"/>
          </a:xfrm>
          <a:prstGeom prst="line">
            <a:avLst/>
          </a:prstGeom>
          <a:noFill/>
          <a:ln w="25400">
            <a:solidFill>
              <a:srgbClr val="0000FF"/>
            </a:solidFill>
            <a:round/>
            <a:headEnd/>
            <a:tailEnd type="triangle" w="sm" len="med"/>
          </a:ln>
        </p:spPr>
        <p:txBody>
          <a:bodyPr/>
          <a:lstStyle/>
          <a:p>
            <a:endParaRPr lang="es-ES"/>
          </a:p>
        </p:txBody>
      </p:sp>
      <p:sp>
        <p:nvSpPr>
          <p:cNvPr id="61" name="Line 27"/>
          <p:cNvSpPr>
            <a:spLocks noChangeShapeType="1"/>
          </p:cNvSpPr>
          <p:nvPr/>
        </p:nvSpPr>
        <p:spPr bwMode="auto">
          <a:xfrm flipV="1">
            <a:off x="4645025" y="4294188"/>
            <a:ext cx="0" cy="627062"/>
          </a:xfrm>
          <a:prstGeom prst="line">
            <a:avLst/>
          </a:prstGeom>
          <a:noFill/>
          <a:ln w="25400">
            <a:solidFill>
              <a:srgbClr val="0000FF"/>
            </a:solidFill>
            <a:round/>
            <a:headEnd/>
            <a:tailEnd type="triangle" w="sm" len="med"/>
          </a:ln>
        </p:spPr>
        <p:txBody>
          <a:bodyPr/>
          <a:lstStyle/>
          <a:p>
            <a:endParaRPr lang="es-ES"/>
          </a:p>
        </p:txBody>
      </p:sp>
      <p:sp>
        <p:nvSpPr>
          <p:cNvPr id="62" name="Line 28"/>
          <p:cNvSpPr>
            <a:spLocks noChangeShapeType="1"/>
          </p:cNvSpPr>
          <p:nvPr/>
        </p:nvSpPr>
        <p:spPr bwMode="auto">
          <a:xfrm flipH="1">
            <a:off x="4286250" y="4295775"/>
            <a:ext cx="349250" cy="0"/>
          </a:xfrm>
          <a:prstGeom prst="line">
            <a:avLst/>
          </a:prstGeom>
          <a:noFill/>
          <a:ln w="25400">
            <a:solidFill>
              <a:srgbClr val="0000FF"/>
            </a:solidFill>
            <a:round/>
            <a:headEnd/>
            <a:tailEnd type="triangle" w="sm" len="med"/>
          </a:ln>
        </p:spPr>
        <p:txBody>
          <a:bodyPr/>
          <a:lstStyle/>
          <a:p>
            <a:endParaRPr lang="es-ES"/>
          </a:p>
        </p:txBody>
      </p:sp>
      <p:sp>
        <p:nvSpPr>
          <p:cNvPr id="63" name="Line 29"/>
          <p:cNvSpPr>
            <a:spLocks noChangeShapeType="1"/>
          </p:cNvSpPr>
          <p:nvPr/>
        </p:nvSpPr>
        <p:spPr bwMode="auto">
          <a:xfrm>
            <a:off x="4292600" y="4297363"/>
            <a:ext cx="0" cy="430212"/>
          </a:xfrm>
          <a:prstGeom prst="line">
            <a:avLst/>
          </a:prstGeom>
          <a:noFill/>
          <a:ln w="25400">
            <a:solidFill>
              <a:srgbClr val="0000FF"/>
            </a:solidFill>
            <a:round/>
            <a:headEnd/>
            <a:tailEnd type="triangle" w="sm" len="med"/>
          </a:ln>
        </p:spPr>
        <p:txBody>
          <a:bodyPr/>
          <a:lstStyle/>
          <a:p>
            <a:endParaRPr lang="es-ES"/>
          </a:p>
        </p:txBody>
      </p:sp>
      <p:sp>
        <p:nvSpPr>
          <p:cNvPr id="64" name="Line 30"/>
          <p:cNvSpPr>
            <a:spLocks noChangeShapeType="1"/>
          </p:cNvSpPr>
          <p:nvPr/>
        </p:nvSpPr>
        <p:spPr bwMode="auto">
          <a:xfrm flipV="1">
            <a:off x="4287838" y="4724400"/>
            <a:ext cx="207962" cy="0"/>
          </a:xfrm>
          <a:prstGeom prst="line">
            <a:avLst/>
          </a:prstGeom>
          <a:noFill/>
          <a:ln w="25400">
            <a:solidFill>
              <a:srgbClr val="0000FF"/>
            </a:solidFill>
            <a:round/>
            <a:headEnd/>
            <a:tailEnd type="triangle" w="sm" len="med"/>
          </a:ln>
        </p:spPr>
        <p:txBody>
          <a:bodyPr/>
          <a:lstStyle/>
          <a:p>
            <a:endParaRPr lang="es-ES"/>
          </a:p>
        </p:txBody>
      </p:sp>
      <p:sp>
        <p:nvSpPr>
          <p:cNvPr id="65" name="Line 31"/>
          <p:cNvSpPr>
            <a:spLocks noChangeShapeType="1"/>
          </p:cNvSpPr>
          <p:nvPr/>
        </p:nvSpPr>
        <p:spPr bwMode="auto">
          <a:xfrm flipV="1">
            <a:off x="4486275" y="3668713"/>
            <a:ext cx="1588" cy="1047750"/>
          </a:xfrm>
          <a:prstGeom prst="line">
            <a:avLst/>
          </a:prstGeom>
          <a:noFill/>
          <a:ln w="25400">
            <a:solidFill>
              <a:srgbClr val="0000FF"/>
            </a:solidFill>
            <a:round/>
            <a:headEnd/>
            <a:tailEnd type="triangle" w="sm" len="med"/>
          </a:ln>
        </p:spPr>
        <p:txBody>
          <a:bodyPr/>
          <a:lstStyle/>
          <a:p>
            <a:endParaRPr lang="es-ES"/>
          </a:p>
        </p:txBody>
      </p:sp>
      <p:sp>
        <p:nvSpPr>
          <p:cNvPr id="66" name="Line 32"/>
          <p:cNvSpPr>
            <a:spLocks noChangeShapeType="1"/>
          </p:cNvSpPr>
          <p:nvPr/>
        </p:nvSpPr>
        <p:spPr bwMode="auto">
          <a:xfrm flipV="1">
            <a:off x="4492625" y="3673475"/>
            <a:ext cx="160338" cy="0"/>
          </a:xfrm>
          <a:prstGeom prst="line">
            <a:avLst/>
          </a:prstGeom>
          <a:noFill/>
          <a:ln w="25400">
            <a:solidFill>
              <a:srgbClr val="0000FF"/>
            </a:solidFill>
            <a:round/>
            <a:headEnd/>
            <a:tailEnd type="triangle" w="sm" len="med"/>
          </a:ln>
        </p:spPr>
        <p:txBody>
          <a:bodyPr/>
          <a:lstStyle/>
          <a:p>
            <a:endParaRPr lang="es-ES"/>
          </a:p>
        </p:txBody>
      </p:sp>
      <p:sp>
        <p:nvSpPr>
          <p:cNvPr id="67" name="Line 33"/>
          <p:cNvSpPr>
            <a:spLocks noChangeShapeType="1"/>
          </p:cNvSpPr>
          <p:nvPr/>
        </p:nvSpPr>
        <p:spPr bwMode="auto">
          <a:xfrm>
            <a:off x="4640263" y="3676650"/>
            <a:ext cx="0" cy="419100"/>
          </a:xfrm>
          <a:prstGeom prst="line">
            <a:avLst/>
          </a:prstGeom>
          <a:noFill/>
          <a:ln w="25400">
            <a:solidFill>
              <a:srgbClr val="0000FF"/>
            </a:solidFill>
            <a:round/>
            <a:headEnd/>
            <a:tailEnd type="triangle" w="sm" len="med"/>
          </a:ln>
        </p:spPr>
        <p:txBody>
          <a:bodyPr/>
          <a:lstStyle/>
          <a:p>
            <a:endParaRPr lang="es-ES"/>
          </a:p>
        </p:txBody>
      </p:sp>
      <p:sp>
        <p:nvSpPr>
          <p:cNvPr id="68" name="Line 34"/>
          <p:cNvSpPr>
            <a:spLocks noChangeShapeType="1"/>
          </p:cNvSpPr>
          <p:nvPr/>
        </p:nvSpPr>
        <p:spPr bwMode="auto">
          <a:xfrm flipH="1">
            <a:off x="4114800" y="4092575"/>
            <a:ext cx="520700" cy="3175"/>
          </a:xfrm>
          <a:prstGeom prst="line">
            <a:avLst/>
          </a:prstGeom>
          <a:noFill/>
          <a:ln w="25400">
            <a:solidFill>
              <a:srgbClr val="0000FF"/>
            </a:solidFill>
            <a:round/>
            <a:headEnd/>
            <a:tailEnd type="triangle" w="sm" len="med"/>
          </a:ln>
        </p:spPr>
        <p:txBody>
          <a:bodyPr/>
          <a:lstStyle/>
          <a:p>
            <a:endParaRPr lang="es-ES"/>
          </a:p>
        </p:txBody>
      </p:sp>
      <p:sp>
        <p:nvSpPr>
          <p:cNvPr id="69" name="Line 35"/>
          <p:cNvSpPr>
            <a:spLocks noChangeShapeType="1"/>
          </p:cNvSpPr>
          <p:nvPr/>
        </p:nvSpPr>
        <p:spPr bwMode="auto">
          <a:xfrm flipV="1">
            <a:off x="4121150" y="3586163"/>
            <a:ext cx="0" cy="500062"/>
          </a:xfrm>
          <a:prstGeom prst="line">
            <a:avLst/>
          </a:prstGeom>
          <a:noFill/>
          <a:ln w="25400">
            <a:solidFill>
              <a:srgbClr val="0000FF"/>
            </a:solidFill>
            <a:round/>
            <a:headEnd/>
            <a:tailEnd type="triangle" w="sm" len="med"/>
          </a:ln>
        </p:spPr>
        <p:txBody>
          <a:bodyPr/>
          <a:lstStyle/>
          <a:p>
            <a:endParaRPr lang="es-ES"/>
          </a:p>
        </p:txBody>
      </p:sp>
      <p:pic>
        <p:nvPicPr>
          <p:cNvPr id="70" name="Picture 36" descr="XMV66DTP0011AI"/>
          <p:cNvPicPr>
            <a:picLocks noChangeAspect="1" noChangeArrowheads="1"/>
          </p:cNvPicPr>
          <p:nvPr/>
        </p:nvPicPr>
        <p:blipFill>
          <a:blip r:embed="rId5">
            <a:clrChange>
              <a:clrFrom>
                <a:srgbClr val="DEDEDE"/>
              </a:clrFrom>
              <a:clrTo>
                <a:srgbClr val="DEDEDE">
                  <a:alpha val="0"/>
                </a:srgbClr>
              </a:clrTo>
            </a:clrChange>
          </a:blip>
          <a:srcRect/>
          <a:stretch>
            <a:fillRect/>
          </a:stretch>
        </p:blipFill>
        <p:spPr bwMode="auto">
          <a:xfrm>
            <a:off x="184150" y="1509713"/>
            <a:ext cx="3267075" cy="3876675"/>
          </a:xfrm>
          <a:prstGeom prst="rect">
            <a:avLst/>
          </a:prstGeom>
          <a:noFill/>
          <a:ln w="9525">
            <a:noFill/>
            <a:miter lim="800000"/>
            <a:headEnd/>
            <a:tailEnd/>
          </a:ln>
        </p:spPr>
      </p:pic>
      <p:sp>
        <p:nvSpPr>
          <p:cNvPr id="71" name="70 CuadroTexto"/>
          <p:cNvSpPr txBox="1"/>
          <p:nvPr/>
        </p:nvSpPr>
        <p:spPr>
          <a:xfrm>
            <a:off x="1320802" y="919951"/>
            <a:ext cx="6968423" cy="369332"/>
          </a:xfrm>
          <a:prstGeom prst="rect">
            <a:avLst/>
          </a:prstGeom>
          <a:noFill/>
        </p:spPr>
        <p:txBody>
          <a:bodyPr wrap="square" rtlCol="0">
            <a:spAutoFit/>
          </a:bodyPr>
          <a:lstStyle/>
          <a:p>
            <a:pPr algn="ctr"/>
            <a:r>
              <a:rPr lang="en-US" b="1" dirty="0" smtClean="0">
                <a:solidFill>
                  <a:srgbClr val="00B0F0"/>
                </a:solidFill>
              </a:rPr>
              <a:t>XMV660 TOPOLOGY</a:t>
            </a:r>
            <a:endParaRPr lang="en-US" b="1" dirty="0">
              <a:solidFill>
                <a:srgbClr val="00B0F0"/>
              </a:solidFill>
            </a:endParaRPr>
          </a:p>
        </p:txBody>
      </p:sp>
      <p:pic>
        <p:nvPicPr>
          <p:cNvPr id="72" name="Picture 40" descr="Celulas_serie_2nivel_faseA 01_ING"/>
          <p:cNvPicPr>
            <a:picLocks noChangeAspect="1" noChangeArrowheads="1"/>
          </p:cNvPicPr>
          <p:nvPr/>
        </p:nvPicPr>
        <p:blipFill>
          <a:blip r:embed="rId6"/>
          <a:srcRect/>
          <a:stretch>
            <a:fillRect/>
          </a:stretch>
        </p:blipFill>
        <p:spPr bwMode="auto">
          <a:xfrm>
            <a:off x="5943456" y="1567729"/>
            <a:ext cx="1784350" cy="3778250"/>
          </a:xfrm>
          <a:prstGeom prst="rect">
            <a:avLst/>
          </a:prstGeom>
          <a:noFill/>
          <a:ln w="9525">
            <a:noFill/>
            <a:miter lim="800000"/>
            <a:headEnd/>
            <a:tailEnd/>
          </a:ln>
        </p:spPr>
      </p:pic>
      <p:pic>
        <p:nvPicPr>
          <p:cNvPr id="73" name="Picture 41" descr="Celulas_serie_2nivel_faseA 02_ING"/>
          <p:cNvPicPr>
            <a:picLocks noChangeAspect="1" noChangeArrowheads="1"/>
          </p:cNvPicPr>
          <p:nvPr/>
        </p:nvPicPr>
        <p:blipFill>
          <a:blip r:embed="rId7"/>
          <a:srcRect/>
          <a:stretch>
            <a:fillRect/>
          </a:stretch>
        </p:blipFill>
        <p:spPr bwMode="auto">
          <a:xfrm>
            <a:off x="5943456" y="1567729"/>
            <a:ext cx="1784350" cy="3778250"/>
          </a:xfrm>
          <a:prstGeom prst="rect">
            <a:avLst/>
          </a:prstGeom>
          <a:noFill/>
          <a:ln w="9525">
            <a:noFill/>
            <a:miter lim="800000"/>
            <a:headEnd/>
            <a:tailEnd/>
          </a:ln>
        </p:spPr>
      </p:pic>
      <p:sp>
        <p:nvSpPr>
          <p:cNvPr id="74" name="Text Box 12"/>
          <p:cNvSpPr txBox="1">
            <a:spLocks noChangeArrowheads="1"/>
          </p:cNvSpPr>
          <p:nvPr/>
        </p:nvSpPr>
        <p:spPr bwMode="auto">
          <a:xfrm>
            <a:off x="301908" y="5599111"/>
            <a:ext cx="9036050" cy="1000125"/>
          </a:xfrm>
          <a:prstGeom prst="rect">
            <a:avLst/>
          </a:prstGeom>
          <a:noFill/>
          <a:ln w="9525">
            <a:noFill/>
            <a:miter lim="800000"/>
            <a:headEnd/>
            <a:tailEnd/>
          </a:ln>
        </p:spPr>
        <p:txBody>
          <a:bodyPr/>
          <a:lstStyle/>
          <a:p>
            <a:pPr>
              <a:spcBef>
                <a:spcPct val="20000"/>
              </a:spcBef>
              <a:buClr>
                <a:schemeClr val="tx1"/>
              </a:buClr>
              <a:buSzPct val="60000"/>
              <a:buFont typeface="Wingdings" pitchFamily="2" charset="2"/>
              <a:buNone/>
            </a:pPr>
            <a:endParaRPr kumimoji="1" lang="en-GB" altLang="zh-CN" sz="1500" dirty="0">
              <a:solidFill>
                <a:schemeClr val="bg1">
                  <a:lumMod val="50000"/>
                </a:schemeClr>
              </a:solidFill>
              <a:latin typeface="Arial Narrow" pitchFamily="34" charset="0"/>
              <a:ea typeface="宋体" charset="-122"/>
            </a:endParaRPr>
          </a:p>
          <a:p>
            <a:pPr>
              <a:spcBef>
                <a:spcPct val="20000"/>
              </a:spcBef>
              <a:buClr>
                <a:schemeClr val="tx1"/>
              </a:buClr>
              <a:buSzPct val="60000"/>
              <a:buFont typeface="Wingdings" pitchFamily="2" charset="2"/>
              <a:buNone/>
            </a:pPr>
            <a:r>
              <a:rPr kumimoji="1" lang="en-GB" altLang="zh-CN" sz="1500" b="1" dirty="0">
                <a:solidFill>
                  <a:srgbClr val="00B0F0"/>
                </a:solidFill>
                <a:latin typeface="Arial Narrow" pitchFamily="34" charset="0"/>
                <a:ea typeface="宋体" charset="-122"/>
              </a:rPr>
              <a:t>Detail Level 2</a:t>
            </a:r>
            <a:r>
              <a:rPr kumimoji="1" lang="en-GB" altLang="zh-CN" sz="1500" dirty="0">
                <a:solidFill>
                  <a:srgbClr val="00B0F0"/>
                </a:solidFill>
                <a:latin typeface="Arial Narrow" pitchFamily="34" charset="0"/>
                <a:ea typeface="宋体" charset="-122"/>
              </a:rPr>
              <a:t>: </a:t>
            </a:r>
            <a:r>
              <a:rPr kumimoji="1" lang="en-GB" altLang="zh-CN" sz="1500" dirty="0">
                <a:solidFill>
                  <a:schemeClr val="bg1">
                    <a:lumMod val="50000"/>
                  </a:schemeClr>
                </a:solidFill>
                <a:latin typeface="Arial Narrow" pitchFamily="34" charset="0"/>
                <a:ea typeface="宋体" charset="-122"/>
              </a:rPr>
              <a:t>Power cells A1 and A3 offer </a:t>
            </a:r>
            <a:r>
              <a:rPr kumimoji="1" lang="en-GB" altLang="zh-CN" sz="1500" dirty="0" smtClean="0">
                <a:solidFill>
                  <a:schemeClr val="bg1">
                    <a:lumMod val="50000"/>
                  </a:schemeClr>
                </a:solidFill>
                <a:latin typeface="Arial Narrow" pitchFamily="34" charset="0"/>
                <a:ea typeface="宋体" charset="-122"/>
              </a:rPr>
              <a:t>700V </a:t>
            </a:r>
            <a:r>
              <a:rPr kumimoji="1" lang="en-GB" altLang="zh-CN" sz="1500" dirty="0">
                <a:solidFill>
                  <a:schemeClr val="bg1">
                    <a:lumMod val="50000"/>
                  </a:schemeClr>
                </a:solidFill>
                <a:latin typeface="Arial Narrow" pitchFamily="34" charset="0"/>
                <a:ea typeface="宋体" charset="-122"/>
              </a:rPr>
              <a:t>at the output, power cell A2 offers 0V. Therefore, the voltage is +</a:t>
            </a:r>
            <a:r>
              <a:rPr kumimoji="1" lang="en-GB" altLang="zh-CN" sz="1500" dirty="0" smtClean="0">
                <a:solidFill>
                  <a:schemeClr val="bg1">
                    <a:lumMod val="50000"/>
                  </a:schemeClr>
                </a:solidFill>
                <a:latin typeface="Arial Narrow" pitchFamily="34" charset="0"/>
                <a:ea typeface="宋体" charset="-122"/>
              </a:rPr>
              <a:t>1400V</a:t>
            </a:r>
            <a:r>
              <a:rPr kumimoji="1" lang="en-GB" altLang="zh-CN" sz="1500" dirty="0">
                <a:solidFill>
                  <a:schemeClr val="bg1">
                    <a:lumMod val="50000"/>
                  </a:schemeClr>
                </a:solidFill>
                <a:latin typeface="Arial Narrow" pitchFamily="34" charset="0"/>
                <a:ea typeface="宋体" charset="-122"/>
              </a:rPr>
              <a:t>.</a:t>
            </a:r>
          </a:p>
        </p:txBody>
      </p:sp>
      <p:sp>
        <p:nvSpPr>
          <p:cNvPr id="75" name="Line 15"/>
          <p:cNvSpPr>
            <a:spLocks noChangeShapeType="1"/>
          </p:cNvSpPr>
          <p:nvPr/>
        </p:nvSpPr>
        <p:spPr bwMode="auto">
          <a:xfrm flipV="1">
            <a:off x="6197456" y="1756641"/>
            <a:ext cx="0" cy="500063"/>
          </a:xfrm>
          <a:prstGeom prst="line">
            <a:avLst/>
          </a:prstGeom>
          <a:noFill/>
          <a:ln w="25400">
            <a:solidFill>
              <a:srgbClr val="0000FF"/>
            </a:solidFill>
            <a:round/>
            <a:headEnd/>
            <a:tailEnd type="triangle" w="sm" len="med"/>
          </a:ln>
        </p:spPr>
        <p:txBody>
          <a:bodyPr/>
          <a:lstStyle/>
          <a:p>
            <a:endParaRPr lang="es-ES"/>
          </a:p>
        </p:txBody>
      </p:sp>
      <p:sp>
        <p:nvSpPr>
          <p:cNvPr id="76" name="Line 16"/>
          <p:cNvSpPr>
            <a:spLocks noChangeShapeType="1"/>
          </p:cNvSpPr>
          <p:nvPr/>
        </p:nvSpPr>
        <p:spPr bwMode="auto">
          <a:xfrm flipV="1">
            <a:off x="6199043" y="1758229"/>
            <a:ext cx="176213" cy="4762"/>
          </a:xfrm>
          <a:prstGeom prst="line">
            <a:avLst/>
          </a:prstGeom>
          <a:noFill/>
          <a:ln w="25400">
            <a:solidFill>
              <a:srgbClr val="0000FF"/>
            </a:solidFill>
            <a:round/>
            <a:headEnd/>
            <a:tailEnd type="triangle" w="sm" len="med"/>
          </a:ln>
        </p:spPr>
        <p:txBody>
          <a:bodyPr/>
          <a:lstStyle/>
          <a:p>
            <a:endParaRPr lang="es-ES"/>
          </a:p>
        </p:txBody>
      </p:sp>
      <p:sp>
        <p:nvSpPr>
          <p:cNvPr id="77" name="Line 17"/>
          <p:cNvSpPr>
            <a:spLocks noChangeShapeType="1"/>
          </p:cNvSpPr>
          <p:nvPr/>
        </p:nvSpPr>
        <p:spPr bwMode="auto">
          <a:xfrm>
            <a:off x="6370493" y="1767754"/>
            <a:ext cx="0" cy="419100"/>
          </a:xfrm>
          <a:prstGeom prst="line">
            <a:avLst/>
          </a:prstGeom>
          <a:noFill/>
          <a:ln w="25400">
            <a:solidFill>
              <a:srgbClr val="0000FF"/>
            </a:solidFill>
            <a:round/>
            <a:headEnd/>
            <a:tailEnd type="triangle" w="sm" len="med"/>
          </a:ln>
        </p:spPr>
        <p:txBody>
          <a:bodyPr/>
          <a:lstStyle/>
          <a:p>
            <a:endParaRPr lang="es-ES"/>
          </a:p>
        </p:txBody>
      </p:sp>
      <p:sp>
        <p:nvSpPr>
          <p:cNvPr id="78" name="Line 18"/>
          <p:cNvSpPr>
            <a:spLocks noChangeShapeType="1"/>
          </p:cNvSpPr>
          <p:nvPr/>
        </p:nvSpPr>
        <p:spPr bwMode="auto">
          <a:xfrm flipV="1">
            <a:off x="6564168" y="3652116"/>
            <a:ext cx="160338" cy="0"/>
          </a:xfrm>
          <a:prstGeom prst="line">
            <a:avLst/>
          </a:prstGeom>
          <a:noFill/>
          <a:ln w="25400">
            <a:solidFill>
              <a:srgbClr val="0000FF"/>
            </a:solidFill>
            <a:round/>
            <a:headEnd/>
            <a:tailEnd type="triangle" w="sm" len="med"/>
          </a:ln>
        </p:spPr>
        <p:txBody>
          <a:bodyPr/>
          <a:lstStyle/>
          <a:p>
            <a:endParaRPr lang="es-ES"/>
          </a:p>
        </p:txBody>
      </p:sp>
      <p:sp>
        <p:nvSpPr>
          <p:cNvPr id="79" name="Line 19"/>
          <p:cNvSpPr>
            <a:spLocks noChangeShapeType="1"/>
          </p:cNvSpPr>
          <p:nvPr/>
        </p:nvSpPr>
        <p:spPr bwMode="auto">
          <a:xfrm flipV="1">
            <a:off x="6560993" y="2393229"/>
            <a:ext cx="1588" cy="1047750"/>
          </a:xfrm>
          <a:prstGeom prst="line">
            <a:avLst/>
          </a:prstGeom>
          <a:noFill/>
          <a:ln w="25400">
            <a:solidFill>
              <a:srgbClr val="0000FF"/>
            </a:solidFill>
            <a:round/>
            <a:headEnd/>
            <a:tailEnd type="triangle" w="sm" len="med"/>
          </a:ln>
        </p:spPr>
        <p:txBody>
          <a:bodyPr/>
          <a:lstStyle/>
          <a:p>
            <a:endParaRPr lang="es-ES"/>
          </a:p>
        </p:txBody>
      </p:sp>
      <p:sp>
        <p:nvSpPr>
          <p:cNvPr id="80" name="Line 20"/>
          <p:cNvSpPr>
            <a:spLocks noChangeShapeType="1"/>
          </p:cNvSpPr>
          <p:nvPr/>
        </p:nvSpPr>
        <p:spPr bwMode="auto">
          <a:xfrm flipV="1">
            <a:off x="6362556" y="3442566"/>
            <a:ext cx="207962" cy="0"/>
          </a:xfrm>
          <a:prstGeom prst="line">
            <a:avLst/>
          </a:prstGeom>
          <a:noFill/>
          <a:ln w="25400">
            <a:solidFill>
              <a:srgbClr val="0000FF"/>
            </a:solidFill>
            <a:round/>
            <a:headEnd/>
            <a:tailEnd type="triangle" w="sm" len="med"/>
          </a:ln>
        </p:spPr>
        <p:txBody>
          <a:bodyPr/>
          <a:lstStyle/>
          <a:p>
            <a:endParaRPr lang="es-ES"/>
          </a:p>
        </p:txBody>
      </p:sp>
      <p:sp>
        <p:nvSpPr>
          <p:cNvPr id="81" name="Line 21"/>
          <p:cNvSpPr>
            <a:spLocks noChangeShapeType="1"/>
          </p:cNvSpPr>
          <p:nvPr/>
        </p:nvSpPr>
        <p:spPr bwMode="auto">
          <a:xfrm flipV="1">
            <a:off x="6721331" y="3012354"/>
            <a:ext cx="0" cy="631825"/>
          </a:xfrm>
          <a:prstGeom prst="line">
            <a:avLst/>
          </a:prstGeom>
          <a:noFill/>
          <a:ln w="25400">
            <a:solidFill>
              <a:srgbClr val="0000FF"/>
            </a:solidFill>
            <a:round/>
            <a:headEnd/>
            <a:tailEnd type="triangle" w="sm" len="med"/>
          </a:ln>
        </p:spPr>
        <p:txBody>
          <a:bodyPr/>
          <a:lstStyle/>
          <a:p>
            <a:endParaRPr lang="es-ES"/>
          </a:p>
        </p:txBody>
      </p:sp>
      <p:sp>
        <p:nvSpPr>
          <p:cNvPr id="82" name="Line 22"/>
          <p:cNvSpPr>
            <a:spLocks noChangeShapeType="1"/>
          </p:cNvSpPr>
          <p:nvPr/>
        </p:nvSpPr>
        <p:spPr bwMode="auto">
          <a:xfrm flipH="1">
            <a:off x="6373668" y="3013941"/>
            <a:ext cx="349250" cy="0"/>
          </a:xfrm>
          <a:prstGeom prst="line">
            <a:avLst/>
          </a:prstGeom>
          <a:noFill/>
          <a:ln w="25400">
            <a:solidFill>
              <a:srgbClr val="0000FF"/>
            </a:solidFill>
            <a:round/>
            <a:headEnd/>
            <a:tailEnd type="triangle" w="sm" len="med"/>
          </a:ln>
        </p:spPr>
        <p:txBody>
          <a:bodyPr/>
          <a:lstStyle/>
          <a:p>
            <a:endParaRPr lang="es-ES"/>
          </a:p>
        </p:txBody>
      </p:sp>
      <p:sp>
        <p:nvSpPr>
          <p:cNvPr id="83" name="Line 23"/>
          <p:cNvSpPr>
            <a:spLocks noChangeShapeType="1"/>
          </p:cNvSpPr>
          <p:nvPr/>
        </p:nvSpPr>
        <p:spPr bwMode="auto">
          <a:xfrm>
            <a:off x="6370493" y="3009179"/>
            <a:ext cx="0" cy="430212"/>
          </a:xfrm>
          <a:prstGeom prst="line">
            <a:avLst/>
          </a:prstGeom>
          <a:noFill/>
          <a:ln w="25400">
            <a:solidFill>
              <a:srgbClr val="0000FF"/>
            </a:solidFill>
            <a:round/>
            <a:headEnd/>
            <a:tailEnd type="triangle" w="sm" len="med"/>
          </a:ln>
        </p:spPr>
        <p:txBody>
          <a:bodyPr/>
          <a:lstStyle/>
          <a:p>
            <a:endParaRPr lang="es-ES"/>
          </a:p>
        </p:txBody>
      </p:sp>
      <p:sp>
        <p:nvSpPr>
          <p:cNvPr id="84" name="Line 24"/>
          <p:cNvSpPr>
            <a:spLocks noChangeShapeType="1"/>
          </p:cNvSpPr>
          <p:nvPr/>
        </p:nvSpPr>
        <p:spPr bwMode="auto">
          <a:xfrm>
            <a:off x="6375256" y="2188441"/>
            <a:ext cx="1289050" cy="6350"/>
          </a:xfrm>
          <a:prstGeom prst="line">
            <a:avLst/>
          </a:prstGeom>
          <a:noFill/>
          <a:ln w="25400">
            <a:solidFill>
              <a:srgbClr val="0000FF"/>
            </a:solidFill>
            <a:round/>
            <a:headEnd/>
            <a:tailEnd type="triangle" w="sm" len="med"/>
          </a:ln>
        </p:spPr>
        <p:txBody>
          <a:bodyPr/>
          <a:lstStyle/>
          <a:p>
            <a:endParaRPr lang="es-ES"/>
          </a:p>
        </p:txBody>
      </p:sp>
      <p:sp>
        <p:nvSpPr>
          <p:cNvPr id="85" name="Line 25"/>
          <p:cNvSpPr>
            <a:spLocks noChangeShapeType="1"/>
          </p:cNvSpPr>
          <p:nvPr/>
        </p:nvSpPr>
        <p:spPr bwMode="auto">
          <a:xfrm>
            <a:off x="7657956" y="2196379"/>
            <a:ext cx="3175" cy="2730500"/>
          </a:xfrm>
          <a:prstGeom prst="line">
            <a:avLst/>
          </a:prstGeom>
          <a:noFill/>
          <a:ln w="25400">
            <a:solidFill>
              <a:srgbClr val="0000FF"/>
            </a:solidFill>
            <a:round/>
            <a:headEnd/>
            <a:tailEnd type="triangle" w="sm" len="med"/>
          </a:ln>
        </p:spPr>
        <p:txBody>
          <a:bodyPr/>
          <a:lstStyle/>
          <a:p>
            <a:endParaRPr lang="es-ES"/>
          </a:p>
        </p:txBody>
      </p:sp>
      <p:sp>
        <p:nvSpPr>
          <p:cNvPr id="86" name="Line 26"/>
          <p:cNvSpPr>
            <a:spLocks noChangeShapeType="1"/>
          </p:cNvSpPr>
          <p:nvPr/>
        </p:nvSpPr>
        <p:spPr bwMode="auto">
          <a:xfrm flipH="1">
            <a:off x="6727681" y="4928466"/>
            <a:ext cx="935037" cy="0"/>
          </a:xfrm>
          <a:prstGeom prst="line">
            <a:avLst/>
          </a:prstGeom>
          <a:noFill/>
          <a:ln w="25400">
            <a:solidFill>
              <a:srgbClr val="0000FF"/>
            </a:solidFill>
            <a:round/>
            <a:headEnd/>
            <a:tailEnd type="triangle" w="sm" len="med"/>
          </a:ln>
        </p:spPr>
        <p:txBody>
          <a:bodyPr/>
          <a:lstStyle/>
          <a:p>
            <a:endParaRPr lang="es-ES"/>
          </a:p>
        </p:txBody>
      </p:sp>
      <p:sp>
        <p:nvSpPr>
          <p:cNvPr id="87" name="Line 27"/>
          <p:cNvSpPr>
            <a:spLocks noChangeShapeType="1"/>
          </p:cNvSpPr>
          <p:nvPr/>
        </p:nvSpPr>
        <p:spPr bwMode="auto">
          <a:xfrm>
            <a:off x="6721331" y="4926879"/>
            <a:ext cx="0" cy="419100"/>
          </a:xfrm>
          <a:prstGeom prst="line">
            <a:avLst/>
          </a:prstGeom>
          <a:noFill/>
          <a:ln w="25400">
            <a:solidFill>
              <a:srgbClr val="0000FF"/>
            </a:solidFill>
            <a:round/>
            <a:headEnd/>
            <a:tailEnd type="triangle" w="sm" len="med"/>
          </a:ln>
        </p:spPr>
        <p:txBody>
          <a:bodyPr/>
          <a:lstStyle/>
          <a:p>
            <a:endParaRPr lang="es-ES"/>
          </a:p>
        </p:txBody>
      </p:sp>
      <p:sp>
        <p:nvSpPr>
          <p:cNvPr id="88" name="Line 28"/>
          <p:cNvSpPr>
            <a:spLocks noChangeShapeType="1"/>
          </p:cNvSpPr>
          <p:nvPr/>
        </p:nvSpPr>
        <p:spPr bwMode="auto">
          <a:xfrm flipH="1">
            <a:off x="6195868" y="5342804"/>
            <a:ext cx="520700" cy="3175"/>
          </a:xfrm>
          <a:prstGeom prst="line">
            <a:avLst/>
          </a:prstGeom>
          <a:noFill/>
          <a:ln w="25400">
            <a:solidFill>
              <a:srgbClr val="0000FF"/>
            </a:solidFill>
            <a:round/>
            <a:headEnd/>
            <a:tailEnd type="triangle" w="sm" len="med"/>
          </a:ln>
        </p:spPr>
        <p:txBody>
          <a:bodyPr/>
          <a:lstStyle/>
          <a:p>
            <a:endParaRPr lang="es-ES"/>
          </a:p>
        </p:txBody>
      </p:sp>
      <p:sp>
        <p:nvSpPr>
          <p:cNvPr id="89" name="Line 29"/>
          <p:cNvSpPr>
            <a:spLocks noChangeShapeType="1"/>
          </p:cNvSpPr>
          <p:nvPr/>
        </p:nvSpPr>
        <p:spPr bwMode="auto">
          <a:xfrm flipV="1">
            <a:off x="6202218" y="4836391"/>
            <a:ext cx="0" cy="500063"/>
          </a:xfrm>
          <a:prstGeom prst="line">
            <a:avLst/>
          </a:prstGeom>
          <a:noFill/>
          <a:ln w="25400">
            <a:solidFill>
              <a:srgbClr val="0000FF"/>
            </a:solidFill>
            <a:round/>
            <a:headEnd/>
            <a:tailEnd type="triangle" w="sm" len="med"/>
          </a:ln>
        </p:spPr>
        <p:txBody>
          <a:bodyPr/>
          <a:lstStyle/>
          <a:p>
            <a:endParaRPr lang="es-ES"/>
          </a:p>
        </p:txBody>
      </p:sp>
      <p:sp>
        <p:nvSpPr>
          <p:cNvPr id="90" name="Line 30"/>
          <p:cNvSpPr>
            <a:spLocks noChangeShapeType="1"/>
          </p:cNvSpPr>
          <p:nvPr/>
        </p:nvSpPr>
        <p:spPr bwMode="auto">
          <a:xfrm flipV="1">
            <a:off x="6199043" y="4282354"/>
            <a:ext cx="0" cy="500062"/>
          </a:xfrm>
          <a:prstGeom prst="line">
            <a:avLst/>
          </a:prstGeom>
          <a:noFill/>
          <a:ln w="25400">
            <a:solidFill>
              <a:srgbClr val="0000FF"/>
            </a:solidFill>
            <a:round/>
            <a:headEnd/>
            <a:tailEnd type="triangle" w="sm" len="med"/>
          </a:ln>
        </p:spPr>
        <p:txBody>
          <a:bodyPr/>
          <a:lstStyle/>
          <a:p>
            <a:endParaRPr lang="es-ES"/>
          </a:p>
        </p:txBody>
      </p:sp>
      <p:sp>
        <p:nvSpPr>
          <p:cNvPr id="91" name="Line 31"/>
          <p:cNvSpPr>
            <a:spLocks noChangeShapeType="1"/>
          </p:cNvSpPr>
          <p:nvPr/>
        </p:nvSpPr>
        <p:spPr bwMode="auto">
          <a:xfrm flipV="1">
            <a:off x="6200631" y="4283941"/>
            <a:ext cx="176212" cy="4763"/>
          </a:xfrm>
          <a:prstGeom prst="line">
            <a:avLst/>
          </a:prstGeom>
          <a:noFill/>
          <a:ln w="25400">
            <a:solidFill>
              <a:srgbClr val="0000FF"/>
            </a:solidFill>
            <a:round/>
            <a:headEnd/>
            <a:tailEnd type="triangle" w="sm" len="med"/>
          </a:ln>
        </p:spPr>
        <p:txBody>
          <a:bodyPr/>
          <a:lstStyle/>
          <a:p>
            <a:endParaRPr lang="es-ES"/>
          </a:p>
        </p:txBody>
      </p:sp>
      <p:sp>
        <p:nvSpPr>
          <p:cNvPr id="92" name="Line 32"/>
          <p:cNvSpPr>
            <a:spLocks noChangeShapeType="1"/>
          </p:cNvSpPr>
          <p:nvPr/>
        </p:nvSpPr>
        <p:spPr bwMode="auto">
          <a:xfrm>
            <a:off x="6372081" y="4293466"/>
            <a:ext cx="0" cy="419100"/>
          </a:xfrm>
          <a:prstGeom prst="line">
            <a:avLst/>
          </a:prstGeom>
          <a:noFill/>
          <a:ln w="25400">
            <a:solidFill>
              <a:srgbClr val="0000FF"/>
            </a:solidFill>
            <a:round/>
            <a:headEnd/>
            <a:tailEnd type="triangle" w="sm" len="med"/>
          </a:ln>
        </p:spPr>
        <p:txBody>
          <a:bodyPr/>
          <a:lstStyle/>
          <a:p>
            <a:endParaRPr lang="es-ES"/>
          </a:p>
        </p:txBody>
      </p:sp>
      <p:sp>
        <p:nvSpPr>
          <p:cNvPr id="93" name="Line 33"/>
          <p:cNvSpPr>
            <a:spLocks noChangeShapeType="1"/>
          </p:cNvSpPr>
          <p:nvPr/>
        </p:nvSpPr>
        <p:spPr bwMode="auto">
          <a:xfrm flipV="1">
            <a:off x="6567343" y="3650529"/>
            <a:ext cx="1588" cy="1047750"/>
          </a:xfrm>
          <a:prstGeom prst="line">
            <a:avLst/>
          </a:prstGeom>
          <a:noFill/>
          <a:ln w="25400">
            <a:solidFill>
              <a:srgbClr val="0000FF"/>
            </a:solidFill>
            <a:round/>
            <a:headEnd/>
            <a:tailEnd type="triangle" w="sm" len="med"/>
          </a:ln>
        </p:spPr>
        <p:txBody>
          <a:bodyPr/>
          <a:lstStyle/>
          <a:p>
            <a:endParaRPr lang="es-ES"/>
          </a:p>
        </p:txBody>
      </p:sp>
      <p:sp>
        <p:nvSpPr>
          <p:cNvPr id="94" name="Line 34"/>
          <p:cNvSpPr>
            <a:spLocks noChangeShapeType="1"/>
          </p:cNvSpPr>
          <p:nvPr/>
        </p:nvSpPr>
        <p:spPr bwMode="auto">
          <a:xfrm flipV="1">
            <a:off x="6368906" y="4699866"/>
            <a:ext cx="207962" cy="0"/>
          </a:xfrm>
          <a:prstGeom prst="line">
            <a:avLst/>
          </a:prstGeom>
          <a:noFill/>
          <a:ln w="25400">
            <a:solidFill>
              <a:srgbClr val="0000FF"/>
            </a:solidFill>
            <a:round/>
            <a:headEnd/>
            <a:tailEnd type="triangle" w="sm" len="med"/>
          </a:ln>
        </p:spPr>
        <p:txBody>
          <a:bodyPr/>
          <a:lstStyle/>
          <a:p>
            <a:endParaRPr lang="es-ES"/>
          </a:p>
        </p:txBody>
      </p:sp>
      <p:sp>
        <p:nvSpPr>
          <p:cNvPr id="95" name="Line 35"/>
          <p:cNvSpPr>
            <a:spLocks noChangeShapeType="1"/>
          </p:cNvSpPr>
          <p:nvPr/>
        </p:nvSpPr>
        <p:spPr bwMode="auto">
          <a:xfrm flipV="1">
            <a:off x="6557818" y="2394816"/>
            <a:ext cx="160338" cy="0"/>
          </a:xfrm>
          <a:prstGeom prst="line">
            <a:avLst/>
          </a:prstGeom>
          <a:noFill/>
          <a:ln w="25400">
            <a:solidFill>
              <a:srgbClr val="0000FF"/>
            </a:solidFill>
            <a:round/>
            <a:headEnd/>
            <a:tailEnd type="triangle" w="sm" len="med"/>
          </a:ln>
        </p:spPr>
        <p:txBody>
          <a:bodyPr/>
          <a:lstStyle/>
          <a:p>
            <a:endParaRPr lang="es-ES"/>
          </a:p>
        </p:txBody>
      </p:sp>
      <p:sp>
        <p:nvSpPr>
          <p:cNvPr id="96" name="Line 36"/>
          <p:cNvSpPr>
            <a:spLocks noChangeShapeType="1"/>
          </p:cNvSpPr>
          <p:nvPr/>
        </p:nvSpPr>
        <p:spPr bwMode="auto">
          <a:xfrm>
            <a:off x="6721331" y="2399579"/>
            <a:ext cx="0" cy="419100"/>
          </a:xfrm>
          <a:prstGeom prst="line">
            <a:avLst/>
          </a:prstGeom>
          <a:noFill/>
          <a:ln w="25400">
            <a:solidFill>
              <a:srgbClr val="0000FF"/>
            </a:solidFill>
            <a:round/>
            <a:headEnd/>
            <a:tailEnd type="triangle" w="sm" len="med"/>
          </a:ln>
        </p:spPr>
        <p:txBody>
          <a:bodyPr/>
          <a:lstStyle/>
          <a:p>
            <a:endParaRPr lang="es-ES"/>
          </a:p>
        </p:txBody>
      </p:sp>
      <p:sp>
        <p:nvSpPr>
          <p:cNvPr id="97" name="Line 37"/>
          <p:cNvSpPr>
            <a:spLocks noChangeShapeType="1"/>
          </p:cNvSpPr>
          <p:nvPr/>
        </p:nvSpPr>
        <p:spPr bwMode="auto">
          <a:xfrm flipH="1">
            <a:off x="6189518" y="2815504"/>
            <a:ext cx="520700" cy="3175"/>
          </a:xfrm>
          <a:prstGeom prst="line">
            <a:avLst/>
          </a:prstGeom>
          <a:noFill/>
          <a:ln w="25400">
            <a:solidFill>
              <a:srgbClr val="0000FF"/>
            </a:solidFill>
            <a:round/>
            <a:headEnd/>
            <a:tailEnd type="triangle" w="sm" len="med"/>
          </a:ln>
        </p:spPr>
        <p:txBody>
          <a:bodyPr/>
          <a:lstStyle/>
          <a:p>
            <a:endParaRPr lang="es-ES"/>
          </a:p>
        </p:txBody>
      </p:sp>
      <p:sp>
        <p:nvSpPr>
          <p:cNvPr id="98" name="Line 38"/>
          <p:cNvSpPr>
            <a:spLocks noChangeShapeType="1"/>
          </p:cNvSpPr>
          <p:nvPr/>
        </p:nvSpPr>
        <p:spPr bwMode="auto">
          <a:xfrm flipV="1">
            <a:off x="6195868" y="2309091"/>
            <a:ext cx="0" cy="500063"/>
          </a:xfrm>
          <a:prstGeom prst="line">
            <a:avLst/>
          </a:prstGeom>
          <a:noFill/>
          <a:ln w="25400">
            <a:solidFill>
              <a:srgbClr val="0000FF"/>
            </a:solidFill>
            <a:round/>
            <a:headEnd/>
            <a:tailEnd type="triangle" w="sm" len="med"/>
          </a:ln>
        </p:spPr>
        <p:txBody>
          <a:bodyPr/>
          <a:lstStyle/>
          <a:p>
            <a:endParaRPr lang="es-ES"/>
          </a:p>
        </p:txBody>
      </p:sp>
      <p:pic>
        <p:nvPicPr>
          <p:cNvPr id="99" name="Picture 43" descr="Celulas_serie_3nivel_faseA 01_ING"/>
          <p:cNvPicPr>
            <a:picLocks noChangeAspect="1" noChangeArrowheads="1"/>
          </p:cNvPicPr>
          <p:nvPr/>
        </p:nvPicPr>
        <p:blipFill>
          <a:blip r:embed="rId8"/>
          <a:srcRect/>
          <a:stretch>
            <a:fillRect/>
          </a:stretch>
        </p:blipFill>
        <p:spPr bwMode="auto">
          <a:xfrm>
            <a:off x="7966220" y="1576961"/>
            <a:ext cx="1784350" cy="3778250"/>
          </a:xfrm>
          <a:prstGeom prst="rect">
            <a:avLst/>
          </a:prstGeom>
          <a:noFill/>
          <a:ln w="9525">
            <a:noFill/>
            <a:miter lim="800000"/>
            <a:headEnd/>
            <a:tailEnd/>
          </a:ln>
        </p:spPr>
      </p:pic>
      <p:pic>
        <p:nvPicPr>
          <p:cNvPr id="100" name="Picture 44" descr="Celulas_serie_3nivel_faseA 02_ING"/>
          <p:cNvPicPr>
            <a:picLocks noChangeAspect="1" noChangeArrowheads="1"/>
          </p:cNvPicPr>
          <p:nvPr/>
        </p:nvPicPr>
        <p:blipFill>
          <a:blip r:embed="rId9"/>
          <a:srcRect/>
          <a:stretch>
            <a:fillRect/>
          </a:stretch>
        </p:blipFill>
        <p:spPr bwMode="auto">
          <a:xfrm>
            <a:off x="7966220" y="1576961"/>
            <a:ext cx="1784350" cy="3778250"/>
          </a:xfrm>
          <a:prstGeom prst="rect">
            <a:avLst/>
          </a:prstGeom>
          <a:noFill/>
          <a:ln w="9525">
            <a:noFill/>
            <a:miter lim="800000"/>
            <a:headEnd/>
            <a:tailEnd/>
          </a:ln>
        </p:spPr>
      </p:pic>
      <p:sp>
        <p:nvSpPr>
          <p:cNvPr id="101" name="Line 15"/>
          <p:cNvSpPr>
            <a:spLocks noChangeShapeType="1"/>
          </p:cNvSpPr>
          <p:nvPr/>
        </p:nvSpPr>
        <p:spPr bwMode="auto">
          <a:xfrm flipV="1">
            <a:off x="8220220" y="1765873"/>
            <a:ext cx="0" cy="500063"/>
          </a:xfrm>
          <a:prstGeom prst="line">
            <a:avLst/>
          </a:prstGeom>
          <a:noFill/>
          <a:ln w="25400">
            <a:solidFill>
              <a:srgbClr val="0000FF"/>
            </a:solidFill>
            <a:round/>
            <a:headEnd/>
            <a:tailEnd type="triangle" w="sm" len="med"/>
          </a:ln>
        </p:spPr>
        <p:txBody>
          <a:bodyPr/>
          <a:lstStyle/>
          <a:p>
            <a:endParaRPr lang="es-ES"/>
          </a:p>
        </p:txBody>
      </p:sp>
      <p:sp>
        <p:nvSpPr>
          <p:cNvPr id="102" name="Line 16"/>
          <p:cNvSpPr>
            <a:spLocks noChangeShapeType="1"/>
          </p:cNvSpPr>
          <p:nvPr/>
        </p:nvSpPr>
        <p:spPr bwMode="auto">
          <a:xfrm>
            <a:off x="8393257" y="1776986"/>
            <a:ext cx="0" cy="419100"/>
          </a:xfrm>
          <a:prstGeom prst="line">
            <a:avLst/>
          </a:prstGeom>
          <a:noFill/>
          <a:ln w="25400">
            <a:solidFill>
              <a:srgbClr val="0000FF"/>
            </a:solidFill>
            <a:round/>
            <a:headEnd/>
            <a:tailEnd type="triangle" w="sm" len="med"/>
          </a:ln>
        </p:spPr>
        <p:txBody>
          <a:bodyPr/>
          <a:lstStyle/>
          <a:p>
            <a:endParaRPr lang="es-ES"/>
          </a:p>
        </p:txBody>
      </p:sp>
      <p:sp>
        <p:nvSpPr>
          <p:cNvPr id="103" name="Line 17"/>
          <p:cNvSpPr>
            <a:spLocks noChangeShapeType="1"/>
          </p:cNvSpPr>
          <p:nvPr/>
        </p:nvSpPr>
        <p:spPr bwMode="auto">
          <a:xfrm flipV="1">
            <a:off x="8586932" y="3661348"/>
            <a:ext cx="160338" cy="0"/>
          </a:xfrm>
          <a:prstGeom prst="line">
            <a:avLst/>
          </a:prstGeom>
          <a:noFill/>
          <a:ln w="25400">
            <a:solidFill>
              <a:srgbClr val="0000FF"/>
            </a:solidFill>
            <a:round/>
            <a:headEnd/>
            <a:tailEnd type="triangle" w="sm" len="med"/>
          </a:ln>
        </p:spPr>
        <p:txBody>
          <a:bodyPr/>
          <a:lstStyle/>
          <a:p>
            <a:endParaRPr lang="es-ES"/>
          </a:p>
        </p:txBody>
      </p:sp>
      <p:sp>
        <p:nvSpPr>
          <p:cNvPr id="104" name="Line 18"/>
          <p:cNvSpPr>
            <a:spLocks noChangeShapeType="1"/>
          </p:cNvSpPr>
          <p:nvPr/>
        </p:nvSpPr>
        <p:spPr bwMode="auto">
          <a:xfrm>
            <a:off x="8398020" y="2197673"/>
            <a:ext cx="1289050" cy="6350"/>
          </a:xfrm>
          <a:prstGeom prst="line">
            <a:avLst/>
          </a:prstGeom>
          <a:noFill/>
          <a:ln w="25400">
            <a:solidFill>
              <a:srgbClr val="0000FF"/>
            </a:solidFill>
            <a:round/>
            <a:headEnd/>
            <a:tailEnd type="triangle" w="sm" len="med"/>
          </a:ln>
        </p:spPr>
        <p:txBody>
          <a:bodyPr/>
          <a:lstStyle/>
          <a:p>
            <a:endParaRPr lang="es-ES"/>
          </a:p>
        </p:txBody>
      </p:sp>
      <p:sp>
        <p:nvSpPr>
          <p:cNvPr id="105" name="Line 19"/>
          <p:cNvSpPr>
            <a:spLocks noChangeShapeType="1"/>
          </p:cNvSpPr>
          <p:nvPr/>
        </p:nvSpPr>
        <p:spPr bwMode="auto">
          <a:xfrm>
            <a:off x="9680720" y="2205611"/>
            <a:ext cx="3175" cy="2730500"/>
          </a:xfrm>
          <a:prstGeom prst="line">
            <a:avLst/>
          </a:prstGeom>
          <a:noFill/>
          <a:ln w="25400">
            <a:solidFill>
              <a:srgbClr val="0000FF"/>
            </a:solidFill>
            <a:round/>
            <a:headEnd/>
            <a:tailEnd type="triangle" w="sm" len="med"/>
          </a:ln>
        </p:spPr>
        <p:txBody>
          <a:bodyPr/>
          <a:lstStyle/>
          <a:p>
            <a:endParaRPr lang="es-ES"/>
          </a:p>
        </p:txBody>
      </p:sp>
      <p:sp>
        <p:nvSpPr>
          <p:cNvPr id="106" name="Line 20"/>
          <p:cNvSpPr>
            <a:spLocks noChangeShapeType="1"/>
          </p:cNvSpPr>
          <p:nvPr/>
        </p:nvSpPr>
        <p:spPr bwMode="auto">
          <a:xfrm flipH="1">
            <a:off x="8750445" y="4937698"/>
            <a:ext cx="935037" cy="0"/>
          </a:xfrm>
          <a:prstGeom prst="line">
            <a:avLst/>
          </a:prstGeom>
          <a:noFill/>
          <a:ln w="25400">
            <a:solidFill>
              <a:srgbClr val="0000FF"/>
            </a:solidFill>
            <a:round/>
            <a:headEnd/>
            <a:tailEnd type="triangle" w="sm" len="med"/>
          </a:ln>
        </p:spPr>
        <p:txBody>
          <a:bodyPr/>
          <a:lstStyle/>
          <a:p>
            <a:endParaRPr lang="es-ES"/>
          </a:p>
        </p:txBody>
      </p:sp>
      <p:sp>
        <p:nvSpPr>
          <p:cNvPr id="107" name="Line 21"/>
          <p:cNvSpPr>
            <a:spLocks noChangeShapeType="1"/>
          </p:cNvSpPr>
          <p:nvPr/>
        </p:nvSpPr>
        <p:spPr bwMode="auto">
          <a:xfrm>
            <a:off x="8744095" y="4936111"/>
            <a:ext cx="0" cy="419100"/>
          </a:xfrm>
          <a:prstGeom prst="line">
            <a:avLst/>
          </a:prstGeom>
          <a:noFill/>
          <a:ln w="25400">
            <a:solidFill>
              <a:srgbClr val="0000FF"/>
            </a:solidFill>
            <a:round/>
            <a:headEnd/>
            <a:tailEnd type="triangle" w="sm" len="med"/>
          </a:ln>
        </p:spPr>
        <p:txBody>
          <a:bodyPr/>
          <a:lstStyle/>
          <a:p>
            <a:endParaRPr lang="es-ES"/>
          </a:p>
        </p:txBody>
      </p:sp>
      <p:sp>
        <p:nvSpPr>
          <p:cNvPr id="108" name="Line 22"/>
          <p:cNvSpPr>
            <a:spLocks noChangeShapeType="1"/>
          </p:cNvSpPr>
          <p:nvPr/>
        </p:nvSpPr>
        <p:spPr bwMode="auto">
          <a:xfrm flipH="1">
            <a:off x="8218632" y="5352036"/>
            <a:ext cx="520700" cy="3175"/>
          </a:xfrm>
          <a:prstGeom prst="line">
            <a:avLst/>
          </a:prstGeom>
          <a:noFill/>
          <a:ln w="25400">
            <a:solidFill>
              <a:srgbClr val="0000FF"/>
            </a:solidFill>
            <a:round/>
            <a:headEnd/>
            <a:tailEnd type="triangle" w="sm" len="med"/>
          </a:ln>
        </p:spPr>
        <p:txBody>
          <a:bodyPr/>
          <a:lstStyle/>
          <a:p>
            <a:endParaRPr lang="es-ES"/>
          </a:p>
        </p:txBody>
      </p:sp>
      <p:sp>
        <p:nvSpPr>
          <p:cNvPr id="109" name="Line 23"/>
          <p:cNvSpPr>
            <a:spLocks noChangeShapeType="1"/>
          </p:cNvSpPr>
          <p:nvPr/>
        </p:nvSpPr>
        <p:spPr bwMode="auto">
          <a:xfrm flipV="1">
            <a:off x="8224982" y="4845623"/>
            <a:ext cx="0" cy="500063"/>
          </a:xfrm>
          <a:prstGeom prst="line">
            <a:avLst/>
          </a:prstGeom>
          <a:noFill/>
          <a:ln w="25400">
            <a:solidFill>
              <a:srgbClr val="0000FF"/>
            </a:solidFill>
            <a:round/>
            <a:headEnd/>
            <a:tailEnd type="triangle" w="sm" len="med"/>
          </a:ln>
        </p:spPr>
        <p:txBody>
          <a:bodyPr/>
          <a:lstStyle/>
          <a:p>
            <a:endParaRPr lang="es-ES"/>
          </a:p>
        </p:txBody>
      </p:sp>
      <p:sp>
        <p:nvSpPr>
          <p:cNvPr id="110" name="Line 24"/>
          <p:cNvSpPr>
            <a:spLocks noChangeShapeType="1"/>
          </p:cNvSpPr>
          <p:nvPr/>
        </p:nvSpPr>
        <p:spPr bwMode="auto">
          <a:xfrm flipV="1">
            <a:off x="8221807" y="4291586"/>
            <a:ext cx="0" cy="500062"/>
          </a:xfrm>
          <a:prstGeom prst="line">
            <a:avLst/>
          </a:prstGeom>
          <a:noFill/>
          <a:ln w="25400">
            <a:solidFill>
              <a:srgbClr val="0000FF"/>
            </a:solidFill>
            <a:round/>
            <a:headEnd/>
            <a:tailEnd type="triangle" w="sm" len="med"/>
          </a:ln>
        </p:spPr>
        <p:txBody>
          <a:bodyPr/>
          <a:lstStyle/>
          <a:p>
            <a:endParaRPr lang="es-ES"/>
          </a:p>
        </p:txBody>
      </p:sp>
      <p:sp>
        <p:nvSpPr>
          <p:cNvPr id="111" name="Line 25"/>
          <p:cNvSpPr>
            <a:spLocks noChangeShapeType="1"/>
          </p:cNvSpPr>
          <p:nvPr/>
        </p:nvSpPr>
        <p:spPr bwMode="auto">
          <a:xfrm flipV="1">
            <a:off x="8223395" y="4293173"/>
            <a:ext cx="176212" cy="4763"/>
          </a:xfrm>
          <a:prstGeom prst="line">
            <a:avLst/>
          </a:prstGeom>
          <a:noFill/>
          <a:ln w="25400">
            <a:solidFill>
              <a:srgbClr val="0000FF"/>
            </a:solidFill>
            <a:round/>
            <a:headEnd/>
            <a:tailEnd type="triangle" w="sm" len="med"/>
          </a:ln>
        </p:spPr>
        <p:txBody>
          <a:bodyPr/>
          <a:lstStyle/>
          <a:p>
            <a:endParaRPr lang="es-ES"/>
          </a:p>
        </p:txBody>
      </p:sp>
      <p:sp>
        <p:nvSpPr>
          <p:cNvPr id="112" name="Line 26"/>
          <p:cNvSpPr>
            <a:spLocks noChangeShapeType="1"/>
          </p:cNvSpPr>
          <p:nvPr/>
        </p:nvSpPr>
        <p:spPr bwMode="auto">
          <a:xfrm>
            <a:off x="8394845" y="4302698"/>
            <a:ext cx="0" cy="419100"/>
          </a:xfrm>
          <a:prstGeom prst="line">
            <a:avLst/>
          </a:prstGeom>
          <a:noFill/>
          <a:ln w="25400">
            <a:solidFill>
              <a:srgbClr val="0000FF"/>
            </a:solidFill>
            <a:round/>
            <a:headEnd/>
            <a:tailEnd type="triangle" w="sm" len="med"/>
          </a:ln>
        </p:spPr>
        <p:txBody>
          <a:bodyPr/>
          <a:lstStyle/>
          <a:p>
            <a:endParaRPr lang="es-ES"/>
          </a:p>
        </p:txBody>
      </p:sp>
      <p:sp>
        <p:nvSpPr>
          <p:cNvPr id="113" name="Line 27"/>
          <p:cNvSpPr>
            <a:spLocks noChangeShapeType="1"/>
          </p:cNvSpPr>
          <p:nvPr/>
        </p:nvSpPr>
        <p:spPr bwMode="auto">
          <a:xfrm flipV="1">
            <a:off x="8590107" y="3659761"/>
            <a:ext cx="1588" cy="1047750"/>
          </a:xfrm>
          <a:prstGeom prst="line">
            <a:avLst/>
          </a:prstGeom>
          <a:noFill/>
          <a:ln w="25400">
            <a:solidFill>
              <a:srgbClr val="0000FF"/>
            </a:solidFill>
            <a:round/>
            <a:headEnd/>
            <a:tailEnd type="triangle" w="sm" len="med"/>
          </a:ln>
        </p:spPr>
        <p:txBody>
          <a:bodyPr/>
          <a:lstStyle/>
          <a:p>
            <a:endParaRPr lang="es-ES"/>
          </a:p>
        </p:txBody>
      </p:sp>
      <p:sp>
        <p:nvSpPr>
          <p:cNvPr id="114" name="Line 28"/>
          <p:cNvSpPr>
            <a:spLocks noChangeShapeType="1"/>
          </p:cNvSpPr>
          <p:nvPr/>
        </p:nvSpPr>
        <p:spPr bwMode="auto">
          <a:xfrm flipV="1">
            <a:off x="8391670" y="4709098"/>
            <a:ext cx="207962" cy="0"/>
          </a:xfrm>
          <a:prstGeom prst="line">
            <a:avLst/>
          </a:prstGeom>
          <a:noFill/>
          <a:ln w="25400">
            <a:solidFill>
              <a:srgbClr val="0000FF"/>
            </a:solidFill>
            <a:round/>
            <a:headEnd/>
            <a:tailEnd type="triangle" w="sm" len="med"/>
          </a:ln>
        </p:spPr>
        <p:txBody>
          <a:bodyPr/>
          <a:lstStyle/>
          <a:p>
            <a:endParaRPr lang="es-ES"/>
          </a:p>
        </p:txBody>
      </p:sp>
      <p:sp>
        <p:nvSpPr>
          <p:cNvPr id="115" name="Line 29"/>
          <p:cNvSpPr>
            <a:spLocks noChangeShapeType="1"/>
          </p:cNvSpPr>
          <p:nvPr/>
        </p:nvSpPr>
        <p:spPr bwMode="auto">
          <a:xfrm flipV="1">
            <a:off x="8580582" y="2404048"/>
            <a:ext cx="160338" cy="0"/>
          </a:xfrm>
          <a:prstGeom prst="line">
            <a:avLst/>
          </a:prstGeom>
          <a:noFill/>
          <a:ln w="25400">
            <a:solidFill>
              <a:srgbClr val="0000FF"/>
            </a:solidFill>
            <a:round/>
            <a:headEnd/>
            <a:tailEnd type="triangle" w="sm" len="med"/>
          </a:ln>
        </p:spPr>
        <p:txBody>
          <a:bodyPr/>
          <a:lstStyle/>
          <a:p>
            <a:endParaRPr lang="es-ES"/>
          </a:p>
        </p:txBody>
      </p:sp>
      <p:sp>
        <p:nvSpPr>
          <p:cNvPr id="116" name="Line 30"/>
          <p:cNvSpPr>
            <a:spLocks noChangeShapeType="1"/>
          </p:cNvSpPr>
          <p:nvPr/>
        </p:nvSpPr>
        <p:spPr bwMode="auto">
          <a:xfrm>
            <a:off x="8744095" y="2408811"/>
            <a:ext cx="0" cy="419100"/>
          </a:xfrm>
          <a:prstGeom prst="line">
            <a:avLst/>
          </a:prstGeom>
          <a:noFill/>
          <a:ln w="25400">
            <a:solidFill>
              <a:srgbClr val="0000FF"/>
            </a:solidFill>
            <a:round/>
            <a:headEnd/>
            <a:tailEnd type="triangle" w="sm" len="med"/>
          </a:ln>
        </p:spPr>
        <p:txBody>
          <a:bodyPr/>
          <a:lstStyle/>
          <a:p>
            <a:endParaRPr lang="es-ES"/>
          </a:p>
        </p:txBody>
      </p:sp>
      <p:sp>
        <p:nvSpPr>
          <p:cNvPr id="117" name="Line 31"/>
          <p:cNvSpPr>
            <a:spLocks noChangeShapeType="1"/>
          </p:cNvSpPr>
          <p:nvPr/>
        </p:nvSpPr>
        <p:spPr bwMode="auto">
          <a:xfrm flipH="1">
            <a:off x="8212282" y="2824736"/>
            <a:ext cx="520700" cy="3175"/>
          </a:xfrm>
          <a:prstGeom prst="line">
            <a:avLst/>
          </a:prstGeom>
          <a:noFill/>
          <a:ln w="25400">
            <a:solidFill>
              <a:srgbClr val="0000FF"/>
            </a:solidFill>
            <a:round/>
            <a:headEnd/>
            <a:tailEnd type="triangle" w="sm" len="med"/>
          </a:ln>
        </p:spPr>
        <p:txBody>
          <a:bodyPr/>
          <a:lstStyle/>
          <a:p>
            <a:endParaRPr lang="es-ES"/>
          </a:p>
        </p:txBody>
      </p:sp>
      <p:sp>
        <p:nvSpPr>
          <p:cNvPr id="118" name="Line 32"/>
          <p:cNvSpPr>
            <a:spLocks noChangeShapeType="1"/>
          </p:cNvSpPr>
          <p:nvPr/>
        </p:nvSpPr>
        <p:spPr bwMode="auto">
          <a:xfrm flipV="1">
            <a:off x="8218632" y="2318323"/>
            <a:ext cx="0" cy="500063"/>
          </a:xfrm>
          <a:prstGeom prst="line">
            <a:avLst/>
          </a:prstGeom>
          <a:noFill/>
          <a:ln w="25400">
            <a:solidFill>
              <a:srgbClr val="0000FF"/>
            </a:solidFill>
            <a:round/>
            <a:headEnd/>
            <a:tailEnd type="triangle" w="sm" len="med"/>
          </a:ln>
        </p:spPr>
        <p:txBody>
          <a:bodyPr/>
          <a:lstStyle/>
          <a:p>
            <a:endParaRPr lang="es-ES"/>
          </a:p>
        </p:txBody>
      </p:sp>
      <p:sp>
        <p:nvSpPr>
          <p:cNvPr id="119" name="Line 33"/>
          <p:cNvSpPr>
            <a:spLocks noChangeShapeType="1"/>
          </p:cNvSpPr>
          <p:nvPr/>
        </p:nvSpPr>
        <p:spPr bwMode="auto">
          <a:xfrm flipV="1">
            <a:off x="8221807" y="1767461"/>
            <a:ext cx="176213" cy="4762"/>
          </a:xfrm>
          <a:prstGeom prst="line">
            <a:avLst/>
          </a:prstGeom>
          <a:noFill/>
          <a:ln w="25400">
            <a:solidFill>
              <a:srgbClr val="0000FF"/>
            </a:solidFill>
            <a:round/>
            <a:headEnd/>
            <a:tailEnd type="triangle" w="sm" len="med"/>
          </a:ln>
        </p:spPr>
        <p:txBody>
          <a:bodyPr/>
          <a:lstStyle/>
          <a:p>
            <a:endParaRPr lang="es-ES"/>
          </a:p>
        </p:txBody>
      </p:sp>
      <p:sp>
        <p:nvSpPr>
          <p:cNvPr id="120" name="Line 34"/>
          <p:cNvSpPr>
            <a:spLocks noChangeShapeType="1"/>
          </p:cNvSpPr>
          <p:nvPr/>
        </p:nvSpPr>
        <p:spPr bwMode="auto">
          <a:xfrm>
            <a:off x="8750445" y="3675636"/>
            <a:ext cx="0" cy="419100"/>
          </a:xfrm>
          <a:prstGeom prst="line">
            <a:avLst/>
          </a:prstGeom>
          <a:noFill/>
          <a:ln w="25400">
            <a:solidFill>
              <a:srgbClr val="0000FF"/>
            </a:solidFill>
            <a:round/>
            <a:headEnd/>
            <a:tailEnd type="triangle" w="sm" len="med"/>
          </a:ln>
        </p:spPr>
        <p:txBody>
          <a:bodyPr/>
          <a:lstStyle/>
          <a:p>
            <a:endParaRPr lang="es-ES"/>
          </a:p>
        </p:txBody>
      </p:sp>
      <p:sp>
        <p:nvSpPr>
          <p:cNvPr id="121" name="Line 35"/>
          <p:cNvSpPr>
            <a:spLocks noChangeShapeType="1"/>
          </p:cNvSpPr>
          <p:nvPr/>
        </p:nvSpPr>
        <p:spPr bwMode="auto">
          <a:xfrm flipH="1">
            <a:off x="8224982" y="4091561"/>
            <a:ext cx="520700" cy="3175"/>
          </a:xfrm>
          <a:prstGeom prst="line">
            <a:avLst/>
          </a:prstGeom>
          <a:noFill/>
          <a:ln w="25400">
            <a:solidFill>
              <a:srgbClr val="0000FF"/>
            </a:solidFill>
            <a:round/>
            <a:headEnd/>
            <a:tailEnd type="triangle" w="sm" len="med"/>
          </a:ln>
        </p:spPr>
        <p:txBody>
          <a:bodyPr/>
          <a:lstStyle/>
          <a:p>
            <a:endParaRPr lang="es-ES"/>
          </a:p>
        </p:txBody>
      </p:sp>
      <p:sp>
        <p:nvSpPr>
          <p:cNvPr id="122" name="Line 36"/>
          <p:cNvSpPr>
            <a:spLocks noChangeShapeType="1"/>
          </p:cNvSpPr>
          <p:nvPr/>
        </p:nvSpPr>
        <p:spPr bwMode="auto">
          <a:xfrm flipV="1">
            <a:off x="8231332" y="3585148"/>
            <a:ext cx="0" cy="500063"/>
          </a:xfrm>
          <a:prstGeom prst="line">
            <a:avLst/>
          </a:prstGeom>
          <a:noFill/>
          <a:ln w="25400">
            <a:solidFill>
              <a:srgbClr val="0000FF"/>
            </a:solidFill>
            <a:round/>
            <a:headEnd/>
            <a:tailEnd type="triangle" w="sm" len="med"/>
          </a:ln>
        </p:spPr>
        <p:txBody>
          <a:bodyPr/>
          <a:lstStyle/>
          <a:p>
            <a:endParaRPr lang="es-ES"/>
          </a:p>
        </p:txBody>
      </p:sp>
      <p:sp>
        <p:nvSpPr>
          <p:cNvPr id="123" name="Line 37"/>
          <p:cNvSpPr>
            <a:spLocks noChangeShapeType="1"/>
          </p:cNvSpPr>
          <p:nvPr/>
        </p:nvSpPr>
        <p:spPr bwMode="auto">
          <a:xfrm flipV="1">
            <a:off x="8218632" y="3031111"/>
            <a:ext cx="0" cy="500062"/>
          </a:xfrm>
          <a:prstGeom prst="line">
            <a:avLst/>
          </a:prstGeom>
          <a:noFill/>
          <a:ln w="25400">
            <a:solidFill>
              <a:srgbClr val="0000FF"/>
            </a:solidFill>
            <a:round/>
            <a:headEnd/>
            <a:tailEnd type="triangle" w="sm" len="med"/>
          </a:ln>
        </p:spPr>
        <p:txBody>
          <a:bodyPr/>
          <a:lstStyle/>
          <a:p>
            <a:endParaRPr lang="es-ES"/>
          </a:p>
        </p:txBody>
      </p:sp>
      <p:sp>
        <p:nvSpPr>
          <p:cNvPr id="124" name="Line 38"/>
          <p:cNvSpPr>
            <a:spLocks noChangeShapeType="1"/>
          </p:cNvSpPr>
          <p:nvPr/>
        </p:nvSpPr>
        <p:spPr bwMode="auto">
          <a:xfrm flipV="1">
            <a:off x="8220220" y="3032698"/>
            <a:ext cx="176212" cy="4763"/>
          </a:xfrm>
          <a:prstGeom prst="line">
            <a:avLst/>
          </a:prstGeom>
          <a:noFill/>
          <a:ln w="25400">
            <a:solidFill>
              <a:srgbClr val="0000FF"/>
            </a:solidFill>
            <a:round/>
            <a:headEnd/>
            <a:tailEnd type="triangle" w="sm" len="med"/>
          </a:ln>
        </p:spPr>
        <p:txBody>
          <a:bodyPr/>
          <a:lstStyle/>
          <a:p>
            <a:endParaRPr lang="es-ES"/>
          </a:p>
        </p:txBody>
      </p:sp>
      <p:sp>
        <p:nvSpPr>
          <p:cNvPr id="125" name="Line 39"/>
          <p:cNvSpPr>
            <a:spLocks noChangeShapeType="1"/>
          </p:cNvSpPr>
          <p:nvPr/>
        </p:nvSpPr>
        <p:spPr bwMode="auto">
          <a:xfrm>
            <a:off x="8391670" y="3042223"/>
            <a:ext cx="0" cy="419100"/>
          </a:xfrm>
          <a:prstGeom prst="line">
            <a:avLst/>
          </a:prstGeom>
          <a:noFill/>
          <a:ln w="25400">
            <a:solidFill>
              <a:srgbClr val="0000FF"/>
            </a:solidFill>
            <a:round/>
            <a:headEnd/>
            <a:tailEnd type="triangle" w="sm" len="med"/>
          </a:ln>
        </p:spPr>
        <p:txBody>
          <a:bodyPr/>
          <a:lstStyle/>
          <a:p>
            <a:endParaRPr lang="es-ES"/>
          </a:p>
        </p:txBody>
      </p:sp>
      <p:sp>
        <p:nvSpPr>
          <p:cNvPr id="126" name="Line 40"/>
          <p:cNvSpPr>
            <a:spLocks noChangeShapeType="1"/>
          </p:cNvSpPr>
          <p:nvPr/>
        </p:nvSpPr>
        <p:spPr bwMode="auto">
          <a:xfrm flipV="1">
            <a:off x="8586932" y="2399286"/>
            <a:ext cx="1588" cy="1047750"/>
          </a:xfrm>
          <a:prstGeom prst="line">
            <a:avLst/>
          </a:prstGeom>
          <a:noFill/>
          <a:ln w="25400">
            <a:solidFill>
              <a:srgbClr val="0000FF"/>
            </a:solidFill>
            <a:round/>
            <a:headEnd/>
            <a:tailEnd type="triangle" w="sm" len="med"/>
          </a:ln>
        </p:spPr>
        <p:txBody>
          <a:bodyPr/>
          <a:lstStyle/>
          <a:p>
            <a:endParaRPr lang="es-ES"/>
          </a:p>
        </p:txBody>
      </p:sp>
      <p:sp>
        <p:nvSpPr>
          <p:cNvPr id="127" name="Line 41"/>
          <p:cNvSpPr>
            <a:spLocks noChangeShapeType="1"/>
          </p:cNvSpPr>
          <p:nvPr/>
        </p:nvSpPr>
        <p:spPr bwMode="auto">
          <a:xfrm flipV="1">
            <a:off x="8388495" y="3448623"/>
            <a:ext cx="207962" cy="0"/>
          </a:xfrm>
          <a:prstGeom prst="line">
            <a:avLst/>
          </a:prstGeom>
          <a:noFill/>
          <a:ln w="25400">
            <a:solidFill>
              <a:srgbClr val="0000FF"/>
            </a:solidFill>
            <a:round/>
            <a:headEnd/>
            <a:tailEnd type="triangle" w="sm" len="med"/>
          </a:ln>
        </p:spPr>
        <p:txBody>
          <a:bodyPr/>
          <a:lstStyle/>
          <a:p>
            <a:endParaRPr lang="es-ES"/>
          </a:p>
        </p:txBody>
      </p:sp>
      <p:sp>
        <p:nvSpPr>
          <p:cNvPr id="128" name="Text Box 12"/>
          <p:cNvSpPr txBox="1">
            <a:spLocks noChangeArrowheads="1"/>
          </p:cNvSpPr>
          <p:nvPr/>
        </p:nvSpPr>
        <p:spPr bwMode="auto">
          <a:xfrm>
            <a:off x="301908" y="5885437"/>
            <a:ext cx="9036050" cy="1000125"/>
          </a:xfrm>
          <a:prstGeom prst="rect">
            <a:avLst/>
          </a:prstGeom>
          <a:noFill/>
          <a:ln w="9525">
            <a:noFill/>
            <a:miter lim="800000"/>
            <a:headEnd/>
            <a:tailEnd/>
          </a:ln>
        </p:spPr>
        <p:txBody>
          <a:bodyPr/>
          <a:lstStyle/>
          <a:p>
            <a:pPr>
              <a:spcBef>
                <a:spcPct val="20000"/>
              </a:spcBef>
              <a:buClr>
                <a:schemeClr val="tx1"/>
              </a:buClr>
              <a:buSzPct val="60000"/>
              <a:buFont typeface="Wingdings" pitchFamily="2" charset="2"/>
              <a:buNone/>
            </a:pPr>
            <a:endParaRPr kumimoji="1" lang="en-GB" altLang="zh-CN" sz="1500" dirty="0">
              <a:solidFill>
                <a:schemeClr val="bg1">
                  <a:lumMod val="50000"/>
                </a:schemeClr>
              </a:solidFill>
              <a:latin typeface="Arial Narrow" pitchFamily="34" charset="0"/>
              <a:ea typeface="宋体" charset="-122"/>
            </a:endParaRPr>
          </a:p>
          <a:p>
            <a:pPr>
              <a:spcBef>
                <a:spcPct val="20000"/>
              </a:spcBef>
              <a:buClr>
                <a:schemeClr val="tx1"/>
              </a:buClr>
              <a:buSzPct val="60000"/>
              <a:buFont typeface="Wingdings" pitchFamily="2" charset="2"/>
              <a:buNone/>
            </a:pPr>
            <a:r>
              <a:rPr kumimoji="1" lang="en-GB" altLang="zh-CN" sz="1500" b="1" dirty="0">
                <a:solidFill>
                  <a:srgbClr val="00B0F0"/>
                </a:solidFill>
                <a:latin typeface="Arial Narrow" pitchFamily="34" charset="0"/>
                <a:ea typeface="宋体" charset="-122"/>
              </a:rPr>
              <a:t>Detail Level 3</a:t>
            </a:r>
            <a:r>
              <a:rPr kumimoji="1" lang="en-GB" altLang="zh-CN" sz="1500" dirty="0">
                <a:solidFill>
                  <a:srgbClr val="00B0F0"/>
                </a:solidFill>
                <a:latin typeface="Arial Narrow" pitchFamily="34" charset="0"/>
                <a:ea typeface="宋体" charset="-122"/>
              </a:rPr>
              <a:t>: </a:t>
            </a:r>
            <a:r>
              <a:rPr kumimoji="1" lang="en-GB" altLang="zh-CN" sz="1500" dirty="0">
                <a:solidFill>
                  <a:schemeClr val="bg1">
                    <a:lumMod val="50000"/>
                  </a:schemeClr>
                </a:solidFill>
                <a:latin typeface="Arial Narrow" pitchFamily="34" charset="0"/>
                <a:ea typeface="宋体" charset="-122"/>
              </a:rPr>
              <a:t>The three power cells A1, A2 and A3 offer </a:t>
            </a:r>
            <a:r>
              <a:rPr kumimoji="1" lang="en-GB" altLang="zh-CN" sz="1500" dirty="0" smtClean="0">
                <a:solidFill>
                  <a:schemeClr val="bg1">
                    <a:lumMod val="50000"/>
                  </a:schemeClr>
                </a:solidFill>
                <a:latin typeface="Arial Narrow" pitchFamily="34" charset="0"/>
                <a:ea typeface="宋体" charset="-122"/>
              </a:rPr>
              <a:t> 700V </a:t>
            </a:r>
            <a:r>
              <a:rPr kumimoji="1" lang="en-GB" altLang="zh-CN" sz="1500" dirty="0">
                <a:solidFill>
                  <a:schemeClr val="bg1">
                    <a:lumMod val="50000"/>
                  </a:schemeClr>
                </a:solidFill>
                <a:latin typeface="Arial Narrow" pitchFamily="34" charset="0"/>
                <a:ea typeface="宋体" charset="-122"/>
              </a:rPr>
              <a:t>at the output each one. Therefore, the voltage is </a:t>
            </a:r>
            <a:r>
              <a:rPr kumimoji="1" lang="en-GB" altLang="zh-CN" sz="1500" dirty="0" smtClean="0">
                <a:solidFill>
                  <a:schemeClr val="bg1">
                    <a:lumMod val="50000"/>
                  </a:schemeClr>
                </a:solidFill>
                <a:latin typeface="Arial Narrow" pitchFamily="34" charset="0"/>
                <a:ea typeface="宋体" charset="-122"/>
              </a:rPr>
              <a:t>+2100V</a:t>
            </a:r>
            <a:r>
              <a:rPr kumimoji="1" lang="en-GB" altLang="zh-CN" sz="1500" dirty="0">
                <a:solidFill>
                  <a:schemeClr val="bg1">
                    <a:lumMod val="50000"/>
                  </a:schemeClr>
                </a:solidFill>
                <a:latin typeface="Arial Narrow" pitchFamily="34" charset="0"/>
                <a:ea typeface="宋体" charset="-122"/>
              </a:rPr>
              <a:t>.</a:t>
            </a:r>
          </a:p>
        </p:txBody>
      </p:sp>
      <p:sp>
        <p:nvSpPr>
          <p:cNvPr id="129" name="128 CuadroTexto"/>
          <p:cNvSpPr txBox="1"/>
          <p:nvPr/>
        </p:nvSpPr>
        <p:spPr>
          <a:xfrm>
            <a:off x="2" y="6604084"/>
            <a:ext cx="7312191" cy="253916"/>
          </a:xfrm>
          <a:prstGeom prst="rect">
            <a:avLst/>
          </a:prstGeom>
          <a:noFill/>
        </p:spPr>
        <p:txBody>
          <a:bodyPr wrap="square" rtlCol="0">
            <a:spAutoFit/>
          </a:bodyPr>
          <a:lstStyle/>
          <a:p>
            <a:r>
              <a:rPr lang="en-US" sz="1050" dirty="0" smtClean="0">
                <a:solidFill>
                  <a:schemeClr val="bg1">
                    <a:lumMod val="65000"/>
                  </a:schemeClr>
                </a:solidFill>
              </a:rPr>
              <a:t>Illustrative, measured values  may vary depending on line-up and motor characteristics.</a:t>
            </a:r>
            <a:endParaRPr lang="en-US" sz="1050" dirty="0">
              <a:solidFill>
                <a:schemeClr val="bg1">
                  <a:lumMod val="65000"/>
                </a:schemeClr>
              </a:solidFill>
            </a:endParaRPr>
          </a:p>
        </p:txBody>
      </p:sp>
      <p:sp>
        <p:nvSpPr>
          <p:cNvPr id="130" name="129 CuadroTexto"/>
          <p:cNvSpPr txBox="1"/>
          <p:nvPr/>
        </p:nvSpPr>
        <p:spPr>
          <a:xfrm>
            <a:off x="3648075" y="2395538"/>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1" name="130 CuadroTexto"/>
          <p:cNvSpPr txBox="1"/>
          <p:nvPr/>
        </p:nvSpPr>
        <p:spPr>
          <a:xfrm>
            <a:off x="3652840" y="3671888"/>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2" name="131 CuadroTexto"/>
          <p:cNvSpPr txBox="1"/>
          <p:nvPr/>
        </p:nvSpPr>
        <p:spPr>
          <a:xfrm>
            <a:off x="3652839" y="4933950"/>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3" name="132 CuadroTexto"/>
          <p:cNvSpPr txBox="1"/>
          <p:nvPr/>
        </p:nvSpPr>
        <p:spPr>
          <a:xfrm>
            <a:off x="5738811" y="2386013"/>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4" name="133 CuadroTexto"/>
          <p:cNvSpPr txBox="1"/>
          <p:nvPr/>
        </p:nvSpPr>
        <p:spPr>
          <a:xfrm>
            <a:off x="5748338" y="3652837"/>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5" name="134 CuadroTexto"/>
          <p:cNvSpPr txBox="1"/>
          <p:nvPr/>
        </p:nvSpPr>
        <p:spPr>
          <a:xfrm>
            <a:off x="5724526" y="4919663"/>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6" name="135 CuadroTexto"/>
          <p:cNvSpPr txBox="1"/>
          <p:nvPr/>
        </p:nvSpPr>
        <p:spPr>
          <a:xfrm>
            <a:off x="7762874" y="2390775"/>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7" name="136 CuadroTexto"/>
          <p:cNvSpPr txBox="1"/>
          <p:nvPr/>
        </p:nvSpPr>
        <p:spPr>
          <a:xfrm>
            <a:off x="7762877" y="3662364"/>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
        <p:nvSpPr>
          <p:cNvPr id="138" name="137 CuadroTexto"/>
          <p:cNvSpPr txBox="1"/>
          <p:nvPr/>
        </p:nvSpPr>
        <p:spPr>
          <a:xfrm>
            <a:off x="7758113" y="4905375"/>
            <a:ext cx="433388" cy="215444"/>
          </a:xfrm>
          <a:prstGeom prst="rect">
            <a:avLst/>
          </a:prstGeom>
          <a:solidFill>
            <a:schemeClr val="bg1"/>
          </a:solidFill>
        </p:spPr>
        <p:txBody>
          <a:bodyPr wrap="square" rtlCol="0">
            <a:spAutoFit/>
          </a:bodyPr>
          <a:lstStyle/>
          <a:p>
            <a:r>
              <a:rPr lang="es-ES" sz="800" dirty="0" smtClean="0"/>
              <a:t>700V</a:t>
            </a:r>
            <a:endParaRPr lang="es-ES" sz="8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1000"/>
                                        <p:tgtEl>
                                          <p:spTgt spid="4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down)">
                                      <p:cBhvr>
                                        <p:cTn id="28" dur="500"/>
                                        <p:tgtEl>
                                          <p:spTgt spid="53"/>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down)">
                                      <p:cBhvr>
                                        <p:cTn id="36" dur="500"/>
                                        <p:tgtEl>
                                          <p:spTgt spid="55"/>
                                        </p:tgtEl>
                                      </p:cBhvr>
                                    </p:animEffect>
                                  </p:childTnLst>
                                </p:cTn>
                              </p:par>
                            </p:childTnLst>
                          </p:cTn>
                        </p:par>
                        <p:par>
                          <p:cTn id="37" fill="hold">
                            <p:stCondLst>
                              <p:cond delay="4000"/>
                            </p:stCondLst>
                            <p:childTnLst>
                              <p:par>
                                <p:cTn id="38" presetID="22" presetClass="entr" presetSubtype="2"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childTnLst>
                          </p:cTn>
                        </p:par>
                        <p:par>
                          <p:cTn id="41" fill="hold">
                            <p:stCondLst>
                              <p:cond delay="4500"/>
                            </p:stCondLst>
                            <p:childTnLst>
                              <p:par>
                                <p:cTn id="42" presetID="22" presetClass="entr" presetSubtype="1"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up)">
                                      <p:cBhvr>
                                        <p:cTn id="44" dur="500"/>
                                        <p:tgtEl>
                                          <p:spTgt spid="57"/>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left)">
                                      <p:cBhvr>
                                        <p:cTn id="48" dur="500"/>
                                        <p:tgtEl>
                                          <p:spTgt spid="58"/>
                                        </p:tgtEl>
                                      </p:cBhvr>
                                    </p:animEffect>
                                  </p:childTnLst>
                                </p:cTn>
                              </p:par>
                            </p:childTnLst>
                          </p:cTn>
                        </p:par>
                        <p:par>
                          <p:cTn id="49" fill="hold">
                            <p:stCondLst>
                              <p:cond delay="5500"/>
                            </p:stCondLst>
                            <p:childTnLst>
                              <p:par>
                                <p:cTn id="50" presetID="22" presetClass="entr" presetSubtype="1"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up)">
                                      <p:cBhvr>
                                        <p:cTn id="52" dur="500"/>
                                        <p:tgtEl>
                                          <p:spTgt spid="59"/>
                                        </p:tgtEl>
                                      </p:cBhvr>
                                    </p:animEffect>
                                  </p:childTnLst>
                                </p:cTn>
                              </p:par>
                            </p:childTnLst>
                          </p:cTn>
                        </p:par>
                        <p:par>
                          <p:cTn id="53" fill="hold">
                            <p:stCondLst>
                              <p:cond delay="6000"/>
                            </p:stCondLst>
                            <p:childTnLst>
                              <p:par>
                                <p:cTn id="54" presetID="22" presetClass="entr" presetSubtype="2"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right)">
                                      <p:cBhvr>
                                        <p:cTn id="56" dur="500"/>
                                        <p:tgtEl>
                                          <p:spTgt spid="60"/>
                                        </p:tgtEl>
                                      </p:cBhvr>
                                    </p:animEffect>
                                  </p:childTnLst>
                                </p:cTn>
                              </p:par>
                            </p:childTnLst>
                          </p:cTn>
                        </p:par>
                        <p:par>
                          <p:cTn id="57" fill="hold">
                            <p:stCondLst>
                              <p:cond delay="6500"/>
                            </p:stCondLst>
                            <p:childTnLst>
                              <p:par>
                                <p:cTn id="58" presetID="22" presetClass="entr" presetSubtype="4"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down)">
                                      <p:cBhvr>
                                        <p:cTn id="60" dur="500"/>
                                        <p:tgtEl>
                                          <p:spTgt spid="61"/>
                                        </p:tgtEl>
                                      </p:cBhvr>
                                    </p:animEffect>
                                  </p:childTnLst>
                                </p:cTn>
                              </p:par>
                            </p:childTnLst>
                          </p:cTn>
                        </p:par>
                        <p:par>
                          <p:cTn id="61" fill="hold">
                            <p:stCondLst>
                              <p:cond delay="7000"/>
                            </p:stCondLst>
                            <p:childTnLst>
                              <p:par>
                                <p:cTn id="62" presetID="22" presetClass="entr" presetSubtype="2"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right)">
                                      <p:cBhvr>
                                        <p:cTn id="64" dur="500"/>
                                        <p:tgtEl>
                                          <p:spTgt spid="62"/>
                                        </p:tgtEl>
                                      </p:cBhvr>
                                    </p:animEffect>
                                  </p:childTnLst>
                                </p:cTn>
                              </p:par>
                            </p:childTnLst>
                          </p:cTn>
                        </p:par>
                        <p:par>
                          <p:cTn id="65" fill="hold">
                            <p:stCondLst>
                              <p:cond delay="7500"/>
                            </p:stCondLst>
                            <p:childTnLst>
                              <p:par>
                                <p:cTn id="66" presetID="22" presetClass="entr" presetSubtype="1" fill="hold" grpId="0" nodeType="after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up)">
                                      <p:cBhvr>
                                        <p:cTn id="68" dur="500"/>
                                        <p:tgtEl>
                                          <p:spTgt spid="63"/>
                                        </p:tgtEl>
                                      </p:cBhvr>
                                    </p:animEffect>
                                  </p:childTnLst>
                                </p:cTn>
                              </p:par>
                            </p:childTnLst>
                          </p:cTn>
                        </p:par>
                        <p:par>
                          <p:cTn id="69" fill="hold">
                            <p:stCondLst>
                              <p:cond delay="8000"/>
                            </p:stCondLst>
                            <p:childTnLst>
                              <p:par>
                                <p:cTn id="70" presetID="22" presetClass="entr" presetSubtype="8" fill="hold" grpId="0"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ipe(left)">
                                      <p:cBhvr>
                                        <p:cTn id="72" dur="500"/>
                                        <p:tgtEl>
                                          <p:spTgt spid="64"/>
                                        </p:tgtEl>
                                      </p:cBhvr>
                                    </p:animEffect>
                                  </p:childTnLst>
                                </p:cTn>
                              </p:par>
                            </p:childTnLst>
                          </p:cTn>
                        </p:par>
                        <p:par>
                          <p:cTn id="73" fill="hold">
                            <p:stCondLst>
                              <p:cond delay="8500"/>
                            </p:stCondLst>
                            <p:childTnLst>
                              <p:par>
                                <p:cTn id="74" presetID="22" presetClass="entr" presetSubtype="4"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wipe(down)">
                                      <p:cBhvr>
                                        <p:cTn id="76" dur="500"/>
                                        <p:tgtEl>
                                          <p:spTgt spid="65"/>
                                        </p:tgtEl>
                                      </p:cBhvr>
                                    </p:animEffect>
                                  </p:childTnLst>
                                </p:cTn>
                              </p:par>
                            </p:childTnLst>
                          </p:cTn>
                        </p:par>
                        <p:par>
                          <p:cTn id="77" fill="hold">
                            <p:stCondLst>
                              <p:cond delay="9000"/>
                            </p:stCondLst>
                            <p:childTnLst>
                              <p:par>
                                <p:cTn id="78" presetID="22" presetClass="entr" presetSubtype="8" fill="hold" grpId="0" nodeType="after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wipe(left)">
                                      <p:cBhvr>
                                        <p:cTn id="80" dur="500"/>
                                        <p:tgtEl>
                                          <p:spTgt spid="66"/>
                                        </p:tgtEl>
                                      </p:cBhvr>
                                    </p:animEffect>
                                  </p:childTnLst>
                                </p:cTn>
                              </p:par>
                            </p:childTnLst>
                          </p:cTn>
                        </p:par>
                        <p:par>
                          <p:cTn id="81" fill="hold">
                            <p:stCondLst>
                              <p:cond delay="9500"/>
                            </p:stCondLst>
                            <p:childTnLst>
                              <p:par>
                                <p:cTn id="82" presetID="22" presetClass="entr" presetSubtype="1" fill="hold" grpId="0" nodeType="after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wipe(up)">
                                      <p:cBhvr>
                                        <p:cTn id="84" dur="500"/>
                                        <p:tgtEl>
                                          <p:spTgt spid="67"/>
                                        </p:tgtEl>
                                      </p:cBhvr>
                                    </p:animEffect>
                                  </p:childTnLst>
                                </p:cTn>
                              </p:par>
                            </p:childTnLst>
                          </p:cTn>
                        </p:par>
                        <p:par>
                          <p:cTn id="85" fill="hold">
                            <p:stCondLst>
                              <p:cond delay="10000"/>
                            </p:stCondLst>
                            <p:childTnLst>
                              <p:par>
                                <p:cTn id="86" presetID="22" presetClass="entr" presetSubtype="2"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right)">
                                      <p:cBhvr>
                                        <p:cTn id="88" dur="500"/>
                                        <p:tgtEl>
                                          <p:spTgt spid="68"/>
                                        </p:tgtEl>
                                      </p:cBhvr>
                                    </p:animEffect>
                                  </p:childTnLst>
                                </p:cTn>
                              </p:par>
                            </p:childTnLst>
                          </p:cTn>
                        </p:par>
                        <p:par>
                          <p:cTn id="89" fill="hold">
                            <p:stCondLst>
                              <p:cond delay="10500"/>
                            </p:stCondLst>
                            <p:childTnLst>
                              <p:par>
                                <p:cTn id="90" presetID="22" presetClass="entr" presetSubtype="4" fill="hold" grpId="0" nodeType="after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wipe(down)">
                                      <p:cBhvr>
                                        <p:cTn id="92" dur="500"/>
                                        <p:tgtEl>
                                          <p:spTgt spid="69"/>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wipe(up)">
                                      <p:cBhvr>
                                        <p:cTn id="99" dur="500"/>
                                        <p:tgtEl>
                                          <p:spTgt spid="7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wipe(down)">
                                      <p:cBhvr>
                                        <p:cTn id="104" dur="1000"/>
                                        <p:tgtEl>
                                          <p:spTgt spid="75"/>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wipe(left)">
                                      <p:cBhvr>
                                        <p:cTn id="108" dur="500"/>
                                        <p:tgtEl>
                                          <p:spTgt spid="76"/>
                                        </p:tgtEl>
                                      </p:cBhvr>
                                    </p:animEffect>
                                  </p:childTnLst>
                                </p:cTn>
                              </p:par>
                            </p:childTnLst>
                          </p:cTn>
                        </p:par>
                        <p:par>
                          <p:cTn id="109" fill="hold">
                            <p:stCondLst>
                              <p:cond delay="1500"/>
                            </p:stCondLst>
                            <p:childTnLst>
                              <p:par>
                                <p:cTn id="110" presetID="22" presetClass="entr" presetSubtype="1" fill="hold" grpId="0" nodeType="after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wipe(up)">
                                      <p:cBhvr>
                                        <p:cTn id="112" dur="500"/>
                                        <p:tgtEl>
                                          <p:spTgt spid="77"/>
                                        </p:tgtEl>
                                      </p:cBhvr>
                                    </p:animEffect>
                                  </p:childTnLst>
                                </p:cTn>
                              </p:par>
                            </p:childTnLst>
                          </p:cTn>
                        </p:par>
                        <p:par>
                          <p:cTn id="113" fill="hold">
                            <p:stCondLst>
                              <p:cond delay="2000"/>
                            </p:stCondLst>
                            <p:childTnLst>
                              <p:par>
                                <p:cTn id="114" presetID="22" presetClass="entr" presetSubtype="8" fill="hold" grpId="0" nodeType="afterEffect">
                                  <p:stCondLst>
                                    <p:cond delay="0"/>
                                  </p:stCondLst>
                                  <p:childTnLst>
                                    <p:set>
                                      <p:cBhvr>
                                        <p:cTn id="115" dur="1" fill="hold">
                                          <p:stCondLst>
                                            <p:cond delay="0"/>
                                          </p:stCondLst>
                                        </p:cTn>
                                        <p:tgtEl>
                                          <p:spTgt spid="84"/>
                                        </p:tgtEl>
                                        <p:attrNameLst>
                                          <p:attrName>style.visibility</p:attrName>
                                        </p:attrNameLst>
                                      </p:cBhvr>
                                      <p:to>
                                        <p:strVal val="visible"/>
                                      </p:to>
                                    </p:set>
                                    <p:animEffect transition="in" filter="wipe(left)">
                                      <p:cBhvr>
                                        <p:cTn id="116" dur="500"/>
                                        <p:tgtEl>
                                          <p:spTgt spid="84"/>
                                        </p:tgtEl>
                                      </p:cBhvr>
                                    </p:animEffect>
                                  </p:childTnLst>
                                </p:cTn>
                              </p:par>
                            </p:childTnLst>
                          </p:cTn>
                        </p:par>
                        <p:par>
                          <p:cTn id="117" fill="hold">
                            <p:stCondLst>
                              <p:cond delay="2500"/>
                            </p:stCondLst>
                            <p:childTnLst>
                              <p:par>
                                <p:cTn id="118" presetID="22" presetClass="entr" presetSubtype="1" fill="hold" grpId="0" nodeType="afterEffect">
                                  <p:stCondLst>
                                    <p:cond delay="0"/>
                                  </p:stCondLst>
                                  <p:childTnLst>
                                    <p:set>
                                      <p:cBhvr>
                                        <p:cTn id="119" dur="1" fill="hold">
                                          <p:stCondLst>
                                            <p:cond delay="0"/>
                                          </p:stCondLst>
                                        </p:cTn>
                                        <p:tgtEl>
                                          <p:spTgt spid="85"/>
                                        </p:tgtEl>
                                        <p:attrNameLst>
                                          <p:attrName>style.visibility</p:attrName>
                                        </p:attrNameLst>
                                      </p:cBhvr>
                                      <p:to>
                                        <p:strVal val="visible"/>
                                      </p:to>
                                    </p:set>
                                    <p:animEffect transition="in" filter="wipe(up)">
                                      <p:cBhvr>
                                        <p:cTn id="120" dur="500"/>
                                        <p:tgtEl>
                                          <p:spTgt spid="85"/>
                                        </p:tgtEl>
                                      </p:cBhvr>
                                    </p:animEffect>
                                  </p:childTnLst>
                                </p:cTn>
                              </p:par>
                            </p:childTnLst>
                          </p:cTn>
                        </p:par>
                        <p:par>
                          <p:cTn id="121" fill="hold">
                            <p:stCondLst>
                              <p:cond delay="3000"/>
                            </p:stCondLst>
                            <p:childTnLst>
                              <p:par>
                                <p:cTn id="122" presetID="22" presetClass="entr" presetSubtype="2" fill="hold" grpId="0" nodeType="afterEffect">
                                  <p:stCondLst>
                                    <p:cond delay="0"/>
                                  </p:stCondLst>
                                  <p:childTnLst>
                                    <p:set>
                                      <p:cBhvr>
                                        <p:cTn id="123" dur="1" fill="hold">
                                          <p:stCondLst>
                                            <p:cond delay="0"/>
                                          </p:stCondLst>
                                        </p:cTn>
                                        <p:tgtEl>
                                          <p:spTgt spid="86"/>
                                        </p:tgtEl>
                                        <p:attrNameLst>
                                          <p:attrName>style.visibility</p:attrName>
                                        </p:attrNameLst>
                                      </p:cBhvr>
                                      <p:to>
                                        <p:strVal val="visible"/>
                                      </p:to>
                                    </p:set>
                                    <p:animEffect transition="in" filter="wipe(right)">
                                      <p:cBhvr>
                                        <p:cTn id="124" dur="500"/>
                                        <p:tgtEl>
                                          <p:spTgt spid="86"/>
                                        </p:tgtEl>
                                      </p:cBhvr>
                                    </p:animEffect>
                                  </p:childTnLst>
                                </p:cTn>
                              </p:par>
                            </p:childTnLst>
                          </p:cTn>
                        </p:par>
                        <p:par>
                          <p:cTn id="125" fill="hold">
                            <p:stCondLst>
                              <p:cond delay="3500"/>
                            </p:stCondLst>
                            <p:childTnLst>
                              <p:par>
                                <p:cTn id="126" presetID="22" presetClass="entr" presetSubtype="1" fill="hold" grpId="0" nodeType="afterEffect">
                                  <p:stCondLst>
                                    <p:cond delay="0"/>
                                  </p:stCondLst>
                                  <p:childTnLst>
                                    <p:set>
                                      <p:cBhvr>
                                        <p:cTn id="127" dur="1" fill="hold">
                                          <p:stCondLst>
                                            <p:cond delay="0"/>
                                          </p:stCondLst>
                                        </p:cTn>
                                        <p:tgtEl>
                                          <p:spTgt spid="87"/>
                                        </p:tgtEl>
                                        <p:attrNameLst>
                                          <p:attrName>style.visibility</p:attrName>
                                        </p:attrNameLst>
                                      </p:cBhvr>
                                      <p:to>
                                        <p:strVal val="visible"/>
                                      </p:to>
                                    </p:set>
                                    <p:animEffect transition="in" filter="wipe(up)">
                                      <p:cBhvr>
                                        <p:cTn id="128" dur="500"/>
                                        <p:tgtEl>
                                          <p:spTgt spid="87"/>
                                        </p:tgtEl>
                                      </p:cBhvr>
                                    </p:animEffect>
                                  </p:childTnLst>
                                </p:cTn>
                              </p:par>
                            </p:childTnLst>
                          </p:cTn>
                        </p:par>
                        <p:par>
                          <p:cTn id="129" fill="hold">
                            <p:stCondLst>
                              <p:cond delay="4000"/>
                            </p:stCondLst>
                            <p:childTnLst>
                              <p:par>
                                <p:cTn id="130" presetID="22" presetClass="entr" presetSubtype="2" fill="hold" grpId="0" nodeType="afterEffect">
                                  <p:stCondLst>
                                    <p:cond delay="0"/>
                                  </p:stCondLst>
                                  <p:childTnLst>
                                    <p:set>
                                      <p:cBhvr>
                                        <p:cTn id="131" dur="1" fill="hold">
                                          <p:stCondLst>
                                            <p:cond delay="0"/>
                                          </p:stCondLst>
                                        </p:cTn>
                                        <p:tgtEl>
                                          <p:spTgt spid="88"/>
                                        </p:tgtEl>
                                        <p:attrNameLst>
                                          <p:attrName>style.visibility</p:attrName>
                                        </p:attrNameLst>
                                      </p:cBhvr>
                                      <p:to>
                                        <p:strVal val="visible"/>
                                      </p:to>
                                    </p:set>
                                    <p:animEffect transition="in" filter="wipe(right)">
                                      <p:cBhvr>
                                        <p:cTn id="132" dur="500"/>
                                        <p:tgtEl>
                                          <p:spTgt spid="88"/>
                                        </p:tgtEl>
                                      </p:cBhvr>
                                    </p:animEffect>
                                  </p:childTnLst>
                                </p:cTn>
                              </p:par>
                            </p:childTnLst>
                          </p:cTn>
                        </p:par>
                        <p:par>
                          <p:cTn id="133" fill="hold">
                            <p:stCondLst>
                              <p:cond delay="4500"/>
                            </p:stCondLst>
                            <p:childTnLst>
                              <p:par>
                                <p:cTn id="134" presetID="22" presetClass="entr" presetSubtype="4" fill="hold" grpId="0" nodeType="afterEffect">
                                  <p:stCondLst>
                                    <p:cond delay="0"/>
                                  </p:stCondLst>
                                  <p:childTnLst>
                                    <p:set>
                                      <p:cBhvr>
                                        <p:cTn id="135" dur="1" fill="hold">
                                          <p:stCondLst>
                                            <p:cond delay="0"/>
                                          </p:stCondLst>
                                        </p:cTn>
                                        <p:tgtEl>
                                          <p:spTgt spid="89"/>
                                        </p:tgtEl>
                                        <p:attrNameLst>
                                          <p:attrName>style.visibility</p:attrName>
                                        </p:attrNameLst>
                                      </p:cBhvr>
                                      <p:to>
                                        <p:strVal val="visible"/>
                                      </p:to>
                                    </p:set>
                                    <p:animEffect transition="in" filter="wipe(down)">
                                      <p:cBhvr>
                                        <p:cTn id="136" dur="500"/>
                                        <p:tgtEl>
                                          <p:spTgt spid="89"/>
                                        </p:tgtEl>
                                      </p:cBhvr>
                                    </p:animEffect>
                                  </p:childTnLst>
                                </p:cTn>
                              </p:par>
                            </p:childTnLst>
                          </p:cTn>
                        </p:par>
                        <p:par>
                          <p:cTn id="137" fill="hold">
                            <p:stCondLst>
                              <p:cond delay="5000"/>
                            </p:stCondLst>
                            <p:childTnLst>
                              <p:par>
                                <p:cTn id="138" presetID="22" presetClass="entr" presetSubtype="4" fill="hold" grpId="0" nodeType="afterEffect">
                                  <p:stCondLst>
                                    <p:cond delay="0"/>
                                  </p:stCondLst>
                                  <p:childTnLst>
                                    <p:set>
                                      <p:cBhvr>
                                        <p:cTn id="139" dur="1" fill="hold">
                                          <p:stCondLst>
                                            <p:cond delay="0"/>
                                          </p:stCondLst>
                                        </p:cTn>
                                        <p:tgtEl>
                                          <p:spTgt spid="90"/>
                                        </p:tgtEl>
                                        <p:attrNameLst>
                                          <p:attrName>style.visibility</p:attrName>
                                        </p:attrNameLst>
                                      </p:cBhvr>
                                      <p:to>
                                        <p:strVal val="visible"/>
                                      </p:to>
                                    </p:set>
                                    <p:animEffect transition="in" filter="wipe(down)">
                                      <p:cBhvr>
                                        <p:cTn id="140" dur="500"/>
                                        <p:tgtEl>
                                          <p:spTgt spid="90"/>
                                        </p:tgtEl>
                                      </p:cBhvr>
                                    </p:animEffect>
                                  </p:childTnLst>
                                </p:cTn>
                              </p:par>
                            </p:childTnLst>
                          </p:cTn>
                        </p:par>
                        <p:par>
                          <p:cTn id="141" fill="hold">
                            <p:stCondLst>
                              <p:cond delay="5500"/>
                            </p:stCondLst>
                            <p:childTnLst>
                              <p:par>
                                <p:cTn id="142" presetID="22" presetClass="entr" presetSubtype="8" fill="hold" grpId="0" nodeType="afterEffect">
                                  <p:stCondLst>
                                    <p:cond delay="0"/>
                                  </p:stCondLst>
                                  <p:childTnLst>
                                    <p:set>
                                      <p:cBhvr>
                                        <p:cTn id="143" dur="1" fill="hold">
                                          <p:stCondLst>
                                            <p:cond delay="0"/>
                                          </p:stCondLst>
                                        </p:cTn>
                                        <p:tgtEl>
                                          <p:spTgt spid="91"/>
                                        </p:tgtEl>
                                        <p:attrNameLst>
                                          <p:attrName>style.visibility</p:attrName>
                                        </p:attrNameLst>
                                      </p:cBhvr>
                                      <p:to>
                                        <p:strVal val="visible"/>
                                      </p:to>
                                    </p:set>
                                    <p:animEffect transition="in" filter="wipe(left)">
                                      <p:cBhvr>
                                        <p:cTn id="144" dur="500"/>
                                        <p:tgtEl>
                                          <p:spTgt spid="91"/>
                                        </p:tgtEl>
                                      </p:cBhvr>
                                    </p:animEffect>
                                  </p:childTnLst>
                                </p:cTn>
                              </p:par>
                            </p:childTnLst>
                          </p:cTn>
                        </p:par>
                        <p:par>
                          <p:cTn id="145" fill="hold">
                            <p:stCondLst>
                              <p:cond delay="6000"/>
                            </p:stCondLst>
                            <p:childTnLst>
                              <p:par>
                                <p:cTn id="146" presetID="22" presetClass="entr" presetSubtype="1" fill="hold" grpId="0" nodeType="afterEffect">
                                  <p:stCondLst>
                                    <p:cond delay="0"/>
                                  </p:stCondLst>
                                  <p:childTnLst>
                                    <p:set>
                                      <p:cBhvr>
                                        <p:cTn id="147" dur="1" fill="hold">
                                          <p:stCondLst>
                                            <p:cond delay="0"/>
                                          </p:stCondLst>
                                        </p:cTn>
                                        <p:tgtEl>
                                          <p:spTgt spid="92"/>
                                        </p:tgtEl>
                                        <p:attrNameLst>
                                          <p:attrName>style.visibility</p:attrName>
                                        </p:attrNameLst>
                                      </p:cBhvr>
                                      <p:to>
                                        <p:strVal val="visible"/>
                                      </p:to>
                                    </p:set>
                                    <p:animEffect transition="in" filter="wipe(up)">
                                      <p:cBhvr>
                                        <p:cTn id="148" dur="500"/>
                                        <p:tgtEl>
                                          <p:spTgt spid="92"/>
                                        </p:tgtEl>
                                      </p:cBhvr>
                                    </p:animEffect>
                                  </p:childTnLst>
                                </p:cTn>
                              </p:par>
                            </p:childTnLst>
                          </p:cTn>
                        </p:par>
                        <p:par>
                          <p:cTn id="149" fill="hold">
                            <p:stCondLst>
                              <p:cond delay="6500"/>
                            </p:stCondLst>
                            <p:childTnLst>
                              <p:par>
                                <p:cTn id="150" presetID="22" presetClass="entr" presetSubtype="8" fill="hold" grpId="0" nodeType="afterEffect">
                                  <p:stCondLst>
                                    <p:cond delay="0"/>
                                  </p:stCondLst>
                                  <p:childTnLst>
                                    <p:set>
                                      <p:cBhvr>
                                        <p:cTn id="151" dur="1" fill="hold">
                                          <p:stCondLst>
                                            <p:cond delay="0"/>
                                          </p:stCondLst>
                                        </p:cTn>
                                        <p:tgtEl>
                                          <p:spTgt spid="94"/>
                                        </p:tgtEl>
                                        <p:attrNameLst>
                                          <p:attrName>style.visibility</p:attrName>
                                        </p:attrNameLst>
                                      </p:cBhvr>
                                      <p:to>
                                        <p:strVal val="visible"/>
                                      </p:to>
                                    </p:set>
                                    <p:animEffect transition="in" filter="wipe(left)">
                                      <p:cBhvr>
                                        <p:cTn id="152" dur="500"/>
                                        <p:tgtEl>
                                          <p:spTgt spid="94"/>
                                        </p:tgtEl>
                                      </p:cBhvr>
                                    </p:animEffect>
                                  </p:childTnLst>
                                </p:cTn>
                              </p:par>
                            </p:childTnLst>
                          </p:cTn>
                        </p:par>
                        <p:par>
                          <p:cTn id="153" fill="hold">
                            <p:stCondLst>
                              <p:cond delay="7000"/>
                            </p:stCondLst>
                            <p:childTnLst>
                              <p:par>
                                <p:cTn id="154" presetID="22" presetClass="entr" presetSubtype="4" fill="hold" grpId="0" nodeType="afterEffect">
                                  <p:stCondLst>
                                    <p:cond delay="0"/>
                                  </p:stCondLst>
                                  <p:childTnLst>
                                    <p:set>
                                      <p:cBhvr>
                                        <p:cTn id="155" dur="1" fill="hold">
                                          <p:stCondLst>
                                            <p:cond delay="0"/>
                                          </p:stCondLst>
                                        </p:cTn>
                                        <p:tgtEl>
                                          <p:spTgt spid="93"/>
                                        </p:tgtEl>
                                        <p:attrNameLst>
                                          <p:attrName>style.visibility</p:attrName>
                                        </p:attrNameLst>
                                      </p:cBhvr>
                                      <p:to>
                                        <p:strVal val="visible"/>
                                      </p:to>
                                    </p:set>
                                    <p:animEffect transition="in" filter="wipe(down)">
                                      <p:cBhvr>
                                        <p:cTn id="156" dur="500"/>
                                        <p:tgtEl>
                                          <p:spTgt spid="93"/>
                                        </p:tgtEl>
                                      </p:cBhvr>
                                    </p:animEffect>
                                  </p:childTnLst>
                                </p:cTn>
                              </p:par>
                            </p:childTnLst>
                          </p:cTn>
                        </p:par>
                        <p:par>
                          <p:cTn id="157" fill="hold">
                            <p:stCondLst>
                              <p:cond delay="7500"/>
                            </p:stCondLst>
                            <p:childTnLst>
                              <p:par>
                                <p:cTn id="158" presetID="22" presetClass="entr" presetSubtype="8" fill="hold" grpId="0" nodeType="afterEffect">
                                  <p:stCondLst>
                                    <p:cond delay="0"/>
                                  </p:stCondLst>
                                  <p:childTnLst>
                                    <p:set>
                                      <p:cBhvr>
                                        <p:cTn id="159" dur="1" fill="hold">
                                          <p:stCondLst>
                                            <p:cond delay="0"/>
                                          </p:stCondLst>
                                        </p:cTn>
                                        <p:tgtEl>
                                          <p:spTgt spid="78"/>
                                        </p:tgtEl>
                                        <p:attrNameLst>
                                          <p:attrName>style.visibility</p:attrName>
                                        </p:attrNameLst>
                                      </p:cBhvr>
                                      <p:to>
                                        <p:strVal val="visible"/>
                                      </p:to>
                                    </p:set>
                                    <p:animEffect transition="in" filter="wipe(left)">
                                      <p:cBhvr>
                                        <p:cTn id="160" dur="500"/>
                                        <p:tgtEl>
                                          <p:spTgt spid="78"/>
                                        </p:tgtEl>
                                      </p:cBhvr>
                                    </p:animEffect>
                                  </p:childTnLst>
                                </p:cTn>
                              </p:par>
                            </p:childTnLst>
                          </p:cTn>
                        </p:par>
                        <p:par>
                          <p:cTn id="161" fill="hold">
                            <p:stCondLst>
                              <p:cond delay="8000"/>
                            </p:stCondLst>
                            <p:childTnLst>
                              <p:par>
                                <p:cTn id="162" presetID="22" presetClass="entr" presetSubtype="4" fill="hold" grpId="0" nodeType="after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wipe(down)">
                                      <p:cBhvr>
                                        <p:cTn id="164" dur="500"/>
                                        <p:tgtEl>
                                          <p:spTgt spid="81"/>
                                        </p:tgtEl>
                                      </p:cBhvr>
                                    </p:animEffect>
                                  </p:childTnLst>
                                </p:cTn>
                              </p:par>
                            </p:childTnLst>
                          </p:cTn>
                        </p:par>
                        <p:par>
                          <p:cTn id="165" fill="hold">
                            <p:stCondLst>
                              <p:cond delay="8500"/>
                            </p:stCondLst>
                            <p:childTnLst>
                              <p:par>
                                <p:cTn id="166" presetID="22" presetClass="entr" presetSubtype="2" fill="hold" grpId="0" nodeType="afterEffect">
                                  <p:stCondLst>
                                    <p:cond delay="0"/>
                                  </p:stCondLst>
                                  <p:childTnLst>
                                    <p:set>
                                      <p:cBhvr>
                                        <p:cTn id="167" dur="1" fill="hold">
                                          <p:stCondLst>
                                            <p:cond delay="0"/>
                                          </p:stCondLst>
                                        </p:cTn>
                                        <p:tgtEl>
                                          <p:spTgt spid="82"/>
                                        </p:tgtEl>
                                        <p:attrNameLst>
                                          <p:attrName>style.visibility</p:attrName>
                                        </p:attrNameLst>
                                      </p:cBhvr>
                                      <p:to>
                                        <p:strVal val="visible"/>
                                      </p:to>
                                    </p:set>
                                    <p:animEffect transition="in" filter="wipe(right)">
                                      <p:cBhvr>
                                        <p:cTn id="168" dur="500"/>
                                        <p:tgtEl>
                                          <p:spTgt spid="82"/>
                                        </p:tgtEl>
                                      </p:cBhvr>
                                    </p:animEffect>
                                  </p:childTnLst>
                                </p:cTn>
                              </p:par>
                            </p:childTnLst>
                          </p:cTn>
                        </p:par>
                        <p:par>
                          <p:cTn id="169" fill="hold">
                            <p:stCondLst>
                              <p:cond delay="9000"/>
                            </p:stCondLst>
                            <p:childTnLst>
                              <p:par>
                                <p:cTn id="170" presetID="22" presetClass="entr" presetSubtype="1" fill="hold" grpId="0" nodeType="afterEffect">
                                  <p:stCondLst>
                                    <p:cond delay="0"/>
                                  </p:stCondLst>
                                  <p:childTnLst>
                                    <p:set>
                                      <p:cBhvr>
                                        <p:cTn id="171" dur="1" fill="hold">
                                          <p:stCondLst>
                                            <p:cond delay="0"/>
                                          </p:stCondLst>
                                        </p:cTn>
                                        <p:tgtEl>
                                          <p:spTgt spid="83"/>
                                        </p:tgtEl>
                                        <p:attrNameLst>
                                          <p:attrName>style.visibility</p:attrName>
                                        </p:attrNameLst>
                                      </p:cBhvr>
                                      <p:to>
                                        <p:strVal val="visible"/>
                                      </p:to>
                                    </p:set>
                                    <p:animEffect transition="in" filter="wipe(up)">
                                      <p:cBhvr>
                                        <p:cTn id="172" dur="500"/>
                                        <p:tgtEl>
                                          <p:spTgt spid="83"/>
                                        </p:tgtEl>
                                      </p:cBhvr>
                                    </p:animEffect>
                                  </p:childTnLst>
                                </p:cTn>
                              </p:par>
                            </p:childTnLst>
                          </p:cTn>
                        </p:par>
                        <p:par>
                          <p:cTn id="173" fill="hold">
                            <p:stCondLst>
                              <p:cond delay="9500"/>
                            </p:stCondLst>
                            <p:childTnLst>
                              <p:par>
                                <p:cTn id="174" presetID="22" presetClass="entr" presetSubtype="8" fill="hold" grpId="0" nodeType="afterEffect">
                                  <p:stCondLst>
                                    <p:cond delay="0"/>
                                  </p:stCondLst>
                                  <p:childTnLst>
                                    <p:set>
                                      <p:cBhvr>
                                        <p:cTn id="175" dur="1" fill="hold">
                                          <p:stCondLst>
                                            <p:cond delay="0"/>
                                          </p:stCondLst>
                                        </p:cTn>
                                        <p:tgtEl>
                                          <p:spTgt spid="80"/>
                                        </p:tgtEl>
                                        <p:attrNameLst>
                                          <p:attrName>style.visibility</p:attrName>
                                        </p:attrNameLst>
                                      </p:cBhvr>
                                      <p:to>
                                        <p:strVal val="visible"/>
                                      </p:to>
                                    </p:set>
                                    <p:animEffect transition="in" filter="wipe(left)">
                                      <p:cBhvr>
                                        <p:cTn id="176" dur="500"/>
                                        <p:tgtEl>
                                          <p:spTgt spid="80"/>
                                        </p:tgtEl>
                                      </p:cBhvr>
                                    </p:animEffect>
                                  </p:childTnLst>
                                </p:cTn>
                              </p:par>
                            </p:childTnLst>
                          </p:cTn>
                        </p:par>
                        <p:par>
                          <p:cTn id="177" fill="hold">
                            <p:stCondLst>
                              <p:cond delay="10000"/>
                            </p:stCondLst>
                            <p:childTnLst>
                              <p:par>
                                <p:cTn id="178" presetID="22" presetClass="entr" presetSubtype="4" fill="hold" grpId="0" nodeType="afterEffect">
                                  <p:stCondLst>
                                    <p:cond delay="0"/>
                                  </p:stCondLst>
                                  <p:childTnLst>
                                    <p:set>
                                      <p:cBhvr>
                                        <p:cTn id="179" dur="1" fill="hold">
                                          <p:stCondLst>
                                            <p:cond delay="0"/>
                                          </p:stCondLst>
                                        </p:cTn>
                                        <p:tgtEl>
                                          <p:spTgt spid="79"/>
                                        </p:tgtEl>
                                        <p:attrNameLst>
                                          <p:attrName>style.visibility</p:attrName>
                                        </p:attrNameLst>
                                      </p:cBhvr>
                                      <p:to>
                                        <p:strVal val="visible"/>
                                      </p:to>
                                    </p:set>
                                    <p:animEffect transition="in" filter="wipe(down)">
                                      <p:cBhvr>
                                        <p:cTn id="180" dur="500"/>
                                        <p:tgtEl>
                                          <p:spTgt spid="79"/>
                                        </p:tgtEl>
                                      </p:cBhvr>
                                    </p:animEffect>
                                  </p:childTnLst>
                                </p:cTn>
                              </p:par>
                            </p:childTnLst>
                          </p:cTn>
                        </p:par>
                        <p:par>
                          <p:cTn id="181" fill="hold">
                            <p:stCondLst>
                              <p:cond delay="10500"/>
                            </p:stCondLst>
                            <p:childTnLst>
                              <p:par>
                                <p:cTn id="182" presetID="22" presetClass="entr" presetSubtype="8" fill="hold" grpId="0" nodeType="afterEffect">
                                  <p:stCondLst>
                                    <p:cond delay="0"/>
                                  </p:stCondLst>
                                  <p:childTnLst>
                                    <p:set>
                                      <p:cBhvr>
                                        <p:cTn id="183" dur="1" fill="hold">
                                          <p:stCondLst>
                                            <p:cond delay="0"/>
                                          </p:stCondLst>
                                        </p:cTn>
                                        <p:tgtEl>
                                          <p:spTgt spid="95"/>
                                        </p:tgtEl>
                                        <p:attrNameLst>
                                          <p:attrName>style.visibility</p:attrName>
                                        </p:attrNameLst>
                                      </p:cBhvr>
                                      <p:to>
                                        <p:strVal val="visible"/>
                                      </p:to>
                                    </p:set>
                                    <p:animEffect transition="in" filter="wipe(left)">
                                      <p:cBhvr>
                                        <p:cTn id="184" dur="500"/>
                                        <p:tgtEl>
                                          <p:spTgt spid="95"/>
                                        </p:tgtEl>
                                      </p:cBhvr>
                                    </p:animEffect>
                                  </p:childTnLst>
                                </p:cTn>
                              </p:par>
                            </p:childTnLst>
                          </p:cTn>
                        </p:par>
                        <p:par>
                          <p:cTn id="185" fill="hold">
                            <p:stCondLst>
                              <p:cond delay="11000"/>
                            </p:stCondLst>
                            <p:childTnLst>
                              <p:par>
                                <p:cTn id="186" presetID="22" presetClass="entr" presetSubtype="1" fill="hold" grpId="0" nodeType="afterEffect">
                                  <p:stCondLst>
                                    <p:cond delay="0"/>
                                  </p:stCondLst>
                                  <p:childTnLst>
                                    <p:set>
                                      <p:cBhvr>
                                        <p:cTn id="187" dur="1" fill="hold">
                                          <p:stCondLst>
                                            <p:cond delay="0"/>
                                          </p:stCondLst>
                                        </p:cTn>
                                        <p:tgtEl>
                                          <p:spTgt spid="96"/>
                                        </p:tgtEl>
                                        <p:attrNameLst>
                                          <p:attrName>style.visibility</p:attrName>
                                        </p:attrNameLst>
                                      </p:cBhvr>
                                      <p:to>
                                        <p:strVal val="visible"/>
                                      </p:to>
                                    </p:set>
                                    <p:animEffect transition="in" filter="wipe(up)">
                                      <p:cBhvr>
                                        <p:cTn id="188" dur="500"/>
                                        <p:tgtEl>
                                          <p:spTgt spid="96"/>
                                        </p:tgtEl>
                                      </p:cBhvr>
                                    </p:animEffect>
                                  </p:childTnLst>
                                </p:cTn>
                              </p:par>
                            </p:childTnLst>
                          </p:cTn>
                        </p:par>
                        <p:par>
                          <p:cTn id="189" fill="hold">
                            <p:stCondLst>
                              <p:cond delay="11500"/>
                            </p:stCondLst>
                            <p:childTnLst>
                              <p:par>
                                <p:cTn id="190" presetID="22" presetClass="entr" presetSubtype="2" fill="hold" grpId="0" nodeType="afterEffect">
                                  <p:stCondLst>
                                    <p:cond delay="0"/>
                                  </p:stCondLst>
                                  <p:childTnLst>
                                    <p:set>
                                      <p:cBhvr>
                                        <p:cTn id="191" dur="1" fill="hold">
                                          <p:stCondLst>
                                            <p:cond delay="0"/>
                                          </p:stCondLst>
                                        </p:cTn>
                                        <p:tgtEl>
                                          <p:spTgt spid="97"/>
                                        </p:tgtEl>
                                        <p:attrNameLst>
                                          <p:attrName>style.visibility</p:attrName>
                                        </p:attrNameLst>
                                      </p:cBhvr>
                                      <p:to>
                                        <p:strVal val="visible"/>
                                      </p:to>
                                    </p:set>
                                    <p:animEffect transition="in" filter="wipe(right)">
                                      <p:cBhvr>
                                        <p:cTn id="192" dur="500"/>
                                        <p:tgtEl>
                                          <p:spTgt spid="97"/>
                                        </p:tgtEl>
                                      </p:cBhvr>
                                    </p:animEffect>
                                  </p:childTnLst>
                                </p:cTn>
                              </p:par>
                            </p:childTnLst>
                          </p:cTn>
                        </p:par>
                        <p:par>
                          <p:cTn id="193" fill="hold">
                            <p:stCondLst>
                              <p:cond delay="12000"/>
                            </p:stCondLst>
                            <p:childTnLst>
                              <p:par>
                                <p:cTn id="194" presetID="22" presetClass="entr" presetSubtype="4" fill="hold" grpId="0" nodeType="afterEffect">
                                  <p:stCondLst>
                                    <p:cond delay="0"/>
                                  </p:stCondLst>
                                  <p:childTnLst>
                                    <p:set>
                                      <p:cBhvr>
                                        <p:cTn id="195" dur="1" fill="hold">
                                          <p:stCondLst>
                                            <p:cond delay="0"/>
                                          </p:stCondLst>
                                        </p:cTn>
                                        <p:tgtEl>
                                          <p:spTgt spid="98"/>
                                        </p:tgtEl>
                                        <p:attrNameLst>
                                          <p:attrName>style.visibility</p:attrName>
                                        </p:attrNameLst>
                                      </p:cBhvr>
                                      <p:to>
                                        <p:strVal val="visible"/>
                                      </p:to>
                                    </p:set>
                                    <p:animEffect transition="in" filter="wipe(down)">
                                      <p:cBhvr>
                                        <p:cTn id="196" dur="500"/>
                                        <p:tgtEl>
                                          <p:spTgt spid="98"/>
                                        </p:tgtEl>
                                      </p:cBhvr>
                                    </p:animEffect>
                                  </p:childTnLst>
                                </p:cTn>
                              </p:par>
                              <p:par>
                                <p:cTn id="197" presetID="1" presetClass="entr" presetSubtype="0" fill="hold" grpId="0" nodeType="withEffect">
                                  <p:stCondLst>
                                    <p:cond delay="0"/>
                                  </p:stCondLst>
                                  <p:childTnLst>
                                    <p:set>
                                      <p:cBhvr>
                                        <p:cTn id="198" dur="1" fill="hold">
                                          <p:stCondLst>
                                            <p:cond delay="0"/>
                                          </p:stCondLst>
                                        </p:cTn>
                                        <p:tgtEl>
                                          <p:spTgt spid="74"/>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22" presetClass="entr" presetSubtype="1" fill="hold" nodeType="clickEffect">
                                  <p:stCondLst>
                                    <p:cond delay="0"/>
                                  </p:stCondLst>
                                  <p:childTnLst>
                                    <p:set>
                                      <p:cBhvr>
                                        <p:cTn id="202" dur="1" fill="hold">
                                          <p:stCondLst>
                                            <p:cond delay="0"/>
                                          </p:stCondLst>
                                        </p:cTn>
                                        <p:tgtEl>
                                          <p:spTgt spid="100"/>
                                        </p:tgtEl>
                                        <p:attrNameLst>
                                          <p:attrName>style.visibility</p:attrName>
                                        </p:attrNameLst>
                                      </p:cBhvr>
                                      <p:to>
                                        <p:strVal val="visible"/>
                                      </p:to>
                                    </p:set>
                                    <p:animEffect transition="in" filter="wipe(up)">
                                      <p:cBhvr>
                                        <p:cTn id="203" dur="500"/>
                                        <p:tgtEl>
                                          <p:spTgt spid="100"/>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4" fill="hold" grpId="0" nodeType="clickEffect">
                                  <p:stCondLst>
                                    <p:cond delay="0"/>
                                  </p:stCondLst>
                                  <p:childTnLst>
                                    <p:set>
                                      <p:cBhvr>
                                        <p:cTn id="207" dur="1" fill="hold">
                                          <p:stCondLst>
                                            <p:cond delay="0"/>
                                          </p:stCondLst>
                                        </p:cTn>
                                        <p:tgtEl>
                                          <p:spTgt spid="101"/>
                                        </p:tgtEl>
                                        <p:attrNameLst>
                                          <p:attrName>style.visibility</p:attrName>
                                        </p:attrNameLst>
                                      </p:cBhvr>
                                      <p:to>
                                        <p:strVal val="visible"/>
                                      </p:to>
                                    </p:set>
                                    <p:animEffect transition="in" filter="wipe(down)">
                                      <p:cBhvr>
                                        <p:cTn id="208" dur="1000"/>
                                        <p:tgtEl>
                                          <p:spTgt spid="101"/>
                                        </p:tgtEl>
                                      </p:cBhvr>
                                    </p:animEffect>
                                  </p:childTnLst>
                                </p:cTn>
                              </p:par>
                            </p:childTnLst>
                          </p:cTn>
                        </p:par>
                        <p:par>
                          <p:cTn id="209" fill="hold">
                            <p:stCondLst>
                              <p:cond delay="1000"/>
                            </p:stCondLst>
                            <p:childTnLst>
                              <p:par>
                                <p:cTn id="210" presetID="22" presetClass="entr" presetSubtype="8" fill="hold" grpId="0" nodeType="afterEffect">
                                  <p:stCondLst>
                                    <p:cond delay="0"/>
                                  </p:stCondLst>
                                  <p:childTnLst>
                                    <p:set>
                                      <p:cBhvr>
                                        <p:cTn id="211" dur="1" fill="hold">
                                          <p:stCondLst>
                                            <p:cond delay="0"/>
                                          </p:stCondLst>
                                        </p:cTn>
                                        <p:tgtEl>
                                          <p:spTgt spid="119"/>
                                        </p:tgtEl>
                                        <p:attrNameLst>
                                          <p:attrName>style.visibility</p:attrName>
                                        </p:attrNameLst>
                                      </p:cBhvr>
                                      <p:to>
                                        <p:strVal val="visible"/>
                                      </p:to>
                                    </p:set>
                                    <p:animEffect transition="in" filter="wipe(left)">
                                      <p:cBhvr>
                                        <p:cTn id="212" dur="500"/>
                                        <p:tgtEl>
                                          <p:spTgt spid="119"/>
                                        </p:tgtEl>
                                      </p:cBhvr>
                                    </p:animEffect>
                                  </p:childTnLst>
                                </p:cTn>
                              </p:par>
                            </p:childTnLst>
                          </p:cTn>
                        </p:par>
                        <p:par>
                          <p:cTn id="213" fill="hold">
                            <p:stCondLst>
                              <p:cond delay="1500"/>
                            </p:stCondLst>
                            <p:childTnLst>
                              <p:par>
                                <p:cTn id="214" presetID="22" presetClass="entr" presetSubtype="1" fill="hold" grpId="0" nodeType="after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wipe(up)">
                                      <p:cBhvr>
                                        <p:cTn id="216" dur="500"/>
                                        <p:tgtEl>
                                          <p:spTgt spid="102"/>
                                        </p:tgtEl>
                                      </p:cBhvr>
                                    </p:animEffect>
                                  </p:childTnLst>
                                </p:cTn>
                              </p:par>
                            </p:childTnLst>
                          </p:cTn>
                        </p:par>
                        <p:par>
                          <p:cTn id="217" fill="hold">
                            <p:stCondLst>
                              <p:cond delay="2000"/>
                            </p:stCondLst>
                            <p:childTnLst>
                              <p:par>
                                <p:cTn id="218" presetID="22" presetClass="entr" presetSubtype="8" fill="hold" grpId="0" nodeType="afterEffect">
                                  <p:stCondLst>
                                    <p:cond delay="0"/>
                                  </p:stCondLst>
                                  <p:childTnLst>
                                    <p:set>
                                      <p:cBhvr>
                                        <p:cTn id="219" dur="1" fill="hold">
                                          <p:stCondLst>
                                            <p:cond delay="0"/>
                                          </p:stCondLst>
                                        </p:cTn>
                                        <p:tgtEl>
                                          <p:spTgt spid="104"/>
                                        </p:tgtEl>
                                        <p:attrNameLst>
                                          <p:attrName>style.visibility</p:attrName>
                                        </p:attrNameLst>
                                      </p:cBhvr>
                                      <p:to>
                                        <p:strVal val="visible"/>
                                      </p:to>
                                    </p:set>
                                    <p:animEffect transition="in" filter="wipe(left)">
                                      <p:cBhvr>
                                        <p:cTn id="220" dur="500"/>
                                        <p:tgtEl>
                                          <p:spTgt spid="104"/>
                                        </p:tgtEl>
                                      </p:cBhvr>
                                    </p:animEffect>
                                  </p:childTnLst>
                                </p:cTn>
                              </p:par>
                            </p:childTnLst>
                          </p:cTn>
                        </p:par>
                        <p:par>
                          <p:cTn id="221" fill="hold">
                            <p:stCondLst>
                              <p:cond delay="2500"/>
                            </p:stCondLst>
                            <p:childTnLst>
                              <p:par>
                                <p:cTn id="222" presetID="22" presetClass="entr" presetSubtype="1" fill="hold" grpId="0" nodeType="afterEffect">
                                  <p:stCondLst>
                                    <p:cond delay="0"/>
                                  </p:stCondLst>
                                  <p:childTnLst>
                                    <p:set>
                                      <p:cBhvr>
                                        <p:cTn id="223" dur="1" fill="hold">
                                          <p:stCondLst>
                                            <p:cond delay="0"/>
                                          </p:stCondLst>
                                        </p:cTn>
                                        <p:tgtEl>
                                          <p:spTgt spid="105"/>
                                        </p:tgtEl>
                                        <p:attrNameLst>
                                          <p:attrName>style.visibility</p:attrName>
                                        </p:attrNameLst>
                                      </p:cBhvr>
                                      <p:to>
                                        <p:strVal val="visible"/>
                                      </p:to>
                                    </p:set>
                                    <p:animEffect transition="in" filter="wipe(up)">
                                      <p:cBhvr>
                                        <p:cTn id="224" dur="500"/>
                                        <p:tgtEl>
                                          <p:spTgt spid="105"/>
                                        </p:tgtEl>
                                      </p:cBhvr>
                                    </p:animEffect>
                                  </p:childTnLst>
                                </p:cTn>
                              </p:par>
                            </p:childTnLst>
                          </p:cTn>
                        </p:par>
                        <p:par>
                          <p:cTn id="225" fill="hold">
                            <p:stCondLst>
                              <p:cond delay="3000"/>
                            </p:stCondLst>
                            <p:childTnLst>
                              <p:par>
                                <p:cTn id="226" presetID="22" presetClass="entr" presetSubtype="2" fill="hold" grpId="0" nodeType="afterEffect">
                                  <p:stCondLst>
                                    <p:cond delay="0"/>
                                  </p:stCondLst>
                                  <p:childTnLst>
                                    <p:set>
                                      <p:cBhvr>
                                        <p:cTn id="227" dur="1" fill="hold">
                                          <p:stCondLst>
                                            <p:cond delay="0"/>
                                          </p:stCondLst>
                                        </p:cTn>
                                        <p:tgtEl>
                                          <p:spTgt spid="106"/>
                                        </p:tgtEl>
                                        <p:attrNameLst>
                                          <p:attrName>style.visibility</p:attrName>
                                        </p:attrNameLst>
                                      </p:cBhvr>
                                      <p:to>
                                        <p:strVal val="visible"/>
                                      </p:to>
                                    </p:set>
                                    <p:animEffect transition="in" filter="wipe(right)">
                                      <p:cBhvr>
                                        <p:cTn id="228" dur="500"/>
                                        <p:tgtEl>
                                          <p:spTgt spid="106"/>
                                        </p:tgtEl>
                                      </p:cBhvr>
                                    </p:animEffect>
                                  </p:childTnLst>
                                </p:cTn>
                              </p:par>
                            </p:childTnLst>
                          </p:cTn>
                        </p:par>
                        <p:par>
                          <p:cTn id="229" fill="hold">
                            <p:stCondLst>
                              <p:cond delay="3500"/>
                            </p:stCondLst>
                            <p:childTnLst>
                              <p:par>
                                <p:cTn id="230" presetID="22" presetClass="entr" presetSubtype="1" fill="hold" grpId="0" nodeType="afterEffect">
                                  <p:stCondLst>
                                    <p:cond delay="0"/>
                                  </p:stCondLst>
                                  <p:childTnLst>
                                    <p:set>
                                      <p:cBhvr>
                                        <p:cTn id="231" dur="1" fill="hold">
                                          <p:stCondLst>
                                            <p:cond delay="0"/>
                                          </p:stCondLst>
                                        </p:cTn>
                                        <p:tgtEl>
                                          <p:spTgt spid="107"/>
                                        </p:tgtEl>
                                        <p:attrNameLst>
                                          <p:attrName>style.visibility</p:attrName>
                                        </p:attrNameLst>
                                      </p:cBhvr>
                                      <p:to>
                                        <p:strVal val="visible"/>
                                      </p:to>
                                    </p:set>
                                    <p:animEffect transition="in" filter="wipe(up)">
                                      <p:cBhvr>
                                        <p:cTn id="232" dur="500"/>
                                        <p:tgtEl>
                                          <p:spTgt spid="107"/>
                                        </p:tgtEl>
                                      </p:cBhvr>
                                    </p:animEffect>
                                  </p:childTnLst>
                                </p:cTn>
                              </p:par>
                            </p:childTnLst>
                          </p:cTn>
                        </p:par>
                        <p:par>
                          <p:cTn id="233" fill="hold">
                            <p:stCondLst>
                              <p:cond delay="4000"/>
                            </p:stCondLst>
                            <p:childTnLst>
                              <p:par>
                                <p:cTn id="234" presetID="22" presetClass="entr" presetSubtype="2" fill="hold" grpId="0" nodeType="afterEffect">
                                  <p:stCondLst>
                                    <p:cond delay="0"/>
                                  </p:stCondLst>
                                  <p:childTnLst>
                                    <p:set>
                                      <p:cBhvr>
                                        <p:cTn id="235" dur="1" fill="hold">
                                          <p:stCondLst>
                                            <p:cond delay="0"/>
                                          </p:stCondLst>
                                        </p:cTn>
                                        <p:tgtEl>
                                          <p:spTgt spid="108"/>
                                        </p:tgtEl>
                                        <p:attrNameLst>
                                          <p:attrName>style.visibility</p:attrName>
                                        </p:attrNameLst>
                                      </p:cBhvr>
                                      <p:to>
                                        <p:strVal val="visible"/>
                                      </p:to>
                                    </p:set>
                                    <p:animEffect transition="in" filter="wipe(right)">
                                      <p:cBhvr>
                                        <p:cTn id="236" dur="500"/>
                                        <p:tgtEl>
                                          <p:spTgt spid="108"/>
                                        </p:tgtEl>
                                      </p:cBhvr>
                                    </p:animEffect>
                                  </p:childTnLst>
                                </p:cTn>
                              </p:par>
                            </p:childTnLst>
                          </p:cTn>
                        </p:par>
                        <p:par>
                          <p:cTn id="237" fill="hold">
                            <p:stCondLst>
                              <p:cond delay="4500"/>
                            </p:stCondLst>
                            <p:childTnLst>
                              <p:par>
                                <p:cTn id="238" presetID="22" presetClass="entr" presetSubtype="4" fill="hold" grpId="0" nodeType="afterEffect">
                                  <p:stCondLst>
                                    <p:cond delay="0"/>
                                  </p:stCondLst>
                                  <p:childTnLst>
                                    <p:set>
                                      <p:cBhvr>
                                        <p:cTn id="239" dur="1" fill="hold">
                                          <p:stCondLst>
                                            <p:cond delay="0"/>
                                          </p:stCondLst>
                                        </p:cTn>
                                        <p:tgtEl>
                                          <p:spTgt spid="109"/>
                                        </p:tgtEl>
                                        <p:attrNameLst>
                                          <p:attrName>style.visibility</p:attrName>
                                        </p:attrNameLst>
                                      </p:cBhvr>
                                      <p:to>
                                        <p:strVal val="visible"/>
                                      </p:to>
                                    </p:set>
                                    <p:animEffect transition="in" filter="wipe(down)">
                                      <p:cBhvr>
                                        <p:cTn id="240" dur="500"/>
                                        <p:tgtEl>
                                          <p:spTgt spid="109"/>
                                        </p:tgtEl>
                                      </p:cBhvr>
                                    </p:animEffect>
                                  </p:childTnLst>
                                </p:cTn>
                              </p:par>
                            </p:childTnLst>
                          </p:cTn>
                        </p:par>
                        <p:par>
                          <p:cTn id="241" fill="hold">
                            <p:stCondLst>
                              <p:cond delay="5000"/>
                            </p:stCondLst>
                            <p:childTnLst>
                              <p:par>
                                <p:cTn id="242" presetID="22" presetClass="entr" presetSubtype="4" fill="hold" grpId="0" nodeType="afterEffect">
                                  <p:stCondLst>
                                    <p:cond delay="0"/>
                                  </p:stCondLst>
                                  <p:childTnLst>
                                    <p:set>
                                      <p:cBhvr>
                                        <p:cTn id="243" dur="1" fill="hold">
                                          <p:stCondLst>
                                            <p:cond delay="0"/>
                                          </p:stCondLst>
                                        </p:cTn>
                                        <p:tgtEl>
                                          <p:spTgt spid="110"/>
                                        </p:tgtEl>
                                        <p:attrNameLst>
                                          <p:attrName>style.visibility</p:attrName>
                                        </p:attrNameLst>
                                      </p:cBhvr>
                                      <p:to>
                                        <p:strVal val="visible"/>
                                      </p:to>
                                    </p:set>
                                    <p:animEffect transition="in" filter="wipe(down)">
                                      <p:cBhvr>
                                        <p:cTn id="244" dur="500"/>
                                        <p:tgtEl>
                                          <p:spTgt spid="110"/>
                                        </p:tgtEl>
                                      </p:cBhvr>
                                    </p:animEffect>
                                  </p:childTnLst>
                                </p:cTn>
                              </p:par>
                            </p:childTnLst>
                          </p:cTn>
                        </p:par>
                        <p:par>
                          <p:cTn id="245" fill="hold">
                            <p:stCondLst>
                              <p:cond delay="5500"/>
                            </p:stCondLst>
                            <p:childTnLst>
                              <p:par>
                                <p:cTn id="246" presetID="22" presetClass="entr" presetSubtype="8" fill="hold" grpId="0" nodeType="afterEffect">
                                  <p:stCondLst>
                                    <p:cond delay="0"/>
                                  </p:stCondLst>
                                  <p:childTnLst>
                                    <p:set>
                                      <p:cBhvr>
                                        <p:cTn id="247" dur="1" fill="hold">
                                          <p:stCondLst>
                                            <p:cond delay="0"/>
                                          </p:stCondLst>
                                        </p:cTn>
                                        <p:tgtEl>
                                          <p:spTgt spid="111"/>
                                        </p:tgtEl>
                                        <p:attrNameLst>
                                          <p:attrName>style.visibility</p:attrName>
                                        </p:attrNameLst>
                                      </p:cBhvr>
                                      <p:to>
                                        <p:strVal val="visible"/>
                                      </p:to>
                                    </p:set>
                                    <p:animEffect transition="in" filter="wipe(left)">
                                      <p:cBhvr>
                                        <p:cTn id="248" dur="500"/>
                                        <p:tgtEl>
                                          <p:spTgt spid="111"/>
                                        </p:tgtEl>
                                      </p:cBhvr>
                                    </p:animEffect>
                                  </p:childTnLst>
                                </p:cTn>
                              </p:par>
                            </p:childTnLst>
                          </p:cTn>
                        </p:par>
                        <p:par>
                          <p:cTn id="249" fill="hold">
                            <p:stCondLst>
                              <p:cond delay="6000"/>
                            </p:stCondLst>
                            <p:childTnLst>
                              <p:par>
                                <p:cTn id="250" presetID="22" presetClass="entr" presetSubtype="1" fill="hold" grpId="0" nodeType="afterEffect">
                                  <p:stCondLst>
                                    <p:cond delay="0"/>
                                  </p:stCondLst>
                                  <p:childTnLst>
                                    <p:set>
                                      <p:cBhvr>
                                        <p:cTn id="251" dur="1" fill="hold">
                                          <p:stCondLst>
                                            <p:cond delay="0"/>
                                          </p:stCondLst>
                                        </p:cTn>
                                        <p:tgtEl>
                                          <p:spTgt spid="112"/>
                                        </p:tgtEl>
                                        <p:attrNameLst>
                                          <p:attrName>style.visibility</p:attrName>
                                        </p:attrNameLst>
                                      </p:cBhvr>
                                      <p:to>
                                        <p:strVal val="visible"/>
                                      </p:to>
                                    </p:set>
                                    <p:animEffect transition="in" filter="wipe(up)">
                                      <p:cBhvr>
                                        <p:cTn id="252" dur="500"/>
                                        <p:tgtEl>
                                          <p:spTgt spid="112"/>
                                        </p:tgtEl>
                                      </p:cBhvr>
                                    </p:animEffect>
                                  </p:childTnLst>
                                </p:cTn>
                              </p:par>
                            </p:childTnLst>
                          </p:cTn>
                        </p:par>
                        <p:par>
                          <p:cTn id="253" fill="hold">
                            <p:stCondLst>
                              <p:cond delay="6500"/>
                            </p:stCondLst>
                            <p:childTnLst>
                              <p:par>
                                <p:cTn id="254" presetID="22" presetClass="entr" presetSubtype="8" fill="hold" grpId="0" nodeType="afterEffect">
                                  <p:stCondLst>
                                    <p:cond delay="0"/>
                                  </p:stCondLst>
                                  <p:childTnLst>
                                    <p:set>
                                      <p:cBhvr>
                                        <p:cTn id="255" dur="1" fill="hold">
                                          <p:stCondLst>
                                            <p:cond delay="0"/>
                                          </p:stCondLst>
                                        </p:cTn>
                                        <p:tgtEl>
                                          <p:spTgt spid="114"/>
                                        </p:tgtEl>
                                        <p:attrNameLst>
                                          <p:attrName>style.visibility</p:attrName>
                                        </p:attrNameLst>
                                      </p:cBhvr>
                                      <p:to>
                                        <p:strVal val="visible"/>
                                      </p:to>
                                    </p:set>
                                    <p:animEffect transition="in" filter="wipe(left)">
                                      <p:cBhvr>
                                        <p:cTn id="256" dur="500"/>
                                        <p:tgtEl>
                                          <p:spTgt spid="114"/>
                                        </p:tgtEl>
                                      </p:cBhvr>
                                    </p:animEffect>
                                  </p:childTnLst>
                                </p:cTn>
                              </p:par>
                            </p:childTnLst>
                          </p:cTn>
                        </p:par>
                        <p:par>
                          <p:cTn id="257" fill="hold">
                            <p:stCondLst>
                              <p:cond delay="7000"/>
                            </p:stCondLst>
                            <p:childTnLst>
                              <p:par>
                                <p:cTn id="258" presetID="22" presetClass="entr" presetSubtype="4" fill="hold" grpId="0" nodeType="afterEffect">
                                  <p:stCondLst>
                                    <p:cond delay="0"/>
                                  </p:stCondLst>
                                  <p:childTnLst>
                                    <p:set>
                                      <p:cBhvr>
                                        <p:cTn id="259" dur="1" fill="hold">
                                          <p:stCondLst>
                                            <p:cond delay="0"/>
                                          </p:stCondLst>
                                        </p:cTn>
                                        <p:tgtEl>
                                          <p:spTgt spid="113"/>
                                        </p:tgtEl>
                                        <p:attrNameLst>
                                          <p:attrName>style.visibility</p:attrName>
                                        </p:attrNameLst>
                                      </p:cBhvr>
                                      <p:to>
                                        <p:strVal val="visible"/>
                                      </p:to>
                                    </p:set>
                                    <p:animEffect transition="in" filter="wipe(down)">
                                      <p:cBhvr>
                                        <p:cTn id="260" dur="500"/>
                                        <p:tgtEl>
                                          <p:spTgt spid="113"/>
                                        </p:tgtEl>
                                      </p:cBhvr>
                                    </p:animEffect>
                                  </p:childTnLst>
                                </p:cTn>
                              </p:par>
                            </p:childTnLst>
                          </p:cTn>
                        </p:par>
                        <p:par>
                          <p:cTn id="261" fill="hold">
                            <p:stCondLst>
                              <p:cond delay="7500"/>
                            </p:stCondLst>
                            <p:childTnLst>
                              <p:par>
                                <p:cTn id="262" presetID="22" presetClass="entr" presetSubtype="8" fill="hold" grpId="0" nodeType="afterEffect">
                                  <p:stCondLst>
                                    <p:cond delay="0"/>
                                  </p:stCondLst>
                                  <p:childTnLst>
                                    <p:set>
                                      <p:cBhvr>
                                        <p:cTn id="263" dur="1" fill="hold">
                                          <p:stCondLst>
                                            <p:cond delay="0"/>
                                          </p:stCondLst>
                                        </p:cTn>
                                        <p:tgtEl>
                                          <p:spTgt spid="103"/>
                                        </p:tgtEl>
                                        <p:attrNameLst>
                                          <p:attrName>style.visibility</p:attrName>
                                        </p:attrNameLst>
                                      </p:cBhvr>
                                      <p:to>
                                        <p:strVal val="visible"/>
                                      </p:to>
                                    </p:set>
                                    <p:animEffect transition="in" filter="wipe(left)">
                                      <p:cBhvr>
                                        <p:cTn id="264" dur="500"/>
                                        <p:tgtEl>
                                          <p:spTgt spid="103"/>
                                        </p:tgtEl>
                                      </p:cBhvr>
                                    </p:animEffect>
                                  </p:childTnLst>
                                </p:cTn>
                              </p:par>
                            </p:childTnLst>
                          </p:cTn>
                        </p:par>
                        <p:par>
                          <p:cTn id="265" fill="hold">
                            <p:stCondLst>
                              <p:cond delay="8000"/>
                            </p:stCondLst>
                            <p:childTnLst>
                              <p:par>
                                <p:cTn id="266" presetID="22" presetClass="entr" presetSubtype="1" fill="hold" grpId="0" nodeType="afterEffect">
                                  <p:stCondLst>
                                    <p:cond delay="0"/>
                                  </p:stCondLst>
                                  <p:childTnLst>
                                    <p:set>
                                      <p:cBhvr>
                                        <p:cTn id="267" dur="1" fill="hold">
                                          <p:stCondLst>
                                            <p:cond delay="0"/>
                                          </p:stCondLst>
                                        </p:cTn>
                                        <p:tgtEl>
                                          <p:spTgt spid="120"/>
                                        </p:tgtEl>
                                        <p:attrNameLst>
                                          <p:attrName>style.visibility</p:attrName>
                                        </p:attrNameLst>
                                      </p:cBhvr>
                                      <p:to>
                                        <p:strVal val="visible"/>
                                      </p:to>
                                    </p:set>
                                    <p:animEffect transition="in" filter="wipe(up)">
                                      <p:cBhvr>
                                        <p:cTn id="268" dur="500"/>
                                        <p:tgtEl>
                                          <p:spTgt spid="120"/>
                                        </p:tgtEl>
                                      </p:cBhvr>
                                    </p:animEffect>
                                  </p:childTnLst>
                                </p:cTn>
                              </p:par>
                            </p:childTnLst>
                          </p:cTn>
                        </p:par>
                        <p:par>
                          <p:cTn id="269" fill="hold">
                            <p:stCondLst>
                              <p:cond delay="8500"/>
                            </p:stCondLst>
                            <p:childTnLst>
                              <p:par>
                                <p:cTn id="270" presetID="22" presetClass="entr" presetSubtype="2" fill="hold" grpId="0" nodeType="afterEffect">
                                  <p:stCondLst>
                                    <p:cond delay="0"/>
                                  </p:stCondLst>
                                  <p:childTnLst>
                                    <p:set>
                                      <p:cBhvr>
                                        <p:cTn id="271" dur="1" fill="hold">
                                          <p:stCondLst>
                                            <p:cond delay="0"/>
                                          </p:stCondLst>
                                        </p:cTn>
                                        <p:tgtEl>
                                          <p:spTgt spid="121"/>
                                        </p:tgtEl>
                                        <p:attrNameLst>
                                          <p:attrName>style.visibility</p:attrName>
                                        </p:attrNameLst>
                                      </p:cBhvr>
                                      <p:to>
                                        <p:strVal val="visible"/>
                                      </p:to>
                                    </p:set>
                                    <p:animEffect transition="in" filter="wipe(right)">
                                      <p:cBhvr>
                                        <p:cTn id="272" dur="500"/>
                                        <p:tgtEl>
                                          <p:spTgt spid="121"/>
                                        </p:tgtEl>
                                      </p:cBhvr>
                                    </p:animEffect>
                                  </p:childTnLst>
                                </p:cTn>
                              </p:par>
                            </p:childTnLst>
                          </p:cTn>
                        </p:par>
                        <p:par>
                          <p:cTn id="273" fill="hold">
                            <p:stCondLst>
                              <p:cond delay="9000"/>
                            </p:stCondLst>
                            <p:childTnLst>
                              <p:par>
                                <p:cTn id="274" presetID="22" presetClass="entr" presetSubtype="4" fill="hold" grpId="0" nodeType="afterEffect">
                                  <p:stCondLst>
                                    <p:cond delay="0"/>
                                  </p:stCondLst>
                                  <p:childTnLst>
                                    <p:set>
                                      <p:cBhvr>
                                        <p:cTn id="275" dur="1" fill="hold">
                                          <p:stCondLst>
                                            <p:cond delay="0"/>
                                          </p:stCondLst>
                                        </p:cTn>
                                        <p:tgtEl>
                                          <p:spTgt spid="122"/>
                                        </p:tgtEl>
                                        <p:attrNameLst>
                                          <p:attrName>style.visibility</p:attrName>
                                        </p:attrNameLst>
                                      </p:cBhvr>
                                      <p:to>
                                        <p:strVal val="visible"/>
                                      </p:to>
                                    </p:set>
                                    <p:animEffect transition="in" filter="wipe(down)">
                                      <p:cBhvr>
                                        <p:cTn id="276" dur="500"/>
                                        <p:tgtEl>
                                          <p:spTgt spid="122"/>
                                        </p:tgtEl>
                                      </p:cBhvr>
                                    </p:animEffect>
                                  </p:childTnLst>
                                </p:cTn>
                              </p:par>
                            </p:childTnLst>
                          </p:cTn>
                        </p:par>
                        <p:par>
                          <p:cTn id="277" fill="hold">
                            <p:stCondLst>
                              <p:cond delay="9500"/>
                            </p:stCondLst>
                            <p:childTnLst>
                              <p:par>
                                <p:cTn id="278" presetID="22" presetClass="entr" presetSubtype="4" fill="hold" grpId="0" nodeType="afterEffect">
                                  <p:stCondLst>
                                    <p:cond delay="0"/>
                                  </p:stCondLst>
                                  <p:childTnLst>
                                    <p:set>
                                      <p:cBhvr>
                                        <p:cTn id="279" dur="1" fill="hold">
                                          <p:stCondLst>
                                            <p:cond delay="0"/>
                                          </p:stCondLst>
                                        </p:cTn>
                                        <p:tgtEl>
                                          <p:spTgt spid="123"/>
                                        </p:tgtEl>
                                        <p:attrNameLst>
                                          <p:attrName>style.visibility</p:attrName>
                                        </p:attrNameLst>
                                      </p:cBhvr>
                                      <p:to>
                                        <p:strVal val="visible"/>
                                      </p:to>
                                    </p:set>
                                    <p:animEffect transition="in" filter="wipe(down)">
                                      <p:cBhvr>
                                        <p:cTn id="280" dur="500"/>
                                        <p:tgtEl>
                                          <p:spTgt spid="123"/>
                                        </p:tgtEl>
                                      </p:cBhvr>
                                    </p:animEffect>
                                  </p:childTnLst>
                                </p:cTn>
                              </p:par>
                            </p:childTnLst>
                          </p:cTn>
                        </p:par>
                        <p:par>
                          <p:cTn id="281" fill="hold">
                            <p:stCondLst>
                              <p:cond delay="10000"/>
                            </p:stCondLst>
                            <p:childTnLst>
                              <p:par>
                                <p:cTn id="282" presetID="22" presetClass="entr" presetSubtype="8" fill="hold" grpId="0" nodeType="afterEffect">
                                  <p:stCondLst>
                                    <p:cond delay="0"/>
                                  </p:stCondLst>
                                  <p:childTnLst>
                                    <p:set>
                                      <p:cBhvr>
                                        <p:cTn id="283" dur="1" fill="hold">
                                          <p:stCondLst>
                                            <p:cond delay="0"/>
                                          </p:stCondLst>
                                        </p:cTn>
                                        <p:tgtEl>
                                          <p:spTgt spid="124"/>
                                        </p:tgtEl>
                                        <p:attrNameLst>
                                          <p:attrName>style.visibility</p:attrName>
                                        </p:attrNameLst>
                                      </p:cBhvr>
                                      <p:to>
                                        <p:strVal val="visible"/>
                                      </p:to>
                                    </p:set>
                                    <p:animEffect transition="in" filter="wipe(left)">
                                      <p:cBhvr>
                                        <p:cTn id="284" dur="500"/>
                                        <p:tgtEl>
                                          <p:spTgt spid="124"/>
                                        </p:tgtEl>
                                      </p:cBhvr>
                                    </p:animEffect>
                                  </p:childTnLst>
                                </p:cTn>
                              </p:par>
                            </p:childTnLst>
                          </p:cTn>
                        </p:par>
                        <p:par>
                          <p:cTn id="285" fill="hold">
                            <p:stCondLst>
                              <p:cond delay="10500"/>
                            </p:stCondLst>
                            <p:childTnLst>
                              <p:par>
                                <p:cTn id="286" presetID="22" presetClass="entr" presetSubtype="1" fill="hold" grpId="0" nodeType="afterEffect">
                                  <p:stCondLst>
                                    <p:cond delay="0"/>
                                  </p:stCondLst>
                                  <p:childTnLst>
                                    <p:set>
                                      <p:cBhvr>
                                        <p:cTn id="287" dur="1" fill="hold">
                                          <p:stCondLst>
                                            <p:cond delay="0"/>
                                          </p:stCondLst>
                                        </p:cTn>
                                        <p:tgtEl>
                                          <p:spTgt spid="125"/>
                                        </p:tgtEl>
                                        <p:attrNameLst>
                                          <p:attrName>style.visibility</p:attrName>
                                        </p:attrNameLst>
                                      </p:cBhvr>
                                      <p:to>
                                        <p:strVal val="visible"/>
                                      </p:to>
                                    </p:set>
                                    <p:animEffect transition="in" filter="wipe(up)">
                                      <p:cBhvr>
                                        <p:cTn id="288" dur="500"/>
                                        <p:tgtEl>
                                          <p:spTgt spid="125"/>
                                        </p:tgtEl>
                                      </p:cBhvr>
                                    </p:animEffect>
                                  </p:childTnLst>
                                </p:cTn>
                              </p:par>
                            </p:childTnLst>
                          </p:cTn>
                        </p:par>
                        <p:par>
                          <p:cTn id="289" fill="hold">
                            <p:stCondLst>
                              <p:cond delay="11000"/>
                            </p:stCondLst>
                            <p:childTnLst>
                              <p:par>
                                <p:cTn id="290" presetID="22" presetClass="entr" presetSubtype="8" fill="hold" grpId="0" nodeType="afterEffect">
                                  <p:stCondLst>
                                    <p:cond delay="0"/>
                                  </p:stCondLst>
                                  <p:childTnLst>
                                    <p:set>
                                      <p:cBhvr>
                                        <p:cTn id="291" dur="1" fill="hold">
                                          <p:stCondLst>
                                            <p:cond delay="0"/>
                                          </p:stCondLst>
                                        </p:cTn>
                                        <p:tgtEl>
                                          <p:spTgt spid="127"/>
                                        </p:tgtEl>
                                        <p:attrNameLst>
                                          <p:attrName>style.visibility</p:attrName>
                                        </p:attrNameLst>
                                      </p:cBhvr>
                                      <p:to>
                                        <p:strVal val="visible"/>
                                      </p:to>
                                    </p:set>
                                    <p:animEffect transition="in" filter="wipe(left)">
                                      <p:cBhvr>
                                        <p:cTn id="292" dur="500"/>
                                        <p:tgtEl>
                                          <p:spTgt spid="127"/>
                                        </p:tgtEl>
                                      </p:cBhvr>
                                    </p:animEffect>
                                  </p:childTnLst>
                                </p:cTn>
                              </p:par>
                            </p:childTnLst>
                          </p:cTn>
                        </p:par>
                        <p:par>
                          <p:cTn id="293" fill="hold">
                            <p:stCondLst>
                              <p:cond delay="11500"/>
                            </p:stCondLst>
                            <p:childTnLst>
                              <p:par>
                                <p:cTn id="294" presetID="22" presetClass="entr" presetSubtype="4" fill="hold" grpId="0" nodeType="afterEffect">
                                  <p:stCondLst>
                                    <p:cond delay="0"/>
                                  </p:stCondLst>
                                  <p:childTnLst>
                                    <p:set>
                                      <p:cBhvr>
                                        <p:cTn id="295" dur="1" fill="hold">
                                          <p:stCondLst>
                                            <p:cond delay="0"/>
                                          </p:stCondLst>
                                        </p:cTn>
                                        <p:tgtEl>
                                          <p:spTgt spid="126"/>
                                        </p:tgtEl>
                                        <p:attrNameLst>
                                          <p:attrName>style.visibility</p:attrName>
                                        </p:attrNameLst>
                                      </p:cBhvr>
                                      <p:to>
                                        <p:strVal val="visible"/>
                                      </p:to>
                                    </p:set>
                                    <p:animEffect transition="in" filter="wipe(down)">
                                      <p:cBhvr>
                                        <p:cTn id="296" dur="500"/>
                                        <p:tgtEl>
                                          <p:spTgt spid="126"/>
                                        </p:tgtEl>
                                      </p:cBhvr>
                                    </p:animEffect>
                                  </p:childTnLst>
                                </p:cTn>
                              </p:par>
                            </p:childTnLst>
                          </p:cTn>
                        </p:par>
                        <p:par>
                          <p:cTn id="297" fill="hold">
                            <p:stCondLst>
                              <p:cond delay="12000"/>
                            </p:stCondLst>
                            <p:childTnLst>
                              <p:par>
                                <p:cTn id="298" presetID="22" presetClass="entr" presetSubtype="8" fill="hold" grpId="0" nodeType="afterEffect">
                                  <p:stCondLst>
                                    <p:cond delay="0"/>
                                  </p:stCondLst>
                                  <p:childTnLst>
                                    <p:set>
                                      <p:cBhvr>
                                        <p:cTn id="299" dur="1" fill="hold">
                                          <p:stCondLst>
                                            <p:cond delay="0"/>
                                          </p:stCondLst>
                                        </p:cTn>
                                        <p:tgtEl>
                                          <p:spTgt spid="115"/>
                                        </p:tgtEl>
                                        <p:attrNameLst>
                                          <p:attrName>style.visibility</p:attrName>
                                        </p:attrNameLst>
                                      </p:cBhvr>
                                      <p:to>
                                        <p:strVal val="visible"/>
                                      </p:to>
                                    </p:set>
                                    <p:animEffect transition="in" filter="wipe(left)">
                                      <p:cBhvr>
                                        <p:cTn id="300" dur="500"/>
                                        <p:tgtEl>
                                          <p:spTgt spid="115"/>
                                        </p:tgtEl>
                                      </p:cBhvr>
                                    </p:animEffect>
                                  </p:childTnLst>
                                </p:cTn>
                              </p:par>
                            </p:childTnLst>
                          </p:cTn>
                        </p:par>
                        <p:par>
                          <p:cTn id="301" fill="hold">
                            <p:stCondLst>
                              <p:cond delay="12500"/>
                            </p:stCondLst>
                            <p:childTnLst>
                              <p:par>
                                <p:cTn id="302" presetID="22" presetClass="entr" presetSubtype="1" fill="hold" grpId="0" nodeType="afterEffect">
                                  <p:stCondLst>
                                    <p:cond delay="0"/>
                                  </p:stCondLst>
                                  <p:childTnLst>
                                    <p:set>
                                      <p:cBhvr>
                                        <p:cTn id="303" dur="1" fill="hold">
                                          <p:stCondLst>
                                            <p:cond delay="0"/>
                                          </p:stCondLst>
                                        </p:cTn>
                                        <p:tgtEl>
                                          <p:spTgt spid="116"/>
                                        </p:tgtEl>
                                        <p:attrNameLst>
                                          <p:attrName>style.visibility</p:attrName>
                                        </p:attrNameLst>
                                      </p:cBhvr>
                                      <p:to>
                                        <p:strVal val="visible"/>
                                      </p:to>
                                    </p:set>
                                    <p:animEffect transition="in" filter="wipe(up)">
                                      <p:cBhvr>
                                        <p:cTn id="304" dur="500"/>
                                        <p:tgtEl>
                                          <p:spTgt spid="116"/>
                                        </p:tgtEl>
                                      </p:cBhvr>
                                    </p:animEffect>
                                  </p:childTnLst>
                                </p:cTn>
                              </p:par>
                            </p:childTnLst>
                          </p:cTn>
                        </p:par>
                        <p:par>
                          <p:cTn id="305" fill="hold">
                            <p:stCondLst>
                              <p:cond delay="13000"/>
                            </p:stCondLst>
                            <p:childTnLst>
                              <p:par>
                                <p:cTn id="306" presetID="22" presetClass="entr" presetSubtype="2" fill="hold" grpId="0" nodeType="afterEffect">
                                  <p:stCondLst>
                                    <p:cond delay="0"/>
                                  </p:stCondLst>
                                  <p:childTnLst>
                                    <p:set>
                                      <p:cBhvr>
                                        <p:cTn id="307" dur="1" fill="hold">
                                          <p:stCondLst>
                                            <p:cond delay="0"/>
                                          </p:stCondLst>
                                        </p:cTn>
                                        <p:tgtEl>
                                          <p:spTgt spid="117"/>
                                        </p:tgtEl>
                                        <p:attrNameLst>
                                          <p:attrName>style.visibility</p:attrName>
                                        </p:attrNameLst>
                                      </p:cBhvr>
                                      <p:to>
                                        <p:strVal val="visible"/>
                                      </p:to>
                                    </p:set>
                                    <p:animEffect transition="in" filter="wipe(right)">
                                      <p:cBhvr>
                                        <p:cTn id="308" dur="500"/>
                                        <p:tgtEl>
                                          <p:spTgt spid="117"/>
                                        </p:tgtEl>
                                      </p:cBhvr>
                                    </p:animEffect>
                                  </p:childTnLst>
                                </p:cTn>
                              </p:par>
                            </p:childTnLst>
                          </p:cTn>
                        </p:par>
                        <p:par>
                          <p:cTn id="309" fill="hold">
                            <p:stCondLst>
                              <p:cond delay="13500"/>
                            </p:stCondLst>
                            <p:childTnLst>
                              <p:par>
                                <p:cTn id="310" presetID="22" presetClass="entr" presetSubtype="4" fill="hold" grpId="0" nodeType="afterEffect">
                                  <p:stCondLst>
                                    <p:cond delay="0"/>
                                  </p:stCondLst>
                                  <p:childTnLst>
                                    <p:set>
                                      <p:cBhvr>
                                        <p:cTn id="311" dur="1" fill="hold">
                                          <p:stCondLst>
                                            <p:cond delay="0"/>
                                          </p:stCondLst>
                                        </p:cTn>
                                        <p:tgtEl>
                                          <p:spTgt spid="118"/>
                                        </p:tgtEl>
                                        <p:attrNameLst>
                                          <p:attrName>style.visibility</p:attrName>
                                        </p:attrNameLst>
                                      </p:cBhvr>
                                      <p:to>
                                        <p:strVal val="visible"/>
                                      </p:to>
                                    </p:set>
                                    <p:animEffect transition="in" filter="wipe(down)">
                                      <p:cBhvr>
                                        <p:cTn id="312" dur="500"/>
                                        <p:tgtEl>
                                          <p:spTgt spid="118"/>
                                        </p:tgtEl>
                                      </p:cBhvr>
                                    </p:animEffect>
                                  </p:childTnLst>
                                </p:cTn>
                              </p:par>
                              <p:par>
                                <p:cTn id="313" presetID="1" presetClass="entr" presetSubtype="0" fill="hold" grpId="0" nodeType="withEffect">
                                  <p:stCondLst>
                                    <p:cond delay="0"/>
                                  </p:stCondLst>
                                  <p:childTnLst>
                                    <p:set>
                                      <p:cBhvr>
                                        <p:cTn id="314"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4" grpId="0"/>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Y:\Marketing y Ventas\N_JAVIER_PEREZ\003 PRESENTACIONES\30 POWER ACADEMY\auxiliares\Seminar\xmv660\PWM_ multi.png"/>
          <p:cNvPicPr>
            <a:picLocks noChangeAspect="1" noChangeArrowheads="1"/>
          </p:cNvPicPr>
          <p:nvPr/>
        </p:nvPicPr>
        <p:blipFill>
          <a:blip r:embed="rId3"/>
          <a:srcRect/>
          <a:stretch>
            <a:fillRect/>
          </a:stretch>
        </p:blipFill>
        <p:spPr bwMode="auto">
          <a:xfrm>
            <a:off x="3926621" y="1694959"/>
            <a:ext cx="4731243" cy="4593130"/>
          </a:xfrm>
          <a:prstGeom prst="rect">
            <a:avLst/>
          </a:prstGeom>
          <a:noFill/>
        </p:spPr>
      </p:pic>
      <p:sp>
        <p:nvSpPr>
          <p:cNvPr id="4" name="3 Rectángulo"/>
          <p:cNvSpPr/>
          <p:nvPr/>
        </p:nvSpPr>
        <p:spPr>
          <a:xfrm>
            <a:off x="3018053" y="1020754"/>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MAXIMUM MOTOR CARE</a:t>
            </a:r>
            <a:endParaRPr lang="en-US" sz="2000" b="1" dirty="0">
              <a:solidFill>
                <a:srgbClr val="00B0F0"/>
              </a:solidFill>
              <a:latin typeface="Arial Narrow" pitchFamily="34" charset="0"/>
            </a:endParaRPr>
          </a:p>
        </p:txBody>
      </p:sp>
      <p:pic>
        <p:nvPicPr>
          <p:cNvPr id="6" name="Picture 3"/>
          <p:cNvPicPr>
            <a:picLocks noChangeAspect="1" noChangeArrowheads="1"/>
          </p:cNvPicPr>
          <p:nvPr/>
        </p:nvPicPr>
        <p:blipFill>
          <a:blip r:embed="rId4" cstate="print"/>
          <a:srcRect/>
          <a:stretch>
            <a:fillRect/>
          </a:stretch>
        </p:blipFill>
        <p:spPr bwMode="auto">
          <a:xfrm>
            <a:off x="8844503" y="979518"/>
            <a:ext cx="860400"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Y:\Marketing y Ventas\N_JAVIER_PEREZ\003 PRESENTACIONES\30 POWER ACADEMY\auxiliares\Seminar\xmv660\topology.png"/>
          <p:cNvPicPr>
            <a:picLocks noChangeAspect="1" noChangeArrowheads="1"/>
          </p:cNvPicPr>
          <p:nvPr/>
        </p:nvPicPr>
        <p:blipFill>
          <a:blip r:embed="rId5"/>
          <a:srcRect/>
          <a:stretch>
            <a:fillRect/>
          </a:stretch>
        </p:blipFill>
        <p:spPr bwMode="auto">
          <a:xfrm>
            <a:off x="85725" y="1046163"/>
            <a:ext cx="3578225" cy="550703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48847" y="1030279"/>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MAXIMUM MOTOR CARE</a:t>
            </a:r>
            <a:endParaRPr lang="en-US" sz="2000" b="1" dirty="0">
              <a:solidFill>
                <a:srgbClr val="00B0F0"/>
              </a:solidFill>
              <a:latin typeface="Arial Narrow" pitchFamily="34" charset="0"/>
            </a:endParaRPr>
          </a:p>
        </p:txBody>
      </p:sp>
      <p:sp>
        <p:nvSpPr>
          <p:cNvPr id="6" name="Text Box 16"/>
          <p:cNvSpPr txBox="1">
            <a:spLocks noChangeArrowheads="1"/>
          </p:cNvSpPr>
          <p:nvPr/>
        </p:nvSpPr>
        <p:spPr bwMode="auto">
          <a:xfrm>
            <a:off x="273085" y="1519801"/>
            <a:ext cx="8539128" cy="4118999"/>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Quasi sinusoidal voltage and current output wave </a:t>
            </a:r>
            <a:r>
              <a:rPr lang="en-US" sz="1600" dirty="0" smtClean="0">
                <a:solidFill>
                  <a:schemeClr val="bg1">
                    <a:lumMod val="50000"/>
                  </a:schemeClr>
                </a:solidFill>
              </a:rPr>
              <a:t>form therefore achieving a</a:t>
            </a:r>
            <a:r>
              <a:rPr lang="en-US" sz="1600" b="1" dirty="0" smtClean="0">
                <a:solidFill>
                  <a:schemeClr val="bg1">
                    <a:lumMod val="50000"/>
                  </a:schemeClr>
                </a:solidFill>
              </a:rPr>
              <a:t> low dV/dt, low HVF and THDi. </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Reduces the voltage peaks at the motor winding </a:t>
            </a:r>
            <a:r>
              <a:rPr lang="en-US" sz="1600" dirty="0" smtClean="0">
                <a:solidFill>
                  <a:schemeClr val="bg1">
                    <a:lumMod val="50000"/>
                  </a:schemeClr>
                </a:solidFill>
              </a:rPr>
              <a:t>and the common mode voltage (CMV) on the motor stator. Therefore, XMV660 can be installed with new and existing motors with standard insulation and motor cables.</a:t>
            </a: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Negligible common mode currents (CMC) </a:t>
            </a:r>
            <a:r>
              <a:rPr lang="en-US" sz="1600" dirty="0" smtClean="0">
                <a:solidFill>
                  <a:schemeClr val="bg1">
                    <a:lumMod val="50000"/>
                  </a:schemeClr>
                </a:solidFill>
              </a:rPr>
              <a:t>through motor bearings allow the use of standard bearings and lubrication.</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Reduce motor losses and noise</a:t>
            </a:r>
            <a:r>
              <a:rPr lang="en-US" sz="1600" dirty="0" smtClean="0">
                <a:solidFill>
                  <a:schemeClr val="bg1">
                    <a:lumMod val="50000"/>
                  </a:schemeClr>
                </a:solidFill>
              </a:rPr>
              <a:t> caused by non sinusoidal waveforms (high THDi). </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There is </a:t>
            </a:r>
            <a:r>
              <a:rPr lang="en-US" sz="1600" b="1" dirty="0" smtClean="0">
                <a:solidFill>
                  <a:schemeClr val="bg1">
                    <a:lumMod val="50000"/>
                  </a:schemeClr>
                </a:solidFill>
              </a:rPr>
              <a:t>no</a:t>
            </a:r>
            <a:r>
              <a:rPr lang="en-US" sz="1600" dirty="0" smtClean="0">
                <a:solidFill>
                  <a:schemeClr val="bg1">
                    <a:lumMod val="50000"/>
                  </a:schemeClr>
                </a:solidFill>
              </a:rPr>
              <a:t> need to apply a </a:t>
            </a:r>
            <a:r>
              <a:rPr lang="en-US" sz="1600" b="1" dirty="0" smtClean="0">
                <a:solidFill>
                  <a:schemeClr val="bg1">
                    <a:lumMod val="50000"/>
                  </a:schemeClr>
                </a:solidFill>
              </a:rPr>
              <a:t>power derating in medium voltage motors</a:t>
            </a:r>
            <a:r>
              <a:rPr lang="en-US" sz="1600" dirty="0" smtClean="0">
                <a:solidFill>
                  <a:schemeClr val="bg1">
                    <a:lumMod val="50000"/>
                  </a:schemeClr>
                </a:solidFill>
              </a:rPr>
              <a:t>.</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Reduce the induced vibrations and torque pulses </a:t>
            </a:r>
            <a:r>
              <a:rPr lang="en-US" sz="1600" dirty="0" smtClean="0">
                <a:solidFill>
                  <a:schemeClr val="bg1">
                    <a:lumMod val="50000"/>
                  </a:schemeClr>
                </a:solidFill>
              </a:rPr>
              <a:t>on the motor shaft by implementing a multi-step pulse width modulation (PWM) with low voltage power cells.</a:t>
            </a: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dirty="0">
              <a:solidFill>
                <a:schemeClr val="bg1">
                  <a:lumMod val="50000"/>
                </a:schemeClr>
              </a:solidFill>
            </a:endParaRPr>
          </a:p>
        </p:txBody>
      </p:sp>
      <p:pic>
        <p:nvPicPr>
          <p:cNvPr id="7" name="Picture 3"/>
          <p:cNvPicPr>
            <a:picLocks noChangeAspect="1" noChangeArrowheads="1"/>
          </p:cNvPicPr>
          <p:nvPr/>
        </p:nvPicPr>
        <p:blipFill>
          <a:blip r:embed="rId3" cstate="print"/>
          <a:srcRect/>
          <a:stretch>
            <a:fillRect/>
          </a:stretch>
        </p:blipFill>
        <p:spPr bwMode="auto">
          <a:xfrm>
            <a:off x="8861966" y="971580"/>
            <a:ext cx="860400"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65601" y="1836420"/>
            <a:ext cx="3866289" cy="738664"/>
          </a:xfrm>
          <a:prstGeom prst="rect">
            <a:avLst/>
          </a:prstGeom>
          <a:noFill/>
        </p:spPr>
        <p:txBody>
          <a:bodyPr wrap="square" rtlCol="0">
            <a:spAutoFit/>
          </a:bodyPr>
          <a:lstStyle/>
          <a:p>
            <a:pPr>
              <a:buClr>
                <a:srgbClr val="00B0F0"/>
              </a:buClr>
              <a:buFont typeface="Wingdings" pitchFamily="2" charset="2"/>
              <a:buChar char="§"/>
            </a:pPr>
            <a:r>
              <a:rPr lang="en-US" sz="1400" dirty="0" smtClean="0">
                <a:solidFill>
                  <a:schemeClr val="tx1">
                    <a:lumMod val="50000"/>
                    <a:lumOff val="50000"/>
                  </a:schemeClr>
                </a:solidFill>
              </a:rPr>
              <a:t>  Low Input Harmonics THDi</a:t>
            </a:r>
          </a:p>
          <a:p>
            <a:pPr>
              <a:buClr>
                <a:srgbClr val="00B0F0"/>
              </a:buClr>
              <a:buFont typeface="Wingdings" pitchFamily="2" charset="2"/>
              <a:buChar char="§"/>
            </a:pPr>
            <a:r>
              <a:rPr lang="en-US" sz="1400" dirty="0" smtClean="0">
                <a:solidFill>
                  <a:schemeClr val="tx1">
                    <a:lumMod val="50000"/>
                    <a:lumOff val="50000"/>
                  </a:schemeClr>
                </a:solidFill>
              </a:rPr>
              <a:t>  High Input Power Factor</a:t>
            </a:r>
          </a:p>
          <a:p>
            <a:pPr>
              <a:buClr>
                <a:srgbClr val="00B0F0"/>
              </a:buClr>
              <a:buFont typeface="Wingdings" pitchFamily="2" charset="2"/>
              <a:buChar char="§"/>
            </a:pPr>
            <a:r>
              <a:rPr lang="en-US" sz="1400" dirty="0" smtClean="0">
                <a:solidFill>
                  <a:schemeClr val="tx1">
                    <a:lumMod val="50000"/>
                    <a:lumOff val="50000"/>
                  </a:schemeClr>
                </a:solidFill>
              </a:rPr>
              <a:t>  2Q operation</a:t>
            </a:r>
          </a:p>
        </p:txBody>
      </p:sp>
      <p:sp>
        <p:nvSpPr>
          <p:cNvPr id="6" name="5 CuadroTexto"/>
          <p:cNvSpPr txBox="1"/>
          <p:nvPr/>
        </p:nvSpPr>
        <p:spPr>
          <a:xfrm>
            <a:off x="6165600" y="3286124"/>
            <a:ext cx="3542772" cy="738664"/>
          </a:xfrm>
          <a:prstGeom prst="rect">
            <a:avLst/>
          </a:prstGeom>
          <a:noFill/>
        </p:spPr>
        <p:txBody>
          <a:bodyPr wrap="square" rtlCol="0">
            <a:spAutoFit/>
          </a:bodyPr>
          <a:lstStyle/>
          <a:p>
            <a:pPr marL="182563" indent="-182563">
              <a:buClr>
                <a:srgbClr val="00B0F0"/>
              </a:buClr>
              <a:buFont typeface="Wingdings" pitchFamily="2" charset="2"/>
              <a:buChar char="§"/>
            </a:pPr>
            <a:r>
              <a:rPr lang="en-US" sz="1400" dirty="0" smtClean="0">
                <a:solidFill>
                  <a:schemeClr val="tx1">
                    <a:lumMod val="50000"/>
                    <a:lumOff val="50000"/>
                  </a:schemeClr>
                </a:solidFill>
              </a:rPr>
              <a:t>Regenerative drive 4Q operation </a:t>
            </a:r>
          </a:p>
          <a:p>
            <a:pPr marL="182563" indent="-182563">
              <a:buClr>
                <a:srgbClr val="00B0F0"/>
              </a:buClr>
              <a:buFont typeface="Wingdings" pitchFamily="2" charset="2"/>
              <a:buChar char="§"/>
            </a:pPr>
            <a:r>
              <a:rPr lang="en-US" sz="1400" dirty="0" smtClean="0">
                <a:solidFill>
                  <a:schemeClr val="tx1">
                    <a:lumMod val="50000"/>
                    <a:lumOff val="50000"/>
                  </a:schemeClr>
                </a:solidFill>
              </a:rPr>
              <a:t>Low input harmonics THDi</a:t>
            </a:r>
          </a:p>
          <a:p>
            <a:pPr marL="182563" indent="-182563">
              <a:buClr>
                <a:srgbClr val="00B0F0"/>
              </a:buClr>
              <a:buFont typeface="Wingdings" pitchFamily="2" charset="2"/>
              <a:buChar char="§"/>
            </a:pPr>
            <a:r>
              <a:rPr lang="en-US" sz="1400" dirty="0" smtClean="0">
                <a:solidFill>
                  <a:schemeClr val="tx1">
                    <a:lumMod val="50000"/>
                    <a:lumOff val="50000"/>
                  </a:schemeClr>
                </a:solidFill>
              </a:rPr>
              <a:t>Adjustable Input Power Factor</a:t>
            </a:r>
          </a:p>
        </p:txBody>
      </p:sp>
      <p:sp>
        <p:nvSpPr>
          <p:cNvPr id="7" name="6 CuadroTexto"/>
          <p:cNvSpPr txBox="1"/>
          <p:nvPr/>
        </p:nvSpPr>
        <p:spPr>
          <a:xfrm>
            <a:off x="6165600" y="5072077"/>
            <a:ext cx="3583782" cy="1169551"/>
          </a:xfrm>
          <a:prstGeom prst="rect">
            <a:avLst/>
          </a:prstGeom>
          <a:noFill/>
        </p:spPr>
        <p:txBody>
          <a:bodyPr wrap="square" rtlCol="0">
            <a:spAutoFit/>
          </a:bodyPr>
          <a:lstStyle/>
          <a:p>
            <a:pPr marL="182563" indent="-182563">
              <a:buClr>
                <a:srgbClr val="00B0F0"/>
              </a:buClr>
              <a:buFont typeface="Wingdings" pitchFamily="2" charset="2"/>
              <a:buChar char="§"/>
            </a:pPr>
            <a:r>
              <a:rPr lang="en-US" sz="1400" dirty="0" smtClean="0">
                <a:solidFill>
                  <a:schemeClr val="tx1">
                    <a:lumMod val="50000"/>
                    <a:lumOff val="50000"/>
                  </a:schemeClr>
                </a:solidFill>
              </a:rPr>
              <a:t>Regenerative – 4Q</a:t>
            </a:r>
          </a:p>
          <a:p>
            <a:pPr marL="182563" indent="-182563">
              <a:buClr>
                <a:srgbClr val="00B0F0"/>
              </a:buClr>
              <a:buFont typeface="Wingdings" pitchFamily="2" charset="2"/>
              <a:buChar char="§"/>
            </a:pPr>
            <a:r>
              <a:rPr lang="en-US" sz="1400" dirty="0" smtClean="0">
                <a:solidFill>
                  <a:schemeClr val="tx1">
                    <a:lumMod val="50000"/>
                    <a:lumOff val="50000"/>
                  </a:schemeClr>
                </a:solidFill>
              </a:rPr>
              <a:t>Reduced transformer complexity</a:t>
            </a:r>
          </a:p>
          <a:p>
            <a:pPr marL="182563" indent="-182563">
              <a:buClr>
                <a:srgbClr val="00B0F0"/>
              </a:buClr>
              <a:buFont typeface="Wingdings" pitchFamily="2" charset="2"/>
              <a:buChar char="§"/>
            </a:pPr>
            <a:r>
              <a:rPr lang="en-US" sz="1400" dirty="0" smtClean="0">
                <a:solidFill>
                  <a:schemeClr val="tx1">
                    <a:lumMod val="50000"/>
                    <a:lumOff val="50000"/>
                  </a:schemeClr>
                </a:solidFill>
              </a:rPr>
              <a:t>Reduced internal wiring</a:t>
            </a:r>
          </a:p>
          <a:p>
            <a:pPr marL="182563" indent="-182563">
              <a:buClr>
                <a:srgbClr val="00B0F0"/>
              </a:buClr>
              <a:buFont typeface="Wingdings" pitchFamily="2" charset="2"/>
              <a:buChar char="§"/>
            </a:pPr>
            <a:r>
              <a:rPr lang="en-US" sz="1400" dirty="0" smtClean="0">
                <a:solidFill>
                  <a:schemeClr val="tx1">
                    <a:lumMod val="50000"/>
                    <a:lumOff val="50000"/>
                  </a:schemeClr>
                </a:solidFill>
              </a:rPr>
              <a:t>Cell fault unbalance the power transformer</a:t>
            </a:r>
          </a:p>
        </p:txBody>
      </p:sp>
      <p:pic>
        <p:nvPicPr>
          <p:cNvPr id="4098" name="Picture 2" descr="Y:\Marketing y Ventas\N_JAVIER_PEREZ\003 PRESENTACIONES\30 POWER ACADEMY\auxiliares\Seminar\xmv660\Celdas_2.png"/>
          <p:cNvPicPr>
            <a:picLocks noChangeAspect="1" noChangeArrowheads="1"/>
          </p:cNvPicPr>
          <p:nvPr/>
        </p:nvPicPr>
        <p:blipFill>
          <a:blip r:embed="rId3"/>
          <a:srcRect/>
          <a:stretch>
            <a:fillRect/>
          </a:stretch>
        </p:blipFill>
        <p:spPr bwMode="auto">
          <a:xfrm>
            <a:off x="3156757" y="1431207"/>
            <a:ext cx="2789502" cy="4956175"/>
          </a:xfrm>
          <a:prstGeom prst="rect">
            <a:avLst/>
          </a:prstGeom>
          <a:noFill/>
        </p:spPr>
      </p:pic>
      <p:pic>
        <p:nvPicPr>
          <p:cNvPr id="10" name="Picture 2" descr="F:\0000_ FOTOS tiff procesadas\Higueruelas II\Visita Higueruelas 12_02\IMG_0576.JPG"/>
          <p:cNvPicPr>
            <a:picLocks noChangeAspect="1" noChangeArrowheads="1"/>
          </p:cNvPicPr>
          <p:nvPr/>
        </p:nvPicPr>
        <p:blipFill>
          <a:blip r:embed="rId4" cstate="print"/>
          <a:srcRect/>
          <a:stretch>
            <a:fillRect/>
          </a:stretch>
        </p:blipFill>
        <p:spPr bwMode="auto">
          <a:xfrm>
            <a:off x="55035" y="1330902"/>
            <a:ext cx="2837656" cy="4976726"/>
          </a:xfrm>
          <a:prstGeom prst="rect">
            <a:avLst/>
          </a:prstGeom>
          <a:ln>
            <a:noFill/>
          </a:ln>
          <a:effectLst>
            <a:softEdge rad="112500"/>
          </a:effectLst>
        </p:spPr>
      </p:pic>
      <p:pic>
        <p:nvPicPr>
          <p:cNvPr id="8" name="Picture 3"/>
          <p:cNvPicPr>
            <a:picLocks noChangeAspect="1" noChangeArrowheads="1"/>
          </p:cNvPicPr>
          <p:nvPr/>
        </p:nvPicPr>
        <p:blipFill>
          <a:blip r:embed="rId5" cstate="print"/>
          <a:srcRect/>
          <a:stretch>
            <a:fillRect/>
          </a:stretch>
        </p:blipFill>
        <p:spPr bwMode="auto">
          <a:xfrm>
            <a:off x="8852441" y="981105"/>
            <a:ext cx="860400"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8 Rectángulo"/>
          <p:cNvSpPr/>
          <p:nvPr/>
        </p:nvSpPr>
        <p:spPr>
          <a:xfrm>
            <a:off x="3018053" y="1020754"/>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CELL TOPOLOGIES</a:t>
            </a:r>
            <a:endParaRPr lang="en-US" sz="2000" b="1" dirty="0">
              <a:solidFill>
                <a:srgbClr val="00B0F0"/>
              </a:solidFill>
              <a:latin typeface="Arial Narrow"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64660" y="884291"/>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QUALITY &amp; EFFICIENCY</a:t>
            </a:r>
            <a:endParaRPr lang="en-US" sz="2000" b="1" dirty="0">
              <a:solidFill>
                <a:srgbClr val="00B0F0"/>
              </a:solidFill>
              <a:latin typeface="Arial Narrow" pitchFamily="34" charset="0"/>
            </a:endParaRPr>
          </a:p>
        </p:txBody>
      </p:sp>
      <p:sp>
        <p:nvSpPr>
          <p:cNvPr id="6" name="Text Box 16"/>
          <p:cNvSpPr txBox="1">
            <a:spLocks noChangeArrowheads="1"/>
          </p:cNvSpPr>
          <p:nvPr/>
        </p:nvSpPr>
        <p:spPr bwMode="auto">
          <a:xfrm>
            <a:off x="340520" y="1365250"/>
            <a:ext cx="8647113" cy="3155950"/>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Compliance with the most stringent regulations </a:t>
            </a:r>
            <a:r>
              <a:rPr lang="en-US" sz="1600" dirty="0" smtClean="0">
                <a:solidFill>
                  <a:schemeClr val="bg1">
                    <a:lumMod val="50000"/>
                  </a:schemeClr>
                </a:solidFill>
              </a:rPr>
              <a:t>regarding </a:t>
            </a:r>
            <a:r>
              <a:rPr lang="en-US" sz="1600" b="1" dirty="0" smtClean="0">
                <a:solidFill>
                  <a:schemeClr val="bg1">
                    <a:lumMod val="50000"/>
                  </a:schemeClr>
                </a:solidFill>
              </a:rPr>
              <a:t>power quality </a:t>
            </a:r>
            <a:r>
              <a:rPr lang="en-US" sz="1600" dirty="0" smtClean="0">
                <a:solidFill>
                  <a:schemeClr val="bg1">
                    <a:lumMod val="50000"/>
                  </a:schemeClr>
                </a:solidFill>
              </a:rPr>
              <a:t>(IEEE519) and </a:t>
            </a:r>
            <a:r>
              <a:rPr lang="en-US" sz="1600" b="1" dirty="0" smtClean="0">
                <a:solidFill>
                  <a:schemeClr val="bg1">
                    <a:lumMod val="50000"/>
                  </a:schemeClr>
                </a:solidFill>
              </a:rPr>
              <a:t>electromagnetic compatibility </a:t>
            </a:r>
            <a:r>
              <a:rPr lang="en-US" sz="1600" dirty="0" smtClean="0">
                <a:solidFill>
                  <a:schemeClr val="bg1">
                    <a:lumMod val="50000"/>
                  </a:schemeClr>
                </a:solidFill>
              </a:rPr>
              <a:t>(EMC 2004/108/EC).</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An </a:t>
            </a:r>
            <a:r>
              <a:rPr lang="en-US" sz="1600" b="1" dirty="0" smtClean="0">
                <a:solidFill>
                  <a:schemeClr val="bg1">
                    <a:lumMod val="50000"/>
                  </a:schemeClr>
                </a:solidFill>
              </a:rPr>
              <a:t>input phase shift transformer</a:t>
            </a:r>
            <a:r>
              <a:rPr lang="en-US" sz="1600" dirty="0" smtClean="0">
                <a:solidFill>
                  <a:schemeClr val="bg1">
                    <a:lumMod val="50000"/>
                  </a:schemeClr>
                </a:solidFill>
              </a:rPr>
              <a:t> from </a:t>
            </a:r>
            <a:r>
              <a:rPr lang="en-US" sz="1600" b="1" dirty="0" smtClean="0">
                <a:solidFill>
                  <a:schemeClr val="bg1">
                    <a:lumMod val="50000"/>
                  </a:schemeClr>
                </a:solidFill>
              </a:rPr>
              <a:t>18 </a:t>
            </a:r>
            <a:r>
              <a:rPr lang="en-US" sz="1600" dirty="0" smtClean="0">
                <a:solidFill>
                  <a:schemeClr val="bg1">
                    <a:lumMod val="50000"/>
                  </a:schemeClr>
                </a:solidFill>
              </a:rPr>
              <a:t>to</a:t>
            </a:r>
            <a:r>
              <a:rPr lang="en-US" sz="1600" b="1" dirty="0" smtClean="0">
                <a:solidFill>
                  <a:schemeClr val="bg1">
                    <a:lumMod val="50000"/>
                  </a:schemeClr>
                </a:solidFill>
              </a:rPr>
              <a:t> 54 pulses </a:t>
            </a:r>
            <a:r>
              <a:rPr lang="en-US" sz="1600" dirty="0" smtClean="0">
                <a:solidFill>
                  <a:schemeClr val="bg1">
                    <a:lumMod val="50000"/>
                  </a:schemeClr>
                </a:solidFill>
              </a:rPr>
              <a:t>reduces the </a:t>
            </a:r>
            <a:r>
              <a:rPr lang="en-US" sz="1600" b="1" dirty="0" smtClean="0">
                <a:solidFill>
                  <a:schemeClr val="bg1">
                    <a:lumMod val="50000"/>
                  </a:schemeClr>
                </a:solidFill>
              </a:rPr>
              <a:t>THDi level, </a:t>
            </a:r>
            <a:r>
              <a:rPr lang="en-US" sz="1600" dirty="0" smtClean="0">
                <a:solidFill>
                  <a:schemeClr val="bg1">
                    <a:lumMod val="50000"/>
                  </a:schemeClr>
                </a:solidFill>
              </a:rPr>
              <a:t>thus no costly and inefficient line harmonics filters are needed.</a:t>
            </a: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b="1" dirty="0" smtClean="0">
              <a:solidFill>
                <a:schemeClr val="bg1">
                  <a:lumMod val="50000"/>
                </a:schemeClr>
              </a:solidFill>
            </a:endParaRPr>
          </a:p>
          <a:p>
            <a:pPr marL="647700" lvl="1" indent="-190500" eaLnBrk="0" hangingPunct="0">
              <a:spcBef>
                <a:spcPct val="50000"/>
              </a:spcBef>
              <a:buClr>
                <a:srgbClr val="00B0F0"/>
              </a:buClr>
              <a:buFont typeface="Wingdings" pitchFamily="2" charset="2"/>
              <a:buChar char="§"/>
            </a:pP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dirty="0">
              <a:solidFill>
                <a:schemeClr val="bg1">
                  <a:lumMod val="50000"/>
                </a:schemeClr>
              </a:solidFill>
            </a:endParaRPr>
          </a:p>
        </p:txBody>
      </p:sp>
      <p:pic>
        <p:nvPicPr>
          <p:cNvPr id="8" name="Picture 5" descr="C:\Users\JPEREZ.PELECTRONICS\Desktop\ICONOS\xmv660\powerquality.png"/>
          <p:cNvPicPr>
            <a:picLocks noChangeAspect="1" noChangeArrowheads="1"/>
          </p:cNvPicPr>
          <p:nvPr/>
        </p:nvPicPr>
        <p:blipFill>
          <a:blip r:embed="rId3"/>
          <a:srcRect/>
          <a:stretch>
            <a:fillRect/>
          </a:stretch>
        </p:blipFill>
        <p:spPr bwMode="auto">
          <a:xfrm>
            <a:off x="8855965" y="981998"/>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8 Tabla"/>
          <p:cNvGraphicFramePr>
            <a:graphicFrameLocks noGrp="1"/>
          </p:cNvGraphicFramePr>
          <p:nvPr/>
        </p:nvGraphicFramePr>
        <p:xfrm>
          <a:off x="1908340" y="3143249"/>
          <a:ext cx="5820405" cy="2809874"/>
        </p:xfrm>
        <a:graphic>
          <a:graphicData uri="http://schemas.openxmlformats.org/drawingml/2006/table">
            <a:tbl>
              <a:tblPr/>
              <a:tblGrid>
                <a:gridCol w="1791753"/>
                <a:gridCol w="1925296"/>
                <a:gridCol w="2103356"/>
              </a:tblGrid>
              <a:tr h="606929">
                <a:tc>
                  <a:txBody>
                    <a:bodyPr/>
                    <a:lstStyle/>
                    <a:p>
                      <a:pPr algn="ctr">
                        <a:lnSpc>
                          <a:spcPct val="100000"/>
                        </a:lnSpc>
                        <a:spcAft>
                          <a:spcPts val="0"/>
                        </a:spcAft>
                      </a:pPr>
                      <a:r>
                        <a:rPr lang="en-US" sz="1200" b="1" noProof="0" dirty="0" smtClean="0">
                          <a:latin typeface="Arial" pitchFamily="34" charset="0"/>
                          <a:cs typeface="Arial" pitchFamily="34" charset="0"/>
                        </a:rPr>
                        <a:t>XMV660</a:t>
                      </a:r>
                      <a:r>
                        <a:rPr lang="en-US" sz="1200" b="1" baseline="0" noProof="0" dirty="0" smtClean="0">
                          <a:latin typeface="Arial" pitchFamily="34" charset="0"/>
                          <a:cs typeface="Arial" pitchFamily="34" charset="0"/>
                        </a:rPr>
                        <a:t> </a:t>
                      </a:r>
                      <a:r>
                        <a:rPr lang="en-US" sz="1200" b="1" noProof="0" dirty="0" smtClean="0">
                          <a:latin typeface="Arial" pitchFamily="34" charset="0"/>
                          <a:cs typeface="Arial" pitchFamily="34" charset="0"/>
                        </a:rPr>
                        <a:t>RATED</a:t>
                      </a:r>
                      <a:r>
                        <a:rPr lang="en-US" sz="1200" b="1" baseline="0" noProof="0" dirty="0" smtClean="0">
                          <a:latin typeface="Arial" pitchFamily="34" charset="0"/>
                          <a:cs typeface="Arial" pitchFamily="34" charset="0"/>
                        </a:rPr>
                        <a:t> OUTPUT VOLTAGE</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sz="1200" b="1" noProof="0" dirty="0" smtClean="0">
                          <a:latin typeface="Arial" pitchFamily="34" charset="0"/>
                          <a:cs typeface="Arial" pitchFamily="34" charset="0"/>
                        </a:rPr>
                        <a:t>Nº POWER CELLS</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sz="1200" b="1" noProof="0" dirty="0" smtClean="0">
                          <a:latin typeface="Arial" pitchFamily="34" charset="0"/>
                          <a:cs typeface="Arial" pitchFamily="34" charset="0"/>
                        </a:rPr>
                        <a:t>Nº PULSES</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r>
              <a:tr h="440589">
                <a:tc>
                  <a:txBody>
                    <a:bodyPr/>
                    <a:lstStyle/>
                    <a:p>
                      <a:pPr algn="ctr">
                        <a:lnSpc>
                          <a:spcPct val="100000"/>
                        </a:lnSpc>
                        <a:spcAft>
                          <a:spcPts val="0"/>
                        </a:spcAft>
                      </a:pPr>
                      <a:r>
                        <a:rPr lang="en-US" sz="1200" b="1" noProof="0" dirty="0" smtClean="0">
                          <a:latin typeface="Arial" pitchFamily="34" charset="0"/>
                          <a:cs typeface="Arial" pitchFamily="34" charset="0"/>
                        </a:rPr>
                        <a:t>2.3kV,3kV,</a:t>
                      </a:r>
                      <a:r>
                        <a:rPr lang="en-US" sz="1200" b="1" baseline="0" noProof="0" dirty="0" smtClean="0">
                          <a:latin typeface="Arial" pitchFamily="34" charset="0"/>
                          <a:cs typeface="Arial" pitchFamily="34" charset="0"/>
                        </a:rPr>
                        <a:t> 3.3kV</a:t>
                      </a:r>
                      <a:r>
                        <a:rPr lang="en-US" sz="1200" b="1" noProof="0" dirty="0" smtClean="0">
                          <a:latin typeface="Arial" pitchFamily="34" charset="0"/>
                          <a:cs typeface="Arial" pitchFamily="34" charset="0"/>
                        </a:rPr>
                        <a:t> </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9</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18</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440589">
                <a:tc>
                  <a:txBody>
                    <a:bodyPr/>
                    <a:lstStyle/>
                    <a:p>
                      <a:pPr algn="ctr">
                        <a:lnSpc>
                          <a:spcPct val="100000"/>
                        </a:lnSpc>
                        <a:spcAft>
                          <a:spcPts val="0"/>
                        </a:spcAft>
                      </a:pPr>
                      <a:r>
                        <a:rPr lang="en-US" sz="1200" b="1" noProof="0" dirty="0" smtClean="0">
                          <a:latin typeface="Arial" pitchFamily="34" charset="0"/>
                          <a:cs typeface="Arial" pitchFamily="34" charset="0"/>
                        </a:rPr>
                        <a:t>4.16kV</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12</a:t>
                      </a: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24</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440589">
                <a:tc>
                  <a:txBody>
                    <a:bodyPr/>
                    <a:lstStyle/>
                    <a:p>
                      <a:pPr algn="ctr">
                        <a:lnSpc>
                          <a:spcPct val="100000"/>
                        </a:lnSpc>
                        <a:spcAft>
                          <a:spcPts val="0"/>
                        </a:spcAft>
                      </a:pPr>
                      <a:r>
                        <a:rPr lang="en-US" sz="1200" b="1" noProof="0" dirty="0" smtClean="0">
                          <a:latin typeface="Arial" pitchFamily="34" charset="0"/>
                          <a:cs typeface="Arial" pitchFamily="34" charset="0"/>
                        </a:rPr>
                        <a:t>5kV,5.5kV</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15</a:t>
                      </a: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30</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440589">
                <a:tc>
                  <a:txBody>
                    <a:bodyPr/>
                    <a:lstStyle/>
                    <a:p>
                      <a:pPr algn="ctr">
                        <a:lnSpc>
                          <a:spcPct val="100000"/>
                        </a:lnSpc>
                        <a:spcAft>
                          <a:spcPts val="0"/>
                        </a:spcAft>
                      </a:pPr>
                      <a:r>
                        <a:rPr lang="en-US" sz="1200" b="1" noProof="0" dirty="0" smtClean="0">
                          <a:latin typeface="Arial" pitchFamily="34" charset="0"/>
                          <a:cs typeface="Arial" pitchFamily="34" charset="0"/>
                        </a:rPr>
                        <a:t>6kV,6.6kV</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18</a:t>
                      </a: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36</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440589">
                <a:tc>
                  <a:txBody>
                    <a:bodyPr/>
                    <a:lstStyle/>
                    <a:p>
                      <a:pPr algn="ctr">
                        <a:lnSpc>
                          <a:spcPct val="100000"/>
                        </a:lnSpc>
                        <a:spcAft>
                          <a:spcPts val="0"/>
                        </a:spcAft>
                      </a:pPr>
                      <a:r>
                        <a:rPr lang="en-US" sz="1200" b="1" noProof="0" dirty="0" smtClean="0">
                          <a:solidFill>
                            <a:schemeClr val="tx1"/>
                          </a:solidFill>
                          <a:latin typeface="Arial" pitchFamily="34" charset="0"/>
                          <a:cs typeface="Arial" pitchFamily="34" charset="0"/>
                        </a:rPr>
                        <a:t>10kV,11kV</a:t>
                      </a:r>
                      <a:endParaRPr lang="en-US" sz="1200" b="1" noProof="0" dirty="0">
                        <a:solidFill>
                          <a:schemeClr val="tx1"/>
                        </a:solidFill>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solidFill>
                            <a:schemeClr val="tx1"/>
                          </a:solidFill>
                          <a:latin typeface="Arial" pitchFamily="34" charset="0"/>
                          <a:cs typeface="Arial" pitchFamily="34" charset="0"/>
                        </a:rPr>
                        <a:t>27</a:t>
                      </a: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solidFill>
                            <a:schemeClr val="tx1"/>
                          </a:solidFill>
                          <a:latin typeface="Arial" pitchFamily="34" charset="0"/>
                          <a:cs typeface="Arial" pitchFamily="34" charset="0"/>
                        </a:rPr>
                        <a:t>54</a:t>
                      </a:r>
                      <a:endParaRPr lang="en-US" sz="1200" noProof="0" dirty="0">
                        <a:solidFill>
                          <a:schemeClr val="tx1"/>
                        </a:solidFill>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64660" y="884291"/>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QUALITY &amp; EFFICIENCY</a:t>
            </a:r>
            <a:endParaRPr lang="en-US" sz="2000" b="1" dirty="0">
              <a:solidFill>
                <a:srgbClr val="00B0F0"/>
              </a:solidFill>
              <a:latin typeface="Arial Narrow" pitchFamily="34" charset="0"/>
            </a:endParaRPr>
          </a:p>
        </p:txBody>
      </p:sp>
      <p:sp>
        <p:nvSpPr>
          <p:cNvPr id="6" name="Text Box 16"/>
          <p:cNvSpPr txBox="1">
            <a:spLocks noChangeArrowheads="1"/>
          </p:cNvSpPr>
          <p:nvPr/>
        </p:nvSpPr>
        <p:spPr bwMode="auto">
          <a:xfrm>
            <a:off x="340520" y="1365250"/>
            <a:ext cx="8647113" cy="3155950"/>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GB" sz="1600" dirty="0" smtClean="0">
                <a:solidFill>
                  <a:schemeClr val="bg1">
                    <a:lumMod val="50000"/>
                  </a:schemeClr>
                </a:solidFill>
              </a:rPr>
              <a:t>Outstanding </a:t>
            </a:r>
            <a:r>
              <a:rPr lang="en-GB" sz="1600" b="1" dirty="0" smtClean="0">
                <a:solidFill>
                  <a:schemeClr val="bg1">
                    <a:lumMod val="50000"/>
                  </a:schemeClr>
                </a:solidFill>
              </a:rPr>
              <a:t>Power Factor PF &gt; 0.95 above 20% load, </a:t>
            </a:r>
            <a:r>
              <a:rPr lang="en-GB" sz="1600" dirty="0" smtClean="0">
                <a:solidFill>
                  <a:schemeClr val="bg1">
                    <a:lumMod val="50000"/>
                  </a:schemeClr>
                </a:solidFill>
              </a:rPr>
              <a:t>therefore no capacitor banks or active filters are needed.</a:t>
            </a:r>
          </a:p>
          <a:p>
            <a:pPr marL="190500" indent="-190500" eaLnBrk="0" hangingPunct="0">
              <a:spcBef>
                <a:spcPct val="50000"/>
              </a:spcBef>
              <a:buClr>
                <a:srgbClr val="00B0F0"/>
              </a:buClr>
              <a:buFont typeface="Wingdings" pitchFamily="2" charset="2"/>
              <a:buChar char="§"/>
            </a:pPr>
            <a:r>
              <a:rPr lang="en-GB" sz="1600" b="1" dirty="0" smtClean="0">
                <a:solidFill>
                  <a:schemeClr val="bg1">
                    <a:lumMod val="50000"/>
                  </a:schemeClr>
                </a:solidFill>
              </a:rPr>
              <a:t>High efficiency ƞ &gt; 96 % above 40% load </a:t>
            </a:r>
            <a:r>
              <a:rPr lang="en-GB" sz="1600" dirty="0" smtClean="0">
                <a:solidFill>
                  <a:schemeClr val="bg1">
                    <a:lumMod val="50000"/>
                  </a:schemeClr>
                </a:solidFill>
              </a:rPr>
              <a:t>( Including transformer)</a:t>
            </a:r>
          </a:p>
          <a:p>
            <a:pPr marL="190500" indent="-190500" eaLnBrk="0" hangingPunct="0">
              <a:spcBef>
                <a:spcPct val="50000"/>
              </a:spcBef>
              <a:buClr>
                <a:srgbClr val="00B0F0"/>
              </a:buClr>
              <a:buFont typeface="Wingdings" pitchFamily="2" charset="2"/>
              <a:buChar char="§"/>
            </a:pP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b="1" dirty="0" smtClean="0">
              <a:solidFill>
                <a:schemeClr val="bg1">
                  <a:lumMod val="50000"/>
                </a:schemeClr>
              </a:solidFill>
            </a:endParaRPr>
          </a:p>
          <a:p>
            <a:pPr marL="647700" lvl="1" indent="-190500" eaLnBrk="0" hangingPunct="0">
              <a:spcBef>
                <a:spcPct val="50000"/>
              </a:spcBef>
              <a:buClr>
                <a:srgbClr val="00B0F0"/>
              </a:buClr>
              <a:buFont typeface="Wingdings" pitchFamily="2" charset="2"/>
              <a:buChar char="§"/>
            </a:pP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dirty="0">
              <a:solidFill>
                <a:schemeClr val="bg1">
                  <a:lumMod val="50000"/>
                </a:schemeClr>
              </a:solidFill>
            </a:endParaRPr>
          </a:p>
        </p:txBody>
      </p:sp>
      <p:pic>
        <p:nvPicPr>
          <p:cNvPr id="1027" name="Picture 3" descr="Y:\Marketing y Ventas\01 VARIADORES\02 SERIE XMV\XMV660\08 Catálogos (XMV66CA)\XMV66CA02\Links\graficas_eficiencia_XMV660.png"/>
          <p:cNvPicPr>
            <a:picLocks noChangeAspect="1" noChangeArrowheads="1"/>
          </p:cNvPicPr>
          <p:nvPr/>
        </p:nvPicPr>
        <p:blipFill>
          <a:blip r:embed="rId3"/>
          <a:srcRect/>
          <a:stretch>
            <a:fillRect/>
          </a:stretch>
        </p:blipFill>
        <p:spPr bwMode="auto">
          <a:xfrm>
            <a:off x="629878" y="2905128"/>
            <a:ext cx="8548332" cy="3305175"/>
          </a:xfrm>
          <a:prstGeom prst="rect">
            <a:avLst/>
          </a:prstGeom>
          <a:noFill/>
        </p:spPr>
      </p:pic>
      <p:pic>
        <p:nvPicPr>
          <p:cNvPr id="8" name="Picture 5" descr="C:\Users\JPEREZ.PELECTRONICS\Desktop\ICONOS\xmv660\powerquality.png"/>
          <p:cNvPicPr>
            <a:picLocks noChangeAspect="1" noChangeArrowheads="1"/>
          </p:cNvPicPr>
          <p:nvPr/>
        </p:nvPicPr>
        <p:blipFill>
          <a:blip r:embed="rId4"/>
          <a:srcRect/>
          <a:stretch>
            <a:fillRect/>
          </a:stretch>
        </p:blipFill>
        <p:spPr bwMode="auto">
          <a:xfrm>
            <a:off x="8852790" y="985173"/>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24" name="Text Box 16"/>
          <p:cNvSpPr txBox="1">
            <a:spLocks noChangeArrowheads="1"/>
          </p:cNvSpPr>
          <p:nvPr/>
        </p:nvSpPr>
        <p:spPr bwMode="auto">
          <a:xfrm>
            <a:off x="623922" y="1415025"/>
            <a:ext cx="8716021" cy="4826118"/>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GB" sz="1600" b="1" dirty="0" smtClean="0">
                <a:solidFill>
                  <a:schemeClr val="bg1">
                    <a:lumMod val="50000"/>
                  </a:schemeClr>
                </a:solidFill>
              </a:rPr>
              <a:t>Proven </a:t>
            </a:r>
            <a:r>
              <a:rPr lang="en-GB" sz="1600" dirty="0" smtClean="0">
                <a:solidFill>
                  <a:schemeClr val="bg1">
                    <a:lumMod val="50000"/>
                  </a:schemeClr>
                </a:solidFill>
              </a:rPr>
              <a:t>Low Voltage Hardware:</a:t>
            </a:r>
          </a:p>
          <a:p>
            <a:pPr marL="647700" lvl="1" indent="-190500" eaLnBrk="0" hangingPunct="0">
              <a:spcBef>
                <a:spcPct val="50000"/>
              </a:spcBef>
              <a:buClr>
                <a:srgbClr val="00B0F0"/>
              </a:buClr>
              <a:buFont typeface="Wingdings" pitchFamily="2" charset="2"/>
              <a:buChar char="ü"/>
            </a:pPr>
            <a:r>
              <a:rPr lang="en-GB" sz="1600" dirty="0" smtClean="0">
                <a:solidFill>
                  <a:schemeClr val="bg1">
                    <a:lumMod val="50000"/>
                  </a:schemeClr>
                </a:solidFill>
              </a:rPr>
              <a:t> IGBTs and DC bus capacitors</a:t>
            </a:r>
          </a:p>
          <a:p>
            <a:pPr marL="647700" lvl="1" indent="-190500" eaLnBrk="0" hangingPunct="0">
              <a:spcBef>
                <a:spcPct val="50000"/>
              </a:spcBef>
              <a:buClr>
                <a:srgbClr val="00B0F0"/>
              </a:buClr>
              <a:buFont typeface="Wingdings" pitchFamily="2" charset="2"/>
              <a:buChar char="ü"/>
            </a:pPr>
            <a:r>
              <a:rPr lang="en-GB" sz="1600" dirty="0" smtClean="0">
                <a:solidFill>
                  <a:schemeClr val="bg1">
                    <a:lumMod val="50000"/>
                  </a:schemeClr>
                </a:solidFill>
              </a:rPr>
              <a:t>Power Board </a:t>
            </a:r>
          </a:p>
          <a:p>
            <a:pPr marL="647700" lvl="1" indent="-190500" eaLnBrk="0" hangingPunct="0">
              <a:spcBef>
                <a:spcPct val="50000"/>
              </a:spcBef>
              <a:buClr>
                <a:srgbClr val="00B0F0"/>
              </a:buClr>
              <a:buFont typeface="Wingdings" pitchFamily="2" charset="2"/>
              <a:buChar char="ü"/>
            </a:pPr>
            <a:r>
              <a:rPr lang="en-GB" sz="1600" dirty="0" smtClean="0">
                <a:solidFill>
                  <a:schemeClr val="bg1">
                    <a:lumMod val="50000"/>
                  </a:schemeClr>
                </a:solidFill>
              </a:rPr>
              <a:t>Control Board</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Delivered </a:t>
            </a:r>
            <a:r>
              <a:rPr lang="en-US" sz="1600" b="1" dirty="0" smtClean="0">
                <a:solidFill>
                  <a:schemeClr val="bg1">
                    <a:lumMod val="50000"/>
                  </a:schemeClr>
                </a:solidFill>
              </a:rPr>
              <a:t>fully factory tested </a:t>
            </a:r>
            <a:r>
              <a:rPr lang="en-US" sz="1600" dirty="0" smtClean="0">
                <a:solidFill>
                  <a:schemeClr val="bg1">
                    <a:lumMod val="50000"/>
                  </a:schemeClr>
                </a:solidFill>
              </a:rPr>
              <a:t>to ensure the best performance under any load condition.</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Cooling redundancy and temperature monitoring (each cell and transformer) </a:t>
            </a:r>
            <a:r>
              <a:rPr lang="en-US" sz="1600" dirty="0" smtClean="0">
                <a:solidFill>
                  <a:schemeClr val="bg1">
                    <a:lumMod val="50000"/>
                  </a:schemeClr>
                </a:solidFill>
              </a:rPr>
              <a:t>protects the drive against cooling fan clogging or failure, that can lead into drive’s overheating.</a:t>
            </a: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r>
              <a:rPr lang="en-GB" sz="1600" b="1" dirty="0" smtClean="0">
                <a:solidFill>
                  <a:schemeClr val="bg1">
                    <a:lumMod val="50000"/>
                  </a:schemeClr>
                </a:solidFill>
              </a:rPr>
              <a:t>Standard Power Cells Sizes–</a:t>
            </a:r>
            <a:r>
              <a:rPr lang="en-GB" sz="1600" dirty="0" smtClean="0">
                <a:solidFill>
                  <a:schemeClr val="tx1">
                    <a:lumMod val="50000"/>
                    <a:lumOff val="50000"/>
                  </a:schemeClr>
                </a:solidFill>
              </a:rPr>
              <a:t>100A,</a:t>
            </a:r>
            <a:r>
              <a:rPr lang="en-GB" sz="1600" b="1" dirty="0" smtClean="0">
                <a:solidFill>
                  <a:schemeClr val="tx1">
                    <a:lumMod val="50000"/>
                    <a:lumOff val="50000"/>
                  </a:schemeClr>
                </a:solidFill>
              </a:rPr>
              <a:t> </a:t>
            </a:r>
            <a:r>
              <a:rPr lang="en-GB" sz="1600" dirty="0" smtClean="0">
                <a:solidFill>
                  <a:schemeClr val="bg1">
                    <a:lumMod val="50000"/>
                  </a:schemeClr>
                </a:solidFill>
              </a:rPr>
              <a:t>200A, 300A, 400A, 600A, reduce worldwide spare part stocks</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A fully controlled </a:t>
            </a:r>
            <a:r>
              <a:rPr lang="en-US" sz="1600" b="1" dirty="0" smtClean="0">
                <a:solidFill>
                  <a:schemeClr val="bg1">
                    <a:lumMod val="50000"/>
                  </a:schemeClr>
                </a:solidFill>
              </a:rPr>
              <a:t>bypass in each cell </a:t>
            </a:r>
            <a:r>
              <a:rPr lang="en-US" sz="1600" dirty="0" smtClean="0">
                <a:solidFill>
                  <a:schemeClr val="bg1">
                    <a:lumMod val="50000"/>
                  </a:schemeClr>
                </a:solidFill>
              </a:rPr>
              <a:t>and a centralized algorithm that permits the drive to keep running even when one or more cells fail, and at maximized output voltage.</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Military and Aerospace conformal coating </a:t>
            </a:r>
            <a:r>
              <a:rPr lang="en-US" sz="1600" dirty="0" smtClean="0">
                <a:solidFill>
                  <a:schemeClr val="bg1">
                    <a:lumMod val="50000"/>
                  </a:schemeClr>
                </a:solidFill>
              </a:rPr>
              <a:t>protects electronics boards</a:t>
            </a:r>
            <a:endParaRPr lang="en-GB" sz="1600" dirty="0">
              <a:solidFill>
                <a:schemeClr val="bg1">
                  <a:lumMod val="50000"/>
                </a:schemeClr>
              </a:solidFill>
            </a:endParaRPr>
          </a:p>
        </p:txBody>
      </p:sp>
      <p:sp>
        <p:nvSpPr>
          <p:cNvPr id="21" name="20 Rectángulo"/>
          <p:cNvSpPr/>
          <p:nvPr/>
        </p:nvSpPr>
        <p:spPr>
          <a:xfrm>
            <a:off x="0" y="864657"/>
            <a:ext cx="9906000"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MAXIMUM RELIABILITY &amp; AVAILABILITY</a:t>
            </a:r>
            <a:endParaRPr lang="en-US" sz="2000" b="1" dirty="0">
              <a:solidFill>
                <a:srgbClr val="00B0F0"/>
              </a:solidFill>
              <a:latin typeface="Arial Narrow" pitchFamily="34" charset="0"/>
            </a:endParaRPr>
          </a:p>
        </p:txBody>
      </p:sp>
      <p:pic>
        <p:nvPicPr>
          <p:cNvPr id="5" name="Picture 6" descr="C:\Users\JPEREZ.PELECTRONICS\Desktop\ICONOS\xmv660\reliability.png"/>
          <p:cNvPicPr>
            <a:picLocks noChangeAspect="1" noChangeArrowheads="1"/>
          </p:cNvPicPr>
          <p:nvPr/>
        </p:nvPicPr>
        <p:blipFill>
          <a:blip r:embed="rId3"/>
          <a:srcRect/>
          <a:stretch>
            <a:fillRect/>
          </a:stretch>
        </p:blipFill>
        <p:spPr bwMode="auto">
          <a:xfrm>
            <a:off x="8851702" y="976993"/>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5424"/>
                                        </p:tgtEl>
                                        <p:attrNameLst>
                                          <p:attrName>style.visibility</p:attrName>
                                        </p:attrNameLst>
                                      </p:cBhvr>
                                      <p:to>
                                        <p:strVal val="visible"/>
                                      </p:to>
                                    </p:set>
                                    <p:animEffect transition="in" filter="wipe(up)">
                                      <p:cBhvr>
                                        <p:cTn id="7" dur="500"/>
                                        <p:tgtEl>
                                          <p:spTgt spid="145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p:cNvSpPr/>
          <p:nvPr/>
        </p:nvSpPr>
        <p:spPr>
          <a:xfrm>
            <a:off x="0" y="864657"/>
            <a:ext cx="9906000"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FACTORY TESTED &amp; COMMISIONING</a:t>
            </a:r>
            <a:endParaRPr lang="en-US" sz="2000" b="1" dirty="0">
              <a:solidFill>
                <a:srgbClr val="00B0F0"/>
              </a:solidFill>
              <a:latin typeface="Arial Narrow" pitchFamily="34" charset="0"/>
            </a:endParaRPr>
          </a:p>
        </p:txBody>
      </p:sp>
      <p:pic>
        <p:nvPicPr>
          <p:cNvPr id="3074" name="Picture 2"/>
          <p:cNvPicPr>
            <a:picLocks noChangeAspect="1" noChangeArrowheads="1"/>
          </p:cNvPicPr>
          <p:nvPr/>
        </p:nvPicPr>
        <p:blipFill>
          <a:blip r:embed="rId3"/>
          <a:srcRect/>
          <a:stretch>
            <a:fillRect/>
          </a:stretch>
        </p:blipFill>
        <p:spPr bwMode="auto">
          <a:xfrm>
            <a:off x="2476503" y="1619398"/>
            <a:ext cx="7388224" cy="3388503"/>
          </a:xfrm>
          <a:prstGeom prst="rect">
            <a:avLst/>
          </a:prstGeom>
          <a:noFill/>
          <a:ln w="9525">
            <a:noFill/>
            <a:miter lim="800000"/>
            <a:headEnd/>
            <a:tailEnd/>
          </a:ln>
          <a:effectLst/>
        </p:spPr>
      </p:pic>
      <p:pic>
        <p:nvPicPr>
          <p:cNvPr id="6" name="Picture 2" descr="Y:\Marketing y Ventas\01 VARIADORES\02 SERIE XMV\XMV660\08 Catálogos (XMV66CA)\XMV66CA02\A_empaquetado Publips\MT CASTELLANO\Links\IMG_1098.JPG"/>
          <p:cNvPicPr>
            <a:picLocks noChangeAspect="1" noChangeArrowheads="1"/>
          </p:cNvPicPr>
          <p:nvPr/>
        </p:nvPicPr>
        <p:blipFill>
          <a:blip r:embed="rId4" cstate="print"/>
          <a:srcRect/>
          <a:stretch>
            <a:fillRect/>
          </a:stretch>
        </p:blipFill>
        <p:spPr bwMode="auto">
          <a:xfrm>
            <a:off x="10320" y="1619251"/>
            <a:ext cx="2442103" cy="3381374"/>
          </a:xfrm>
          <a:prstGeom prst="rect">
            <a:avLst/>
          </a:prstGeom>
          <a:noFill/>
        </p:spPr>
      </p:pic>
      <p:sp>
        <p:nvSpPr>
          <p:cNvPr id="7" name="6 Rectángulo"/>
          <p:cNvSpPr/>
          <p:nvPr/>
        </p:nvSpPr>
        <p:spPr>
          <a:xfrm>
            <a:off x="423068" y="5212827"/>
            <a:ext cx="9224964" cy="1323439"/>
          </a:xfrm>
          <a:prstGeom prst="rect">
            <a:avLst/>
          </a:prstGeom>
        </p:spPr>
        <p:txBody>
          <a:bodyPr wrap="square">
            <a:spAutoFit/>
          </a:bodyPr>
          <a:lstStyle/>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Low voltage </a:t>
            </a:r>
            <a:r>
              <a:rPr lang="en-US" sz="1600" dirty="0" smtClean="0">
                <a:solidFill>
                  <a:schemeClr val="bg1">
                    <a:lumMod val="50000"/>
                  </a:schemeClr>
                </a:solidFill>
              </a:rPr>
              <a:t>test allow a safely fully functional performance test.</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Factory tested at full current </a:t>
            </a:r>
            <a:r>
              <a:rPr lang="en-US" sz="1600" dirty="0" smtClean="0">
                <a:solidFill>
                  <a:schemeClr val="bg1">
                    <a:lumMod val="50000"/>
                  </a:schemeClr>
                </a:solidFill>
              </a:rPr>
              <a:t>and optionally specific witness testing available.</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Power Electronics personnel is </a:t>
            </a:r>
            <a:r>
              <a:rPr lang="en-US" sz="1600" b="1" dirty="0" smtClean="0">
                <a:solidFill>
                  <a:schemeClr val="bg1">
                    <a:lumMod val="50000"/>
                  </a:schemeClr>
                </a:solidFill>
              </a:rPr>
              <a:t>present in every commissioning </a:t>
            </a:r>
            <a:r>
              <a:rPr lang="en-US" sz="1600" dirty="0" smtClean="0">
                <a:solidFill>
                  <a:schemeClr val="bg1">
                    <a:lumMod val="50000"/>
                  </a:schemeClr>
                </a:solidFill>
              </a:rPr>
              <a:t>to get the most to your application.</a:t>
            </a:r>
          </a:p>
        </p:txBody>
      </p:sp>
      <p:pic>
        <p:nvPicPr>
          <p:cNvPr id="8" name="Picture 6" descr="C:\Users\JPEREZ.PELECTRONICS\Desktop\ICONOS\xmv660\reliability.png"/>
          <p:cNvPicPr>
            <a:picLocks noChangeAspect="1" noChangeArrowheads="1"/>
          </p:cNvPicPr>
          <p:nvPr/>
        </p:nvPicPr>
        <p:blipFill>
          <a:blip r:embed="rId5"/>
          <a:srcRect/>
          <a:stretch>
            <a:fillRect/>
          </a:stretch>
        </p:blipFill>
        <p:spPr bwMode="auto">
          <a:xfrm>
            <a:off x="8849321" y="991281"/>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0000_ FOTOS tiff procesadas\Higueruelas II\Visita Higueruelas 12_02\IMG_0576.JPG"/>
          <p:cNvPicPr>
            <a:picLocks noChangeAspect="1" noChangeArrowheads="1"/>
          </p:cNvPicPr>
          <p:nvPr/>
        </p:nvPicPr>
        <p:blipFill>
          <a:blip r:embed="rId3" cstate="print"/>
          <a:srcRect/>
          <a:stretch>
            <a:fillRect/>
          </a:stretch>
        </p:blipFill>
        <p:spPr bwMode="auto">
          <a:xfrm>
            <a:off x="134144" y="1388052"/>
            <a:ext cx="2837656" cy="4976726"/>
          </a:xfrm>
          <a:prstGeom prst="rect">
            <a:avLst/>
          </a:prstGeom>
          <a:ln>
            <a:noFill/>
          </a:ln>
          <a:effectLst>
            <a:softEdge rad="112500"/>
          </a:effectLst>
        </p:spPr>
      </p:pic>
      <p:graphicFrame>
        <p:nvGraphicFramePr>
          <p:cNvPr id="6" name="5 Tabla"/>
          <p:cNvGraphicFramePr>
            <a:graphicFrameLocks noGrp="1"/>
          </p:cNvGraphicFramePr>
          <p:nvPr/>
        </p:nvGraphicFramePr>
        <p:xfrm>
          <a:off x="3427791" y="1533527"/>
          <a:ext cx="5126453" cy="2581274"/>
        </p:xfrm>
        <a:graphic>
          <a:graphicData uri="http://schemas.openxmlformats.org/drawingml/2006/table">
            <a:tbl>
              <a:tblPr/>
              <a:tblGrid>
                <a:gridCol w="1355406"/>
                <a:gridCol w="1666022"/>
                <a:gridCol w="2105025"/>
              </a:tblGrid>
              <a:tr h="451232">
                <a:tc>
                  <a:txBody>
                    <a:bodyPr/>
                    <a:lstStyle/>
                    <a:p>
                      <a:pPr algn="ctr">
                        <a:lnSpc>
                          <a:spcPct val="100000"/>
                        </a:lnSpc>
                        <a:spcAft>
                          <a:spcPts val="0"/>
                        </a:spcAft>
                      </a:pPr>
                      <a:r>
                        <a:rPr lang="en-US" sz="1200" b="1" noProof="0" dirty="0" smtClean="0">
                          <a:latin typeface="Arial" pitchFamily="34" charset="0"/>
                          <a:cs typeface="Arial" pitchFamily="34" charset="0"/>
                        </a:rPr>
                        <a:t>RATED</a:t>
                      </a:r>
                      <a:r>
                        <a:rPr lang="en-US" sz="1200" b="1" baseline="0" noProof="0" dirty="0" smtClean="0">
                          <a:latin typeface="Arial" pitchFamily="34" charset="0"/>
                          <a:cs typeface="Arial" pitchFamily="34" charset="0"/>
                        </a:rPr>
                        <a:t> CURRENT</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sz="1200" b="1" noProof="0" dirty="0" smtClean="0">
                          <a:latin typeface="Arial" pitchFamily="34" charset="0"/>
                          <a:cs typeface="Arial" pitchFamily="34" charset="0"/>
                        </a:rPr>
                        <a:t>RATED</a:t>
                      </a:r>
                      <a:r>
                        <a:rPr lang="en-US" sz="1200" b="1" baseline="0" noProof="0" dirty="0" smtClean="0">
                          <a:latin typeface="Arial" pitchFamily="34" charset="0"/>
                          <a:cs typeface="Arial" pitchFamily="34" charset="0"/>
                        </a:rPr>
                        <a:t> VOLTAGE</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en-US" sz="1200" b="1" noProof="0" dirty="0" smtClean="0">
                          <a:latin typeface="Arial" pitchFamily="34" charset="0"/>
                          <a:cs typeface="Arial" pitchFamily="34" charset="0"/>
                        </a:rPr>
                        <a:t>OVERLOAD</a:t>
                      </a:r>
                    </a:p>
                    <a:p>
                      <a:pPr algn="ctr">
                        <a:lnSpc>
                          <a:spcPct val="100000"/>
                        </a:lnSpc>
                        <a:spcAft>
                          <a:spcPts val="0"/>
                        </a:spcAft>
                      </a:pPr>
                      <a:r>
                        <a:rPr lang="en-US" sz="900" b="0" i="1" noProof="0" dirty="0" smtClean="0">
                          <a:latin typeface="Arial" pitchFamily="34" charset="0"/>
                          <a:cs typeface="Arial" pitchFamily="34" charset="0"/>
                        </a:rPr>
                        <a:t>(150%</a:t>
                      </a:r>
                      <a:r>
                        <a:rPr lang="en-US" sz="900" b="0" i="1" baseline="0" noProof="0" dirty="0" smtClean="0">
                          <a:latin typeface="Arial" pitchFamily="34" charset="0"/>
                          <a:cs typeface="Arial" pitchFamily="34" charset="0"/>
                        </a:rPr>
                        <a:t>,1 min, cycle time 10 min</a:t>
                      </a:r>
                      <a:r>
                        <a:rPr lang="en-US" sz="900" b="0" i="1" noProof="0" dirty="0" smtClean="0">
                          <a:latin typeface="Arial" pitchFamily="34" charset="0"/>
                          <a:cs typeface="Arial" pitchFamily="34" charset="0"/>
                        </a:rPr>
                        <a:t>)</a:t>
                      </a:r>
                      <a:endParaRPr lang="en-US" sz="900" b="0" i="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r>
              <a:tr h="355007">
                <a:tc>
                  <a:txBody>
                    <a:bodyPr/>
                    <a:lstStyle/>
                    <a:p>
                      <a:pPr algn="ctr">
                        <a:lnSpc>
                          <a:spcPct val="100000"/>
                        </a:lnSpc>
                        <a:spcAft>
                          <a:spcPts val="0"/>
                        </a:spcAft>
                      </a:pPr>
                      <a:r>
                        <a:rPr lang="en-US" sz="1200" b="1" noProof="0" dirty="0" smtClean="0">
                          <a:latin typeface="Arial" pitchFamily="34" charset="0"/>
                          <a:cs typeface="Arial" pitchFamily="34" charset="0"/>
                        </a:rPr>
                        <a:t>100A</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700</a:t>
                      </a:r>
                      <a:r>
                        <a:rPr lang="en-US" sz="1200" baseline="0" noProof="0" dirty="0" smtClean="0">
                          <a:latin typeface="Arial" pitchFamily="34" charset="0"/>
                          <a:cs typeface="Arial" pitchFamily="34" charset="0"/>
                        </a:rPr>
                        <a:t> </a:t>
                      </a:r>
                      <a:r>
                        <a:rPr lang="en-US" sz="1200" baseline="0" noProof="0" dirty="0" err="1" smtClean="0">
                          <a:latin typeface="Arial" pitchFamily="34" charset="0"/>
                          <a:cs typeface="Arial" pitchFamily="34" charset="0"/>
                        </a:rPr>
                        <a:t>Vdc</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150A</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55007">
                <a:tc>
                  <a:txBody>
                    <a:bodyPr/>
                    <a:lstStyle/>
                    <a:p>
                      <a:pPr algn="ctr">
                        <a:lnSpc>
                          <a:spcPct val="100000"/>
                        </a:lnSpc>
                        <a:spcAft>
                          <a:spcPts val="0"/>
                        </a:spcAft>
                      </a:pPr>
                      <a:r>
                        <a:rPr lang="en-US" sz="1200" b="1" noProof="0" dirty="0" smtClean="0">
                          <a:latin typeface="Arial" pitchFamily="34" charset="0"/>
                          <a:cs typeface="Arial" pitchFamily="34" charset="0"/>
                        </a:rPr>
                        <a:t>200A</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700</a:t>
                      </a:r>
                      <a:r>
                        <a:rPr lang="en-US" sz="1200" baseline="0" noProof="0" dirty="0" smtClean="0">
                          <a:latin typeface="Arial" pitchFamily="34" charset="0"/>
                          <a:cs typeface="Arial" pitchFamily="34" charset="0"/>
                        </a:rPr>
                        <a:t> </a:t>
                      </a:r>
                      <a:r>
                        <a:rPr lang="en-US" sz="1200" baseline="0" noProof="0" dirty="0" err="1" smtClean="0">
                          <a:latin typeface="Arial" pitchFamily="34" charset="0"/>
                          <a:cs typeface="Arial" pitchFamily="34" charset="0"/>
                        </a:rPr>
                        <a:t>Vdc</a:t>
                      </a:r>
                      <a:endParaRPr lang="en-US" sz="1200" noProof="0" dirty="0" smtClean="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300A</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55007">
                <a:tc>
                  <a:txBody>
                    <a:bodyPr/>
                    <a:lstStyle/>
                    <a:p>
                      <a:pPr algn="ctr">
                        <a:lnSpc>
                          <a:spcPct val="100000"/>
                        </a:lnSpc>
                        <a:spcAft>
                          <a:spcPts val="0"/>
                        </a:spcAft>
                      </a:pPr>
                      <a:r>
                        <a:rPr lang="en-US" sz="1200" b="1" noProof="0" dirty="0" smtClean="0">
                          <a:latin typeface="Arial" pitchFamily="34" charset="0"/>
                          <a:cs typeface="Arial" pitchFamily="34" charset="0"/>
                        </a:rPr>
                        <a:t>300A</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700</a:t>
                      </a:r>
                      <a:r>
                        <a:rPr lang="en-US" sz="1200" baseline="0" noProof="0" dirty="0" smtClean="0">
                          <a:latin typeface="Arial" pitchFamily="34" charset="0"/>
                          <a:cs typeface="Arial" pitchFamily="34" charset="0"/>
                        </a:rPr>
                        <a:t> </a:t>
                      </a:r>
                      <a:r>
                        <a:rPr lang="en-US" sz="1200" baseline="0" noProof="0" dirty="0" err="1" smtClean="0">
                          <a:latin typeface="Arial" pitchFamily="34" charset="0"/>
                          <a:cs typeface="Arial" pitchFamily="34" charset="0"/>
                        </a:rPr>
                        <a:t>Vdc</a:t>
                      </a:r>
                      <a:endParaRPr lang="en-US" sz="1200" noProof="0" dirty="0" smtClean="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450A</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55007">
                <a:tc>
                  <a:txBody>
                    <a:bodyPr/>
                    <a:lstStyle/>
                    <a:p>
                      <a:pPr algn="ctr">
                        <a:lnSpc>
                          <a:spcPct val="100000"/>
                        </a:lnSpc>
                        <a:spcAft>
                          <a:spcPts val="0"/>
                        </a:spcAft>
                      </a:pPr>
                      <a:r>
                        <a:rPr lang="en-US" sz="1200" b="1" noProof="0" dirty="0" smtClean="0">
                          <a:latin typeface="Arial" pitchFamily="34" charset="0"/>
                          <a:cs typeface="Arial" pitchFamily="34" charset="0"/>
                        </a:rPr>
                        <a:t>400A</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700</a:t>
                      </a:r>
                      <a:r>
                        <a:rPr lang="en-US" sz="1200" baseline="0" noProof="0" dirty="0" smtClean="0">
                          <a:latin typeface="Arial" pitchFamily="34" charset="0"/>
                          <a:cs typeface="Arial" pitchFamily="34" charset="0"/>
                        </a:rPr>
                        <a:t> </a:t>
                      </a:r>
                      <a:r>
                        <a:rPr lang="en-US" sz="1200" baseline="0" noProof="0" dirty="0" err="1" smtClean="0">
                          <a:latin typeface="Arial" pitchFamily="34" charset="0"/>
                          <a:cs typeface="Arial" pitchFamily="34" charset="0"/>
                        </a:rPr>
                        <a:t>Vdc</a:t>
                      </a:r>
                      <a:endParaRPr lang="en-US" sz="1200" noProof="0" dirty="0" smtClean="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600A</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55007">
                <a:tc>
                  <a:txBody>
                    <a:bodyPr/>
                    <a:lstStyle/>
                    <a:p>
                      <a:pPr algn="ctr">
                        <a:lnSpc>
                          <a:spcPct val="100000"/>
                        </a:lnSpc>
                        <a:spcAft>
                          <a:spcPts val="0"/>
                        </a:spcAft>
                      </a:pPr>
                      <a:r>
                        <a:rPr lang="en-US" sz="1200" b="1" noProof="0" dirty="0" smtClean="0">
                          <a:latin typeface="Arial" pitchFamily="34" charset="0"/>
                          <a:cs typeface="Arial" pitchFamily="34" charset="0"/>
                        </a:rPr>
                        <a:t>600A</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Arial" pitchFamily="34" charset="0"/>
                          <a:cs typeface="Arial" pitchFamily="34" charset="0"/>
                        </a:rPr>
                        <a:t>700</a:t>
                      </a:r>
                      <a:r>
                        <a:rPr lang="en-US" sz="1200" baseline="0" noProof="0" dirty="0" smtClean="0">
                          <a:latin typeface="Arial" pitchFamily="34" charset="0"/>
                          <a:cs typeface="Arial" pitchFamily="34" charset="0"/>
                        </a:rPr>
                        <a:t> </a:t>
                      </a:r>
                      <a:r>
                        <a:rPr lang="en-US" sz="1200" baseline="0" noProof="0" dirty="0" err="1" smtClean="0">
                          <a:latin typeface="Arial" pitchFamily="34" charset="0"/>
                          <a:cs typeface="Arial" pitchFamily="34" charset="0"/>
                        </a:rPr>
                        <a:t>Vdc</a:t>
                      </a:r>
                      <a:endParaRPr lang="en-US" sz="1200" noProof="0" dirty="0" smtClean="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900A</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55007">
                <a:tc>
                  <a:txBody>
                    <a:bodyPr/>
                    <a:lstStyle/>
                    <a:p>
                      <a:pPr algn="ctr">
                        <a:lnSpc>
                          <a:spcPct val="100000"/>
                        </a:lnSpc>
                        <a:spcAft>
                          <a:spcPts val="0"/>
                        </a:spcAft>
                      </a:pPr>
                      <a:r>
                        <a:rPr lang="en-US" sz="1200" b="1" noProof="0" dirty="0" smtClean="0">
                          <a:latin typeface="Arial" pitchFamily="34" charset="0"/>
                          <a:cs typeface="Arial" pitchFamily="34" charset="0"/>
                        </a:rPr>
                        <a:t>Under</a:t>
                      </a:r>
                      <a:r>
                        <a:rPr lang="en-US" sz="1200" b="1" baseline="0" noProof="0" dirty="0" smtClean="0">
                          <a:latin typeface="Arial" pitchFamily="34" charset="0"/>
                          <a:cs typeface="Arial" pitchFamily="34" charset="0"/>
                        </a:rPr>
                        <a:t> request</a:t>
                      </a:r>
                      <a:endParaRPr lang="en-US" sz="1200" b="1"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1200" noProof="0" dirty="0" smtClean="0">
                          <a:latin typeface="Arial" pitchFamily="34" charset="0"/>
                          <a:cs typeface="Arial" pitchFamily="34" charset="0"/>
                        </a:rPr>
                        <a:t>-</a:t>
                      </a:r>
                      <a:endParaRPr lang="en-US" sz="1200" noProof="0" dirty="0">
                        <a:latin typeface="Arial" pitchFamily="34" charset="0"/>
                        <a:cs typeface="Arial"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bl>
          </a:graphicData>
        </a:graphic>
      </p:graphicFrame>
      <p:sp>
        <p:nvSpPr>
          <p:cNvPr id="7" name="6 CuadroTexto"/>
          <p:cNvSpPr txBox="1"/>
          <p:nvPr/>
        </p:nvSpPr>
        <p:spPr>
          <a:xfrm>
            <a:off x="3386658" y="4316023"/>
            <a:ext cx="6323831" cy="2031325"/>
          </a:xfrm>
          <a:prstGeom prst="rect">
            <a:avLst/>
          </a:prstGeom>
          <a:noFill/>
        </p:spPr>
        <p:txBody>
          <a:bodyPr wrap="square" rtlCol="0">
            <a:spAutoFit/>
          </a:bodyPr>
          <a:lstStyle/>
          <a:p>
            <a:pPr marL="355600" indent="-355600">
              <a:lnSpc>
                <a:spcPct val="150000"/>
              </a:lnSpc>
              <a:buClr>
                <a:srgbClr val="00B0F0"/>
              </a:buClr>
              <a:buFont typeface="Wingdings" pitchFamily="2" charset="2"/>
              <a:buChar char="§"/>
            </a:pPr>
            <a:r>
              <a:rPr lang="en-US" sz="1400" dirty="0" smtClean="0">
                <a:solidFill>
                  <a:schemeClr val="tx1">
                    <a:lumMod val="50000"/>
                    <a:lumOff val="50000"/>
                  </a:schemeClr>
                </a:solidFill>
              </a:rPr>
              <a:t>  </a:t>
            </a:r>
            <a:r>
              <a:rPr lang="en-US" sz="1400" b="1" dirty="0" smtClean="0">
                <a:solidFill>
                  <a:schemeClr val="tx1">
                    <a:lumMod val="50000"/>
                    <a:lumOff val="50000"/>
                  </a:schemeClr>
                </a:solidFill>
              </a:rPr>
              <a:t>dV/dt</a:t>
            </a:r>
            <a:r>
              <a:rPr lang="en-US" sz="1400" dirty="0" smtClean="0">
                <a:solidFill>
                  <a:schemeClr val="tx1">
                    <a:lumMod val="50000"/>
                    <a:lumOff val="50000"/>
                  </a:schemeClr>
                </a:solidFill>
              </a:rPr>
              <a:t> &lt; 1000V/</a:t>
            </a:r>
            <a:r>
              <a:rPr lang="es-ES" sz="1400" dirty="0" smtClean="0"/>
              <a:t> </a:t>
            </a:r>
            <a:r>
              <a:rPr lang="es-ES" sz="1400" dirty="0" smtClean="0">
                <a:solidFill>
                  <a:schemeClr val="bg1">
                    <a:lumMod val="50000"/>
                  </a:schemeClr>
                </a:solidFill>
              </a:rPr>
              <a:t>µs </a:t>
            </a:r>
            <a:endParaRPr lang="en-US" sz="1400" dirty="0" smtClean="0">
              <a:solidFill>
                <a:schemeClr val="bg1">
                  <a:lumMod val="50000"/>
                </a:schemeClr>
              </a:solidFill>
            </a:endParaRPr>
          </a:p>
          <a:p>
            <a:pPr marL="355600" indent="-355600">
              <a:lnSpc>
                <a:spcPct val="150000"/>
              </a:lnSpc>
              <a:buClr>
                <a:srgbClr val="00B0F0"/>
              </a:buClr>
              <a:buFont typeface="Wingdings" pitchFamily="2" charset="2"/>
              <a:buChar char="§"/>
            </a:pPr>
            <a:r>
              <a:rPr lang="en-US" sz="1400" dirty="0" smtClean="0">
                <a:solidFill>
                  <a:schemeClr val="tx1">
                    <a:lumMod val="50000"/>
                    <a:lumOff val="50000"/>
                  </a:schemeClr>
                </a:solidFill>
              </a:rPr>
              <a:t>  </a:t>
            </a:r>
            <a:r>
              <a:rPr lang="en-US" sz="1400" b="1" dirty="0" smtClean="0">
                <a:solidFill>
                  <a:schemeClr val="tx1">
                    <a:lumMod val="50000"/>
                    <a:lumOff val="50000"/>
                  </a:schemeClr>
                </a:solidFill>
              </a:rPr>
              <a:t>Harmonic Voltage Factor &lt; 0.019,</a:t>
            </a:r>
            <a:r>
              <a:rPr lang="en-US" sz="1400" dirty="0" smtClean="0">
                <a:solidFill>
                  <a:schemeClr val="tx1">
                    <a:lumMod val="50000"/>
                    <a:lumOff val="50000"/>
                  </a:schemeClr>
                </a:solidFill>
              </a:rPr>
              <a:t> No motor power derating needed according to MG1 </a:t>
            </a:r>
          </a:p>
          <a:p>
            <a:pPr marL="355600" indent="-355600">
              <a:lnSpc>
                <a:spcPct val="150000"/>
              </a:lnSpc>
              <a:buClr>
                <a:srgbClr val="00B0F0"/>
              </a:buClr>
              <a:buFont typeface="Wingdings" pitchFamily="2" charset="2"/>
              <a:buChar char="§"/>
            </a:pPr>
            <a:r>
              <a:rPr lang="en-US" sz="1400" dirty="0" smtClean="0">
                <a:solidFill>
                  <a:schemeClr val="tx1">
                    <a:lumMod val="50000"/>
                    <a:lumOff val="50000"/>
                  </a:schemeClr>
                </a:solidFill>
              </a:rPr>
              <a:t>  All asynchronous and synchronous </a:t>
            </a:r>
            <a:r>
              <a:rPr lang="en-US" sz="1400" b="1" dirty="0" smtClean="0">
                <a:solidFill>
                  <a:schemeClr val="tx1">
                    <a:lumMod val="50000"/>
                    <a:lumOff val="50000"/>
                  </a:schemeClr>
                </a:solidFill>
              </a:rPr>
              <a:t>motor compatible</a:t>
            </a:r>
          </a:p>
          <a:p>
            <a:pPr marL="355600" indent="-355600">
              <a:lnSpc>
                <a:spcPct val="150000"/>
              </a:lnSpc>
              <a:buClr>
                <a:srgbClr val="00B0F0"/>
              </a:buClr>
              <a:buFont typeface="Wingdings" pitchFamily="2" charset="2"/>
              <a:buChar char="§"/>
            </a:pPr>
            <a:r>
              <a:rPr lang="en-US" sz="1400" b="1" dirty="0" smtClean="0">
                <a:solidFill>
                  <a:schemeClr val="tx1">
                    <a:lumMod val="50000"/>
                    <a:lumOff val="50000"/>
                  </a:schemeClr>
                </a:solidFill>
              </a:rPr>
              <a:t>  Forced air cooled</a:t>
            </a:r>
          </a:p>
          <a:p>
            <a:pPr marL="355600" indent="-355600">
              <a:lnSpc>
                <a:spcPct val="150000"/>
              </a:lnSpc>
              <a:buClr>
                <a:srgbClr val="00B0F0"/>
              </a:buClr>
              <a:buFont typeface="Wingdings" pitchFamily="2" charset="2"/>
              <a:buChar char="§"/>
            </a:pPr>
            <a:r>
              <a:rPr lang="en-US" sz="1400" dirty="0" smtClean="0">
                <a:solidFill>
                  <a:schemeClr val="tx1">
                    <a:lumMod val="50000"/>
                    <a:lumOff val="50000"/>
                  </a:schemeClr>
                </a:solidFill>
              </a:rPr>
              <a:t>  </a:t>
            </a:r>
            <a:r>
              <a:rPr lang="en-US" sz="1400" b="1" dirty="0" smtClean="0">
                <a:solidFill>
                  <a:schemeClr val="tx1">
                    <a:lumMod val="50000"/>
                    <a:lumOff val="50000"/>
                  </a:schemeClr>
                </a:solidFill>
              </a:rPr>
              <a:t>Operation temperature </a:t>
            </a:r>
            <a:r>
              <a:rPr lang="en-US" sz="1400" dirty="0" smtClean="0">
                <a:solidFill>
                  <a:schemeClr val="tx1">
                    <a:lumMod val="50000"/>
                    <a:lumOff val="50000"/>
                  </a:schemeClr>
                </a:solidFill>
              </a:rPr>
              <a:t>0ºC ….50ºC. No power derating</a:t>
            </a:r>
          </a:p>
        </p:txBody>
      </p:sp>
      <p:sp>
        <p:nvSpPr>
          <p:cNvPr id="8" name="7 Rectángulo"/>
          <p:cNvSpPr/>
          <p:nvPr/>
        </p:nvSpPr>
        <p:spPr>
          <a:xfrm>
            <a:off x="0" y="864657"/>
            <a:ext cx="9906000"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MAXIMUM RELIABILITY &amp; AVAILABILITY</a:t>
            </a:r>
            <a:endParaRPr lang="en-US" sz="2000" b="1" dirty="0">
              <a:solidFill>
                <a:srgbClr val="00B0F0"/>
              </a:solidFill>
              <a:latin typeface="Arial Narrow" pitchFamily="34" charset="0"/>
            </a:endParaRPr>
          </a:p>
        </p:txBody>
      </p:sp>
      <p:pic>
        <p:nvPicPr>
          <p:cNvPr id="9" name="Picture 6" descr="C:\Users\JPEREZ.PELECTRONICS\Desktop\ICONOS\xmv660\reliability.png"/>
          <p:cNvPicPr>
            <a:picLocks noChangeAspect="1" noChangeArrowheads="1"/>
          </p:cNvPicPr>
          <p:nvPr/>
        </p:nvPicPr>
        <p:blipFill>
          <a:blip r:embed="rId4"/>
          <a:srcRect/>
          <a:stretch>
            <a:fillRect/>
          </a:stretch>
        </p:blipFill>
        <p:spPr bwMode="auto">
          <a:xfrm>
            <a:off x="8860434" y="986518"/>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Y:\Marketing y Ventas\N_JAVIER_PEREZ\003 PRESENTACIONES\30 POWER ACADEMY\auxiliares\Seminar\xmv660\topology.png"/>
          <p:cNvPicPr>
            <a:picLocks noChangeAspect="1" noChangeArrowheads="1"/>
          </p:cNvPicPr>
          <p:nvPr/>
        </p:nvPicPr>
        <p:blipFill>
          <a:blip r:embed="rId3"/>
          <a:srcRect/>
          <a:stretch>
            <a:fillRect/>
          </a:stretch>
        </p:blipFill>
        <p:spPr bwMode="auto">
          <a:xfrm>
            <a:off x="95250" y="1046163"/>
            <a:ext cx="3578225" cy="5507037"/>
          </a:xfrm>
          <a:prstGeom prst="rect">
            <a:avLst/>
          </a:prstGeom>
          <a:noFill/>
        </p:spPr>
      </p:pic>
      <p:sp>
        <p:nvSpPr>
          <p:cNvPr id="14" name="13 Rectángulo"/>
          <p:cNvSpPr/>
          <p:nvPr/>
        </p:nvSpPr>
        <p:spPr>
          <a:xfrm>
            <a:off x="71782" y="3014240"/>
            <a:ext cx="522900" cy="369332"/>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6kV</a:t>
            </a:r>
            <a:endParaRPr lang="es-ES" dirty="0">
              <a:solidFill>
                <a:srgbClr val="00B0F0"/>
              </a:solidFill>
            </a:endParaRPr>
          </a:p>
        </p:txBody>
      </p:sp>
      <p:cxnSp>
        <p:nvCxnSpPr>
          <p:cNvPr id="15" name="14 Conector recto"/>
          <p:cNvCxnSpPr/>
          <p:nvPr/>
        </p:nvCxnSpPr>
        <p:spPr>
          <a:xfrm rot="16200000" flipV="1">
            <a:off x="392159" y="3411253"/>
            <a:ext cx="197644" cy="387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16" name="33 Grupo"/>
          <p:cNvGrpSpPr/>
          <p:nvPr/>
        </p:nvGrpSpPr>
        <p:grpSpPr>
          <a:xfrm>
            <a:off x="1142153" y="1139690"/>
            <a:ext cx="1050288" cy="5515113"/>
            <a:chOff x="742669" y="1073427"/>
            <a:chExt cx="969497" cy="5515113"/>
          </a:xfrm>
        </p:grpSpPr>
        <p:grpSp>
          <p:nvGrpSpPr>
            <p:cNvPr id="17" name="28 Grupo"/>
            <p:cNvGrpSpPr/>
            <p:nvPr/>
          </p:nvGrpSpPr>
          <p:grpSpPr>
            <a:xfrm>
              <a:off x="742669" y="5950227"/>
              <a:ext cx="969497" cy="638313"/>
              <a:chOff x="742669" y="5950227"/>
              <a:chExt cx="969497" cy="638313"/>
            </a:xfrm>
          </p:grpSpPr>
          <p:sp>
            <p:nvSpPr>
              <p:cNvPr id="19" name="18 Rectángulo"/>
              <p:cNvSpPr/>
              <p:nvPr/>
            </p:nvSpPr>
            <p:spPr>
              <a:xfrm>
                <a:off x="742669" y="6219208"/>
                <a:ext cx="969497" cy="369332"/>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30 pulses</a:t>
                </a:r>
                <a:endParaRPr lang="es-ES" dirty="0">
                  <a:solidFill>
                    <a:srgbClr val="00B0F0"/>
                  </a:solidFill>
                </a:endParaRPr>
              </a:p>
            </p:txBody>
          </p:sp>
          <p:cxnSp>
            <p:nvCxnSpPr>
              <p:cNvPr id="20" name="19 Conector recto"/>
              <p:cNvCxnSpPr>
                <a:endCxn id="18" idx="4"/>
              </p:cNvCxnSpPr>
              <p:nvPr/>
            </p:nvCxnSpPr>
            <p:spPr>
              <a:xfrm rot="16200000" flipV="1">
                <a:off x="997466" y="6008795"/>
                <a:ext cx="282713" cy="16557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sp>
          <p:nvSpPr>
            <p:cNvPr id="18" name="17 Elipse"/>
            <p:cNvSpPr/>
            <p:nvPr/>
          </p:nvSpPr>
          <p:spPr>
            <a:xfrm>
              <a:off x="786848" y="1073427"/>
              <a:ext cx="538370" cy="4876800"/>
            </a:xfrm>
            <a:prstGeom prst="ellips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grpSp>
      <p:grpSp>
        <p:nvGrpSpPr>
          <p:cNvPr id="21" name="45 Grupo"/>
          <p:cNvGrpSpPr/>
          <p:nvPr/>
        </p:nvGrpSpPr>
        <p:grpSpPr>
          <a:xfrm>
            <a:off x="3019947" y="4309216"/>
            <a:ext cx="1078603" cy="512169"/>
            <a:chOff x="2686044" y="4686298"/>
            <a:chExt cx="995632" cy="674371"/>
          </a:xfrm>
        </p:grpSpPr>
        <p:sp>
          <p:nvSpPr>
            <p:cNvPr id="22" name="21 Flecha curvada hacia la derecha"/>
            <p:cNvSpPr/>
            <p:nvPr/>
          </p:nvSpPr>
          <p:spPr>
            <a:xfrm rot="10800000">
              <a:off x="2686044" y="4686298"/>
              <a:ext cx="285751" cy="674371"/>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23" name="22 Rectángulo"/>
            <p:cNvSpPr/>
            <p:nvPr/>
          </p:nvSpPr>
          <p:spPr>
            <a:xfrm>
              <a:off x="3101340" y="4848344"/>
              <a:ext cx="580336" cy="486298"/>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693V</a:t>
              </a:r>
              <a:endParaRPr lang="es-ES" dirty="0">
                <a:solidFill>
                  <a:srgbClr val="00B0F0"/>
                </a:solidFill>
              </a:endParaRPr>
            </a:p>
          </p:txBody>
        </p:sp>
      </p:grpSp>
      <p:grpSp>
        <p:nvGrpSpPr>
          <p:cNvPr id="24" name="46 Grupo"/>
          <p:cNvGrpSpPr/>
          <p:nvPr/>
        </p:nvGrpSpPr>
        <p:grpSpPr>
          <a:xfrm>
            <a:off x="2996434" y="3704692"/>
            <a:ext cx="1041454" cy="535090"/>
            <a:chOff x="2701285" y="3878578"/>
            <a:chExt cx="961342" cy="707590"/>
          </a:xfrm>
        </p:grpSpPr>
        <p:sp>
          <p:nvSpPr>
            <p:cNvPr id="25" name="24 Flecha curvada hacia la derecha"/>
            <p:cNvSpPr/>
            <p:nvPr/>
          </p:nvSpPr>
          <p:spPr>
            <a:xfrm rot="10800000">
              <a:off x="2701285" y="3878578"/>
              <a:ext cx="285751" cy="670562"/>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26" name="25 Rectángulo"/>
            <p:cNvSpPr/>
            <p:nvPr/>
          </p:nvSpPr>
          <p:spPr>
            <a:xfrm>
              <a:off x="3082290" y="4097772"/>
              <a:ext cx="580337" cy="488396"/>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693V</a:t>
              </a:r>
              <a:endParaRPr lang="es-ES" dirty="0">
                <a:solidFill>
                  <a:srgbClr val="00B0F0"/>
                </a:solidFill>
              </a:endParaRPr>
            </a:p>
          </p:txBody>
        </p:sp>
      </p:grpSp>
      <p:grpSp>
        <p:nvGrpSpPr>
          <p:cNvPr id="27" name="47 Grupo"/>
          <p:cNvGrpSpPr/>
          <p:nvPr/>
        </p:nvGrpSpPr>
        <p:grpSpPr>
          <a:xfrm>
            <a:off x="3005315" y="3110683"/>
            <a:ext cx="1062091" cy="507796"/>
            <a:chOff x="2727955" y="3173728"/>
            <a:chExt cx="980392" cy="706059"/>
          </a:xfrm>
        </p:grpSpPr>
        <p:sp>
          <p:nvSpPr>
            <p:cNvPr id="28" name="27 Flecha curvada hacia la derecha"/>
            <p:cNvSpPr/>
            <p:nvPr/>
          </p:nvSpPr>
          <p:spPr>
            <a:xfrm rot="10800000">
              <a:off x="2727955" y="3173728"/>
              <a:ext cx="285751" cy="670562"/>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1" name="30 Rectángulo"/>
            <p:cNvSpPr/>
            <p:nvPr/>
          </p:nvSpPr>
          <p:spPr>
            <a:xfrm>
              <a:off x="3128010" y="3366254"/>
              <a:ext cx="580337" cy="513533"/>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693V</a:t>
              </a:r>
              <a:endParaRPr lang="es-ES" dirty="0">
                <a:solidFill>
                  <a:srgbClr val="00B0F0"/>
                </a:solidFill>
              </a:endParaRPr>
            </a:p>
          </p:txBody>
        </p:sp>
      </p:grpSp>
      <p:grpSp>
        <p:nvGrpSpPr>
          <p:cNvPr id="33" name="48 Grupo"/>
          <p:cNvGrpSpPr/>
          <p:nvPr/>
        </p:nvGrpSpPr>
        <p:grpSpPr>
          <a:xfrm>
            <a:off x="2990057" y="2512858"/>
            <a:ext cx="1049709" cy="515023"/>
            <a:chOff x="2750815" y="2465068"/>
            <a:chExt cx="968962" cy="680588"/>
          </a:xfrm>
        </p:grpSpPr>
        <p:sp>
          <p:nvSpPr>
            <p:cNvPr id="35" name="34 Flecha curvada hacia la derecha"/>
            <p:cNvSpPr/>
            <p:nvPr/>
          </p:nvSpPr>
          <p:spPr>
            <a:xfrm rot="10800000">
              <a:off x="2750815" y="2465068"/>
              <a:ext cx="285751" cy="670562"/>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6" name="35 Rectángulo"/>
            <p:cNvSpPr/>
            <p:nvPr/>
          </p:nvSpPr>
          <p:spPr>
            <a:xfrm>
              <a:off x="3139440" y="2657594"/>
              <a:ext cx="580337" cy="488062"/>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693V</a:t>
              </a:r>
              <a:endParaRPr lang="es-ES" dirty="0">
                <a:solidFill>
                  <a:srgbClr val="00B0F0"/>
                </a:solidFill>
              </a:endParaRPr>
            </a:p>
          </p:txBody>
        </p:sp>
      </p:grpSp>
      <p:grpSp>
        <p:nvGrpSpPr>
          <p:cNvPr id="37" name="49 Grupo"/>
          <p:cNvGrpSpPr/>
          <p:nvPr/>
        </p:nvGrpSpPr>
        <p:grpSpPr>
          <a:xfrm>
            <a:off x="3017199" y="1883392"/>
            <a:ext cx="1000179" cy="527294"/>
            <a:chOff x="2785105" y="1687828"/>
            <a:chExt cx="923242" cy="670562"/>
          </a:xfrm>
        </p:grpSpPr>
        <p:sp>
          <p:nvSpPr>
            <p:cNvPr id="38" name="37 Flecha curvada hacia la derecha"/>
            <p:cNvSpPr/>
            <p:nvPr/>
          </p:nvSpPr>
          <p:spPr>
            <a:xfrm rot="10800000">
              <a:off x="2785105" y="1687828"/>
              <a:ext cx="285751" cy="670562"/>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9" name="38 Rectángulo"/>
            <p:cNvSpPr/>
            <p:nvPr/>
          </p:nvSpPr>
          <p:spPr>
            <a:xfrm>
              <a:off x="3128010" y="1834634"/>
              <a:ext cx="580337" cy="469681"/>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693V</a:t>
              </a:r>
              <a:endParaRPr lang="es-ES" dirty="0">
                <a:solidFill>
                  <a:srgbClr val="00B0F0"/>
                </a:solidFill>
              </a:endParaRPr>
            </a:p>
          </p:txBody>
        </p:sp>
      </p:grpSp>
      <p:sp>
        <p:nvSpPr>
          <p:cNvPr id="40" name="39 Flecha curvada hacia la derecha"/>
          <p:cNvSpPr/>
          <p:nvPr/>
        </p:nvSpPr>
        <p:spPr>
          <a:xfrm rot="10800000">
            <a:off x="3739515" y="1460721"/>
            <a:ext cx="619125" cy="4080509"/>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41" name="40 Rectángulo"/>
          <p:cNvSpPr/>
          <p:nvPr/>
        </p:nvSpPr>
        <p:spPr>
          <a:xfrm>
            <a:off x="4015369" y="1407502"/>
            <a:ext cx="2860358" cy="646331"/>
          </a:xfrm>
          <a:prstGeom prst="rect">
            <a:avLst/>
          </a:prstGeom>
        </p:spPr>
        <p:txBody>
          <a:bodyPr wrap="square">
            <a:spAutoFit/>
          </a:bodyPr>
          <a:lstStyle/>
          <a:p>
            <a:r>
              <a:rPr kumimoji="1" lang="en-US" altLang="zh-CN" b="1" dirty="0" smtClean="0">
                <a:solidFill>
                  <a:srgbClr val="00B0F0"/>
                </a:solidFill>
                <a:latin typeface="Arial Narrow" pitchFamily="34" charset="0"/>
                <a:ea typeface="宋体" charset="-122"/>
              </a:rPr>
              <a:t>3465 V</a:t>
            </a:r>
            <a:endParaRPr kumimoji="1" lang="en-US" b="1" dirty="0" smtClean="0">
              <a:solidFill>
                <a:srgbClr val="00B0F0"/>
              </a:solidFill>
              <a:latin typeface="Arial Narrow" pitchFamily="34" charset="0"/>
            </a:endParaRPr>
          </a:p>
          <a:p>
            <a:endParaRPr lang="es-ES" dirty="0">
              <a:solidFill>
                <a:srgbClr val="00B0F0"/>
              </a:solidFill>
            </a:endParaRPr>
          </a:p>
        </p:txBody>
      </p:sp>
      <p:sp>
        <p:nvSpPr>
          <p:cNvPr id="42" name="41 Rectángulo"/>
          <p:cNvSpPr/>
          <p:nvPr/>
        </p:nvSpPr>
        <p:spPr>
          <a:xfrm>
            <a:off x="4731865" y="1430359"/>
            <a:ext cx="1649041" cy="369332"/>
          </a:xfrm>
          <a:prstGeom prst="rect">
            <a:avLst/>
          </a:prstGeom>
        </p:spPr>
        <p:txBody>
          <a:bodyPr wrap="none">
            <a:spAutoFit/>
          </a:bodyPr>
          <a:lstStyle/>
          <a:p>
            <a:r>
              <a:rPr kumimoji="1" lang="en-US" b="1" dirty="0" smtClean="0">
                <a:solidFill>
                  <a:srgbClr val="00B0F0"/>
                </a:solidFill>
                <a:latin typeface="Arial Narrow" pitchFamily="34" charset="0"/>
              </a:rPr>
              <a:t>x√3 = 6.000 </a:t>
            </a:r>
            <a:r>
              <a:rPr kumimoji="1" lang="en-US" b="1" dirty="0" err="1" smtClean="0">
                <a:solidFill>
                  <a:srgbClr val="00B0F0"/>
                </a:solidFill>
                <a:latin typeface="Arial Narrow" pitchFamily="34" charset="0"/>
              </a:rPr>
              <a:t>Vac</a:t>
            </a:r>
            <a:r>
              <a:rPr kumimoji="1" lang="en-US" b="1" dirty="0" smtClean="0">
                <a:solidFill>
                  <a:srgbClr val="00B0F0"/>
                </a:solidFill>
                <a:latin typeface="Arial Narrow" pitchFamily="34" charset="0"/>
              </a:rPr>
              <a:t> </a:t>
            </a:r>
            <a:endParaRPr lang="es-ES" dirty="0">
              <a:solidFill>
                <a:srgbClr val="00B0F0"/>
              </a:solidFill>
            </a:endParaRPr>
          </a:p>
        </p:txBody>
      </p:sp>
      <p:grpSp>
        <p:nvGrpSpPr>
          <p:cNvPr id="2" name="44 Grupo"/>
          <p:cNvGrpSpPr/>
          <p:nvPr/>
        </p:nvGrpSpPr>
        <p:grpSpPr>
          <a:xfrm>
            <a:off x="2713832" y="2063750"/>
            <a:ext cx="275167" cy="248444"/>
            <a:chOff x="2505076" y="2063750"/>
            <a:chExt cx="254000" cy="248444"/>
          </a:xfrm>
        </p:grpSpPr>
        <p:sp>
          <p:nvSpPr>
            <p:cNvPr id="30" name="29 Rectángulo"/>
            <p:cNvSpPr/>
            <p:nvPr/>
          </p:nvSpPr>
          <p:spPr>
            <a:xfrm>
              <a:off x="2505076" y="2063750"/>
              <a:ext cx="254000" cy="2476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32" name="31 Conector recto"/>
            <p:cNvCxnSpPr>
              <a:stCxn id="30" idx="0"/>
              <a:endCxn id="30" idx="2"/>
            </p:cNvCxnSpPr>
            <p:nvPr/>
          </p:nvCxnSpPr>
          <p:spPr>
            <a:xfrm rot="16200000" flipH="1">
              <a:off x="2508251" y="2187575"/>
              <a:ext cx="24765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6" name="45 Rayo"/>
          <p:cNvSpPr/>
          <p:nvPr/>
        </p:nvSpPr>
        <p:spPr>
          <a:xfrm flipH="1">
            <a:off x="2982120" y="1743075"/>
            <a:ext cx="227013" cy="300038"/>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7" name="46 CuadroTexto"/>
          <p:cNvSpPr txBox="1"/>
          <p:nvPr/>
        </p:nvSpPr>
        <p:spPr>
          <a:xfrm>
            <a:off x="3397449" y="2228850"/>
            <a:ext cx="668139" cy="400110"/>
          </a:xfrm>
          <a:prstGeom prst="rect">
            <a:avLst/>
          </a:prstGeom>
          <a:noFill/>
        </p:spPr>
        <p:txBody>
          <a:bodyPr wrap="square" rtlCol="0">
            <a:spAutoFit/>
          </a:bodyPr>
          <a:lstStyle/>
          <a:p>
            <a:r>
              <a:rPr lang="es-ES" sz="1000" dirty="0" err="1" smtClean="0">
                <a:solidFill>
                  <a:srgbClr val="00B0F0"/>
                </a:solidFill>
              </a:rPr>
              <a:t>Cell</a:t>
            </a:r>
            <a:r>
              <a:rPr lang="es-ES" sz="1000" dirty="0" smtClean="0">
                <a:solidFill>
                  <a:srgbClr val="00B0F0"/>
                </a:solidFill>
              </a:rPr>
              <a:t> Bypass</a:t>
            </a:r>
            <a:endParaRPr lang="es-ES" sz="1000" dirty="0">
              <a:solidFill>
                <a:srgbClr val="00B0F0"/>
              </a:solidFill>
            </a:endParaRPr>
          </a:p>
        </p:txBody>
      </p:sp>
      <p:cxnSp>
        <p:nvCxnSpPr>
          <p:cNvPr id="44" name="43 Conector recto"/>
          <p:cNvCxnSpPr/>
          <p:nvPr/>
        </p:nvCxnSpPr>
        <p:spPr>
          <a:xfrm flipV="1">
            <a:off x="3437358" y="2039474"/>
            <a:ext cx="534146" cy="215153"/>
          </a:xfrm>
          <a:prstGeom prst="line">
            <a:avLst/>
          </a:prstGeom>
        </p:spPr>
        <p:style>
          <a:lnRef idx="2">
            <a:schemeClr val="accent2"/>
          </a:lnRef>
          <a:fillRef idx="0">
            <a:schemeClr val="accent2"/>
          </a:fillRef>
          <a:effectRef idx="1">
            <a:schemeClr val="accent2"/>
          </a:effectRef>
          <a:fontRef idx="minor">
            <a:schemeClr val="tx1"/>
          </a:fontRef>
        </p:style>
      </p:cxnSp>
      <p:pic>
        <p:nvPicPr>
          <p:cNvPr id="1026" name="Picture 2" descr="Y:\Marketing y Ventas\N_JAVIER_PEREZ\003 PRESENTACIONES\30 POWER ACADEMY\auxiliares\Seminar\xmv660\fallocelda.png"/>
          <p:cNvPicPr>
            <a:picLocks noChangeAspect="1" noChangeArrowheads="1"/>
          </p:cNvPicPr>
          <p:nvPr/>
        </p:nvPicPr>
        <p:blipFill>
          <a:blip r:embed="rId4" cstate="print"/>
          <a:srcRect/>
          <a:stretch>
            <a:fillRect/>
          </a:stretch>
        </p:blipFill>
        <p:spPr bwMode="auto">
          <a:xfrm>
            <a:off x="5894465" y="1219655"/>
            <a:ext cx="3124124" cy="2598846"/>
          </a:xfrm>
          <a:prstGeom prst="rect">
            <a:avLst/>
          </a:prstGeom>
          <a:noFill/>
        </p:spPr>
      </p:pic>
      <p:pic>
        <p:nvPicPr>
          <p:cNvPr id="45" name="Picture 2" descr="Y:\Marketing y Ventas\N_JAVIER_PEREZ\003 PRESENTACIONES\30 POWER ACADEMY\auxiliares\Seminar\xmv660\fallocelda.png"/>
          <p:cNvPicPr>
            <a:picLocks noChangeAspect="1" noChangeArrowheads="1"/>
          </p:cNvPicPr>
          <p:nvPr/>
        </p:nvPicPr>
        <p:blipFill>
          <a:blip r:embed="rId5" cstate="print"/>
          <a:srcRect l="-4394" b="-1244"/>
          <a:stretch>
            <a:fillRect/>
          </a:stretch>
        </p:blipFill>
        <p:spPr bwMode="auto">
          <a:xfrm>
            <a:off x="5701849" y="3925208"/>
            <a:ext cx="3430247" cy="2517762"/>
          </a:xfrm>
          <a:prstGeom prst="rect">
            <a:avLst/>
          </a:prstGeom>
          <a:noFill/>
        </p:spPr>
      </p:pic>
      <p:grpSp>
        <p:nvGrpSpPr>
          <p:cNvPr id="48" name="47 Grupo"/>
          <p:cNvGrpSpPr/>
          <p:nvPr/>
        </p:nvGrpSpPr>
        <p:grpSpPr>
          <a:xfrm>
            <a:off x="4449754" y="3667448"/>
            <a:ext cx="1767541" cy="1470211"/>
            <a:chOff x="3702424" y="3173506"/>
            <a:chExt cx="1631576" cy="1470211"/>
          </a:xfrm>
        </p:grpSpPr>
        <p:sp>
          <p:nvSpPr>
            <p:cNvPr id="53" name="52 Flecha curvada hacia la derecha"/>
            <p:cNvSpPr/>
            <p:nvPr/>
          </p:nvSpPr>
          <p:spPr>
            <a:xfrm>
              <a:off x="4939553" y="3173506"/>
              <a:ext cx="394447" cy="1470211"/>
            </a:xfrm>
            <a:prstGeom prst="curvedRightArrow">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54" name="53 CuadroTexto"/>
            <p:cNvSpPr txBox="1"/>
            <p:nvPr/>
          </p:nvSpPr>
          <p:spPr>
            <a:xfrm>
              <a:off x="3702424" y="3442448"/>
              <a:ext cx="1425389" cy="923330"/>
            </a:xfrm>
            <a:prstGeom prst="rect">
              <a:avLst/>
            </a:prstGeom>
            <a:noFill/>
          </p:spPr>
          <p:txBody>
            <a:bodyPr wrap="square" rtlCol="0">
              <a:spAutoFit/>
            </a:bodyPr>
            <a:lstStyle/>
            <a:p>
              <a:r>
                <a:rPr lang="es-ES" dirty="0" smtClean="0">
                  <a:solidFill>
                    <a:srgbClr val="00B0F0"/>
                  </a:solidFill>
                </a:rPr>
                <a:t>3 </a:t>
              </a:r>
              <a:r>
                <a:rPr lang="es-ES" baseline="30000" dirty="0" smtClean="0">
                  <a:solidFill>
                    <a:srgbClr val="00B0F0"/>
                  </a:solidFill>
                </a:rPr>
                <a:t>RD</a:t>
              </a:r>
              <a:r>
                <a:rPr lang="es-ES" dirty="0" smtClean="0">
                  <a:solidFill>
                    <a:srgbClr val="00B0F0"/>
                  </a:solidFill>
                </a:rPr>
                <a:t> </a:t>
              </a:r>
              <a:r>
                <a:rPr lang="es-ES" dirty="0" err="1" smtClean="0">
                  <a:solidFill>
                    <a:srgbClr val="00B0F0"/>
                  </a:solidFill>
                </a:rPr>
                <a:t>Harmonic</a:t>
              </a:r>
              <a:r>
                <a:rPr lang="es-ES" dirty="0" smtClean="0">
                  <a:solidFill>
                    <a:srgbClr val="00B0F0"/>
                  </a:solidFill>
                </a:rPr>
                <a:t> </a:t>
              </a:r>
              <a:r>
                <a:rPr lang="es-ES" dirty="0" err="1" smtClean="0">
                  <a:solidFill>
                    <a:srgbClr val="00B0F0"/>
                  </a:solidFill>
                </a:rPr>
                <a:t>Injection</a:t>
              </a:r>
              <a:endParaRPr lang="es-ES" baseline="30000" dirty="0">
                <a:solidFill>
                  <a:srgbClr val="00B0F0"/>
                </a:solidFill>
              </a:endParaRPr>
            </a:p>
          </p:txBody>
        </p:sp>
      </p:grpSp>
      <p:sp>
        <p:nvSpPr>
          <p:cNvPr id="51" name="50 CuadroTexto"/>
          <p:cNvSpPr txBox="1"/>
          <p:nvPr/>
        </p:nvSpPr>
        <p:spPr>
          <a:xfrm>
            <a:off x="2" y="6604084"/>
            <a:ext cx="7312191" cy="253916"/>
          </a:xfrm>
          <a:prstGeom prst="rect">
            <a:avLst/>
          </a:prstGeom>
          <a:noFill/>
        </p:spPr>
        <p:txBody>
          <a:bodyPr wrap="square" rtlCol="0">
            <a:spAutoFit/>
          </a:bodyPr>
          <a:lstStyle/>
          <a:p>
            <a:r>
              <a:rPr lang="en-US" sz="1050" dirty="0" smtClean="0">
                <a:solidFill>
                  <a:schemeClr val="bg1">
                    <a:lumMod val="65000"/>
                  </a:schemeClr>
                </a:solidFill>
              </a:rPr>
              <a:t>Illustrative, measured values  may vary depending on line-up and motor characteristics.</a:t>
            </a:r>
            <a:endParaRPr lang="en-US" sz="1050" dirty="0">
              <a:solidFill>
                <a:schemeClr val="bg1">
                  <a:lumMod val="65000"/>
                </a:schemeClr>
              </a:solidFill>
            </a:endParaRPr>
          </a:p>
        </p:txBody>
      </p:sp>
      <p:sp>
        <p:nvSpPr>
          <p:cNvPr id="58" name="57 Rectángulo"/>
          <p:cNvSpPr/>
          <p:nvPr/>
        </p:nvSpPr>
        <p:spPr>
          <a:xfrm>
            <a:off x="3671049" y="906970"/>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CELL BYPASS</a:t>
            </a:r>
            <a:endParaRPr lang="en-US" sz="2000" b="1" dirty="0">
              <a:solidFill>
                <a:srgbClr val="00B0F0"/>
              </a:solidFill>
              <a:latin typeface="Arial Narrow" pitchFamily="34" charset="0"/>
            </a:endParaRPr>
          </a:p>
        </p:txBody>
      </p:sp>
      <p:pic>
        <p:nvPicPr>
          <p:cNvPr id="59" name="Picture 6" descr="C:\Users\JPEREZ.PELECTRONICS\Desktop\ICONOS\xmv660\reliability.png"/>
          <p:cNvPicPr>
            <a:picLocks noChangeAspect="1" noChangeArrowheads="1"/>
          </p:cNvPicPr>
          <p:nvPr/>
        </p:nvPicPr>
        <p:blipFill>
          <a:blip r:embed="rId6"/>
          <a:srcRect/>
          <a:stretch>
            <a:fillRect/>
          </a:stretch>
        </p:blipFill>
        <p:spPr bwMode="auto">
          <a:xfrm>
            <a:off x="8865990" y="986518"/>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lide(fromBottom)">
                                      <p:cBhvr>
                                        <p:cTn id="17" dur="500"/>
                                        <p:tgtEl>
                                          <p:spTgt spid="21"/>
                                        </p:tgtEl>
                                      </p:cBhvr>
                                    </p:animEffect>
                                  </p:childTnLst>
                                </p:cTn>
                              </p:par>
                            </p:childTnLst>
                          </p:cTn>
                        </p:par>
                        <p:par>
                          <p:cTn id="18" fill="hold">
                            <p:stCondLst>
                              <p:cond delay="500"/>
                            </p:stCondLst>
                            <p:childTnLst>
                              <p:par>
                                <p:cTn id="19" presetID="1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lide(fromBottom)">
                                      <p:cBhvr>
                                        <p:cTn id="21" dur="500"/>
                                        <p:tgtEl>
                                          <p:spTgt spid="24"/>
                                        </p:tgtEl>
                                      </p:cBhvr>
                                    </p:animEffect>
                                  </p:childTnLst>
                                </p:cTn>
                              </p:par>
                            </p:childTnLst>
                          </p:cTn>
                        </p:par>
                        <p:par>
                          <p:cTn id="22" fill="hold">
                            <p:stCondLst>
                              <p:cond delay="1000"/>
                            </p:stCondLst>
                            <p:childTnLst>
                              <p:par>
                                <p:cTn id="23" presetID="1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slide(fromBottom)">
                                      <p:cBhvr>
                                        <p:cTn id="25" dur="500"/>
                                        <p:tgtEl>
                                          <p:spTgt spid="27"/>
                                        </p:tgtEl>
                                      </p:cBhvr>
                                    </p:animEffect>
                                  </p:childTnLst>
                                </p:cTn>
                              </p:par>
                            </p:childTnLst>
                          </p:cTn>
                        </p:par>
                        <p:par>
                          <p:cTn id="26" fill="hold">
                            <p:stCondLst>
                              <p:cond delay="1500"/>
                            </p:stCondLst>
                            <p:childTnLst>
                              <p:par>
                                <p:cTn id="27" presetID="12" presetClass="entr" presetSubtype="4"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Bottom)">
                                      <p:cBhvr>
                                        <p:cTn id="29" dur="500"/>
                                        <p:tgtEl>
                                          <p:spTgt spid="33"/>
                                        </p:tgtEl>
                                      </p:cBhvr>
                                    </p:animEffect>
                                  </p:childTnLst>
                                </p:cTn>
                              </p:par>
                            </p:childTnLst>
                          </p:cTn>
                        </p:par>
                        <p:par>
                          <p:cTn id="30" fill="hold">
                            <p:stCondLst>
                              <p:cond delay="2000"/>
                            </p:stCondLst>
                            <p:childTnLst>
                              <p:par>
                                <p:cTn id="31" presetID="12" presetClass="entr" presetSubtype="4"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slide(fromBottom)">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lide(fromBottom)">
                                      <p:cBhvr>
                                        <p:cTn id="38" dur="500"/>
                                        <p:tgtEl>
                                          <p:spTgt spid="40"/>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0" grpId="0" animBg="1"/>
      <p:bldP spid="41" grpId="0"/>
      <p:bldP spid="42" grpId="0"/>
      <p:bldP spid="46" grpId="0" animBg="1"/>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Y:\Marketing y Ventas\01 VARIADORES\02 SERIE XMV\XMV660\08 Catálogos (XMV66CA)\XMV66CA02\A_empaquetado Publips\MT CASTELLANO\Links\XMV660_CERRADO_refl.png"/>
          <p:cNvPicPr>
            <a:picLocks noChangeAspect="1" noChangeArrowheads="1"/>
          </p:cNvPicPr>
          <p:nvPr/>
        </p:nvPicPr>
        <p:blipFill>
          <a:blip r:embed="rId3" cstate="print">
            <a:lum bright="9000"/>
          </a:blip>
          <a:srcRect/>
          <a:stretch>
            <a:fillRect/>
          </a:stretch>
        </p:blipFill>
        <p:spPr bwMode="auto">
          <a:xfrm>
            <a:off x="-612244" y="914400"/>
            <a:ext cx="6595657" cy="7748588"/>
          </a:xfrm>
          <a:prstGeom prst="rect">
            <a:avLst/>
          </a:prstGeom>
          <a:noFill/>
        </p:spPr>
      </p:pic>
      <p:grpSp>
        <p:nvGrpSpPr>
          <p:cNvPr id="9" name="8 Grupo"/>
          <p:cNvGrpSpPr/>
          <p:nvPr/>
        </p:nvGrpSpPr>
        <p:grpSpPr>
          <a:xfrm>
            <a:off x="5276626" y="1836902"/>
            <a:ext cx="4629374" cy="3137986"/>
            <a:chOff x="4914274" y="2055977"/>
            <a:chExt cx="4273268" cy="3137986"/>
          </a:xfrm>
        </p:grpSpPr>
        <p:sp>
          <p:nvSpPr>
            <p:cNvPr id="12" name="11 Rectángulo"/>
            <p:cNvSpPr/>
            <p:nvPr/>
          </p:nvSpPr>
          <p:spPr>
            <a:xfrm>
              <a:off x="5138060" y="2557130"/>
              <a:ext cx="3683048" cy="2308324"/>
            </a:xfrm>
            <a:prstGeom prst="rect">
              <a:avLst/>
            </a:prstGeom>
          </p:spPr>
          <p:txBody>
            <a:bodyPr wrap="square">
              <a:spAutoFit/>
            </a:bodyPr>
            <a:lstStyle/>
            <a:p>
              <a:pPr algn="ctr">
                <a:defRPr/>
              </a:pPr>
              <a:r>
                <a:rPr lang="en-GB" sz="2400" dirty="0" smtClean="0">
                  <a:solidFill>
                    <a:schemeClr val="bg1">
                      <a:lumMod val="50000"/>
                    </a:schemeClr>
                  </a:solidFill>
                  <a:latin typeface="Arial Narrow" pitchFamily="34" charset="0"/>
                </a:rPr>
                <a:t>A</a:t>
              </a:r>
              <a:r>
                <a:rPr lang="en-GB" sz="2400" dirty="0" smtClean="0">
                  <a:solidFill>
                    <a:srgbClr val="00B0F0"/>
                  </a:solidFill>
                  <a:latin typeface="Arial Narrow" pitchFamily="34" charset="0"/>
                </a:rPr>
                <a:t> Variable Speed Drive </a:t>
              </a:r>
              <a:r>
                <a:rPr lang="en-GB" sz="2400" dirty="0" smtClean="0">
                  <a:solidFill>
                    <a:schemeClr val="bg1">
                      <a:lumMod val="50000"/>
                    </a:schemeClr>
                  </a:solidFill>
                  <a:latin typeface="Arial Narrow" pitchFamily="34" charset="0"/>
                </a:rPr>
                <a:t>is an electric/electronic device that base on the </a:t>
              </a:r>
              <a:r>
                <a:rPr lang="en-GB" sz="2400" dirty="0" smtClean="0">
                  <a:solidFill>
                    <a:srgbClr val="00B0F0"/>
                  </a:solidFill>
                  <a:latin typeface="Arial Narrow" pitchFamily="34" charset="0"/>
                </a:rPr>
                <a:t>frequency modulation</a:t>
              </a:r>
              <a:r>
                <a:rPr lang="en-GB" sz="2400" dirty="0" smtClean="0">
                  <a:solidFill>
                    <a:schemeClr val="bg1">
                      <a:lumMod val="50000"/>
                    </a:schemeClr>
                  </a:solidFill>
                  <a:latin typeface="Arial Narrow" pitchFamily="34" charset="0"/>
                </a:rPr>
                <a:t>, varies precisely the speed of the electric III phase induction motors. </a:t>
              </a:r>
              <a:endParaRPr lang="es-ES" sz="2400" b="1" dirty="0">
                <a:solidFill>
                  <a:schemeClr val="bg1">
                    <a:lumMod val="50000"/>
                  </a:schemeClr>
                </a:solidFill>
                <a:latin typeface="Arial Narrow" pitchFamily="34" charset="0"/>
                <a:cs typeface="Arial" charset="0"/>
              </a:endParaRPr>
            </a:p>
          </p:txBody>
        </p:sp>
        <p:sp>
          <p:nvSpPr>
            <p:cNvPr id="18" name="17 Rectángulo"/>
            <p:cNvSpPr/>
            <p:nvPr/>
          </p:nvSpPr>
          <p:spPr>
            <a:xfrm>
              <a:off x="4914274" y="2055977"/>
              <a:ext cx="562975" cy="1200329"/>
            </a:xfrm>
            <a:prstGeom prst="rect">
              <a:avLst/>
            </a:prstGeom>
          </p:spPr>
          <p:txBody>
            <a:bodyPr wrap="square">
              <a:spAutoFit/>
            </a:bodyPr>
            <a:lstStyle/>
            <a:p>
              <a:r>
                <a:rPr lang="en-GB" sz="7200" b="1" dirty="0" smtClean="0">
                  <a:solidFill>
                    <a:srgbClr val="00B0F0"/>
                  </a:solidFill>
                  <a:latin typeface="Arial Narrow" pitchFamily="34" charset="0"/>
                </a:rPr>
                <a:t>“</a:t>
              </a:r>
              <a:endParaRPr lang="es-ES" sz="7200" b="1" dirty="0">
                <a:solidFill>
                  <a:srgbClr val="00B0F0"/>
                </a:solidFill>
              </a:endParaRPr>
            </a:p>
          </p:txBody>
        </p:sp>
        <p:sp>
          <p:nvSpPr>
            <p:cNvPr id="19" name="18 Rectángulo"/>
            <p:cNvSpPr/>
            <p:nvPr/>
          </p:nvSpPr>
          <p:spPr>
            <a:xfrm>
              <a:off x="8624567" y="3993634"/>
              <a:ext cx="562975" cy="1200329"/>
            </a:xfrm>
            <a:prstGeom prst="rect">
              <a:avLst/>
            </a:prstGeom>
          </p:spPr>
          <p:txBody>
            <a:bodyPr wrap="square">
              <a:spAutoFit/>
            </a:bodyPr>
            <a:lstStyle/>
            <a:p>
              <a:r>
                <a:rPr lang="en-GB" sz="7200" b="1" dirty="0" smtClean="0">
                  <a:solidFill>
                    <a:srgbClr val="00B0F0"/>
                  </a:solidFill>
                  <a:latin typeface="Arial Narrow" pitchFamily="34" charset="0"/>
                </a:rPr>
                <a:t>“</a:t>
              </a:r>
              <a:endParaRPr lang="es-ES" sz="7200" dirty="0">
                <a:solidFill>
                  <a:srgbClr val="00B0F0"/>
                </a:solidFill>
              </a:endParaRPr>
            </a:p>
          </p:txBody>
        </p:sp>
      </p:grpSp>
      <p:sp>
        <p:nvSpPr>
          <p:cNvPr id="8" name="7 CuadroTexto"/>
          <p:cNvSpPr txBox="1"/>
          <p:nvPr/>
        </p:nvSpPr>
        <p:spPr>
          <a:xfrm>
            <a:off x="2295678" y="919955"/>
            <a:ext cx="10003118" cy="461665"/>
          </a:xfrm>
          <a:prstGeom prst="rect">
            <a:avLst/>
          </a:prstGeom>
          <a:noFill/>
        </p:spPr>
        <p:txBody>
          <a:bodyPr wrap="square" rtlCol="0">
            <a:spAutoFit/>
          </a:bodyPr>
          <a:lstStyle/>
          <a:p>
            <a:pPr algn="ctr"/>
            <a:r>
              <a:rPr lang="es-ES" sz="2400" b="1" dirty="0" smtClean="0">
                <a:solidFill>
                  <a:srgbClr val="00B0F0"/>
                </a:solidFill>
              </a:rPr>
              <a:t>OVERVIEW</a:t>
            </a:r>
            <a:endParaRPr lang="es-ES" sz="2400" b="1" dirty="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Y:\Marketing y Ventas\N_JAVIER_PEREZ\003 PRESENTACIONES\30 POWER ACADEMY\auxiliares\Seminar\xmv660\topology.png"/>
          <p:cNvPicPr>
            <a:picLocks noChangeAspect="1" noChangeArrowheads="1"/>
          </p:cNvPicPr>
          <p:nvPr/>
        </p:nvPicPr>
        <p:blipFill>
          <a:blip r:embed="rId3"/>
          <a:srcRect/>
          <a:stretch>
            <a:fillRect/>
          </a:stretch>
        </p:blipFill>
        <p:spPr bwMode="auto">
          <a:xfrm>
            <a:off x="66675" y="1074738"/>
            <a:ext cx="3578225" cy="5507037"/>
          </a:xfrm>
          <a:prstGeom prst="rect">
            <a:avLst/>
          </a:prstGeom>
          <a:noFill/>
        </p:spPr>
      </p:pic>
      <p:grpSp>
        <p:nvGrpSpPr>
          <p:cNvPr id="45" name="44 Grupo"/>
          <p:cNvGrpSpPr/>
          <p:nvPr/>
        </p:nvGrpSpPr>
        <p:grpSpPr>
          <a:xfrm>
            <a:off x="2683815" y="2063750"/>
            <a:ext cx="275167" cy="248444"/>
            <a:chOff x="2505076" y="2063750"/>
            <a:chExt cx="254000" cy="248444"/>
          </a:xfrm>
        </p:grpSpPr>
        <p:sp>
          <p:nvSpPr>
            <p:cNvPr id="30" name="29 Rectángulo"/>
            <p:cNvSpPr/>
            <p:nvPr/>
          </p:nvSpPr>
          <p:spPr>
            <a:xfrm>
              <a:off x="2505076" y="2063750"/>
              <a:ext cx="254000" cy="2476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32" name="31 Conector recto"/>
            <p:cNvCxnSpPr>
              <a:stCxn id="30" idx="0"/>
              <a:endCxn id="30" idx="2"/>
            </p:cNvCxnSpPr>
            <p:nvPr/>
          </p:nvCxnSpPr>
          <p:spPr>
            <a:xfrm rot="16200000" flipH="1">
              <a:off x="2508251" y="2187575"/>
              <a:ext cx="24765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6" name="45 Rayo"/>
          <p:cNvSpPr/>
          <p:nvPr/>
        </p:nvSpPr>
        <p:spPr>
          <a:xfrm flipH="1">
            <a:off x="2982120" y="1743075"/>
            <a:ext cx="227013" cy="300038"/>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7" name="46 CuadroTexto"/>
          <p:cNvSpPr txBox="1"/>
          <p:nvPr/>
        </p:nvSpPr>
        <p:spPr>
          <a:xfrm>
            <a:off x="3803320" y="2016125"/>
            <a:ext cx="668139" cy="400110"/>
          </a:xfrm>
          <a:prstGeom prst="rect">
            <a:avLst/>
          </a:prstGeom>
          <a:noFill/>
        </p:spPr>
        <p:txBody>
          <a:bodyPr wrap="square" rtlCol="0">
            <a:spAutoFit/>
          </a:bodyPr>
          <a:lstStyle/>
          <a:p>
            <a:r>
              <a:rPr lang="es-ES" sz="1000" dirty="0" err="1" smtClean="0">
                <a:solidFill>
                  <a:srgbClr val="00B0F0"/>
                </a:solidFill>
              </a:rPr>
              <a:t>Cell</a:t>
            </a:r>
            <a:r>
              <a:rPr lang="es-ES" sz="1000" dirty="0" smtClean="0">
                <a:solidFill>
                  <a:srgbClr val="00B0F0"/>
                </a:solidFill>
              </a:rPr>
              <a:t> Bypass</a:t>
            </a:r>
            <a:endParaRPr lang="es-ES" sz="1000" dirty="0">
              <a:solidFill>
                <a:srgbClr val="00B0F0"/>
              </a:solidFill>
            </a:endParaRPr>
          </a:p>
        </p:txBody>
      </p:sp>
      <p:grpSp>
        <p:nvGrpSpPr>
          <p:cNvPr id="53" name="52 Grupo"/>
          <p:cNvGrpSpPr/>
          <p:nvPr/>
        </p:nvGrpSpPr>
        <p:grpSpPr>
          <a:xfrm>
            <a:off x="3964771" y="3819848"/>
            <a:ext cx="1767541" cy="1470211"/>
            <a:chOff x="3702424" y="3173506"/>
            <a:chExt cx="1631576" cy="1470211"/>
          </a:xfrm>
        </p:grpSpPr>
        <p:sp>
          <p:nvSpPr>
            <p:cNvPr id="51" name="50 Flecha curvada hacia la derecha"/>
            <p:cNvSpPr/>
            <p:nvPr/>
          </p:nvSpPr>
          <p:spPr>
            <a:xfrm>
              <a:off x="4939553" y="3173506"/>
              <a:ext cx="394447" cy="1470211"/>
            </a:xfrm>
            <a:prstGeom prst="curvedRightArrow">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52" name="51 CuadroTexto"/>
            <p:cNvSpPr txBox="1"/>
            <p:nvPr/>
          </p:nvSpPr>
          <p:spPr>
            <a:xfrm>
              <a:off x="3702424" y="3442448"/>
              <a:ext cx="1425389" cy="923330"/>
            </a:xfrm>
            <a:prstGeom prst="rect">
              <a:avLst/>
            </a:prstGeom>
            <a:noFill/>
          </p:spPr>
          <p:txBody>
            <a:bodyPr wrap="square" rtlCol="0">
              <a:spAutoFit/>
            </a:bodyPr>
            <a:lstStyle/>
            <a:p>
              <a:r>
                <a:rPr lang="es-ES" dirty="0" smtClean="0">
                  <a:solidFill>
                    <a:srgbClr val="00B0F0"/>
                  </a:solidFill>
                </a:rPr>
                <a:t>3 </a:t>
              </a:r>
              <a:r>
                <a:rPr lang="es-ES" baseline="30000" dirty="0" smtClean="0">
                  <a:solidFill>
                    <a:srgbClr val="00B0F0"/>
                  </a:solidFill>
                </a:rPr>
                <a:t>RD</a:t>
              </a:r>
              <a:r>
                <a:rPr lang="es-ES" dirty="0" smtClean="0">
                  <a:solidFill>
                    <a:srgbClr val="00B0F0"/>
                  </a:solidFill>
                </a:rPr>
                <a:t> </a:t>
              </a:r>
              <a:r>
                <a:rPr lang="es-ES" dirty="0" err="1" smtClean="0">
                  <a:solidFill>
                    <a:srgbClr val="00B0F0"/>
                  </a:solidFill>
                </a:rPr>
                <a:t>Harmonic</a:t>
              </a:r>
              <a:r>
                <a:rPr lang="es-ES" dirty="0" smtClean="0">
                  <a:solidFill>
                    <a:srgbClr val="00B0F0"/>
                  </a:solidFill>
                </a:rPr>
                <a:t> </a:t>
              </a:r>
              <a:r>
                <a:rPr lang="es-ES" dirty="0" err="1" smtClean="0">
                  <a:solidFill>
                    <a:srgbClr val="00B0F0"/>
                  </a:solidFill>
                </a:rPr>
                <a:t>Injection</a:t>
              </a:r>
              <a:endParaRPr lang="es-ES" baseline="30000" dirty="0">
                <a:solidFill>
                  <a:srgbClr val="00B0F0"/>
                </a:solidFill>
              </a:endParaRPr>
            </a:p>
          </p:txBody>
        </p:sp>
      </p:grpSp>
      <p:sp>
        <p:nvSpPr>
          <p:cNvPr id="14" name="13 Rectángulo"/>
          <p:cNvSpPr/>
          <p:nvPr/>
        </p:nvSpPr>
        <p:spPr>
          <a:xfrm>
            <a:off x="3671049" y="906970"/>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CELL BYPASS</a:t>
            </a:r>
            <a:endParaRPr lang="en-US" sz="2000" b="1" dirty="0">
              <a:solidFill>
                <a:srgbClr val="00B0F0"/>
              </a:solidFill>
              <a:latin typeface="Arial Narrow" pitchFamily="34" charset="0"/>
            </a:endParaRPr>
          </a:p>
        </p:txBody>
      </p:sp>
      <p:pic>
        <p:nvPicPr>
          <p:cNvPr id="7170" name="Picture 2" descr="Y:\Marketing y Ventas\N_JAVIER_PEREZ\003 PRESENTACIONES\30 POWER ACADEMY\auxiliares\Seminar\xmv660\fallocelda_5000.jpg"/>
          <p:cNvPicPr>
            <a:picLocks noChangeAspect="1" noChangeArrowheads="1"/>
          </p:cNvPicPr>
          <p:nvPr/>
        </p:nvPicPr>
        <p:blipFill>
          <a:blip r:embed="rId4"/>
          <a:srcRect t="44561" r="85048" b="41504"/>
          <a:stretch>
            <a:fillRect/>
          </a:stretch>
        </p:blipFill>
        <p:spPr bwMode="auto">
          <a:xfrm>
            <a:off x="4428466" y="1537154"/>
            <a:ext cx="1119830" cy="1422400"/>
          </a:xfrm>
          <a:prstGeom prst="rect">
            <a:avLst/>
          </a:prstGeom>
          <a:noFill/>
        </p:spPr>
      </p:pic>
      <p:pic>
        <p:nvPicPr>
          <p:cNvPr id="16" name="Picture 2" descr="Y:\Marketing y Ventas\N_JAVIER_PEREZ\003 PRESENTACIONES\30 POWER ACADEMY\auxiliares\Seminar\xmv660\fallocelda_5000.jpg"/>
          <p:cNvPicPr>
            <a:picLocks noChangeAspect="1" noChangeArrowheads="1"/>
          </p:cNvPicPr>
          <p:nvPr/>
        </p:nvPicPr>
        <p:blipFill>
          <a:blip r:embed="rId4"/>
          <a:srcRect l="22581" t="34006" r="25064" b="33073"/>
          <a:stretch>
            <a:fillRect/>
          </a:stretch>
        </p:blipFill>
        <p:spPr bwMode="auto">
          <a:xfrm>
            <a:off x="5856680" y="1240978"/>
            <a:ext cx="3087855" cy="2646304"/>
          </a:xfrm>
          <a:prstGeom prst="rect">
            <a:avLst/>
          </a:prstGeom>
          <a:noFill/>
        </p:spPr>
      </p:pic>
      <p:pic>
        <p:nvPicPr>
          <p:cNvPr id="17" name="Picture 2" descr="Y:\Marketing y Ventas\N_JAVIER_PEREZ\003 PRESENTACIONES\30 POWER ACADEMY\auxiliares\Seminar\xmv660\fallocelda_5000.jpg"/>
          <p:cNvPicPr>
            <a:picLocks noChangeAspect="1" noChangeArrowheads="1"/>
          </p:cNvPicPr>
          <p:nvPr/>
        </p:nvPicPr>
        <p:blipFill>
          <a:blip r:embed="rId4"/>
          <a:srcRect l="22581" t="67703" r="22018" b="-882"/>
          <a:stretch>
            <a:fillRect/>
          </a:stretch>
        </p:blipFill>
        <p:spPr bwMode="auto">
          <a:xfrm>
            <a:off x="5857005" y="3845560"/>
            <a:ext cx="3267523" cy="2667000"/>
          </a:xfrm>
          <a:prstGeom prst="rect">
            <a:avLst/>
          </a:prstGeom>
          <a:noFill/>
        </p:spPr>
      </p:pic>
      <p:sp>
        <p:nvSpPr>
          <p:cNvPr id="19" name="18 CuadroTexto"/>
          <p:cNvSpPr txBox="1"/>
          <p:nvPr/>
        </p:nvSpPr>
        <p:spPr>
          <a:xfrm>
            <a:off x="2" y="6604084"/>
            <a:ext cx="7312191" cy="253916"/>
          </a:xfrm>
          <a:prstGeom prst="rect">
            <a:avLst/>
          </a:prstGeom>
          <a:noFill/>
        </p:spPr>
        <p:txBody>
          <a:bodyPr wrap="square" rtlCol="0">
            <a:spAutoFit/>
          </a:bodyPr>
          <a:lstStyle/>
          <a:p>
            <a:r>
              <a:rPr lang="en-US" sz="1050" dirty="0" smtClean="0">
                <a:solidFill>
                  <a:schemeClr val="bg1">
                    <a:lumMod val="65000"/>
                  </a:schemeClr>
                </a:solidFill>
              </a:rPr>
              <a:t>Illustrative, measured values  may vary depending on line-up and motor characteristics.</a:t>
            </a:r>
            <a:endParaRPr lang="en-US" sz="1050" dirty="0">
              <a:solidFill>
                <a:schemeClr val="bg1">
                  <a:lumMod val="65000"/>
                </a:schemeClr>
              </a:solidFill>
            </a:endParaRPr>
          </a:p>
        </p:txBody>
      </p:sp>
      <p:pic>
        <p:nvPicPr>
          <p:cNvPr id="21" name="Picture 6" descr="C:\Users\JPEREZ.PELECTRONICS\Desktop\ICONOS\xmv660\reliability.png"/>
          <p:cNvPicPr>
            <a:picLocks noChangeAspect="1" noChangeArrowheads="1"/>
          </p:cNvPicPr>
          <p:nvPr/>
        </p:nvPicPr>
        <p:blipFill>
          <a:blip r:embed="rId5"/>
          <a:srcRect/>
          <a:stretch>
            <a:fillRect/>
          </a:stretch>
        </p:blipFill>
        <p:spPr bwMode="auto">
          <a:xfrm>
            <a:off x="8858846" y="974612"/>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7" name="Picture 3" descr="Y:\Marketing y Ventas\N_JAVIER_PEREZ\003 PRESENTACIONES\30 POWER ACADEMY\auxiliares\Seminar\xmv660\PWM.png"/>
          <p:cNvPicPr>
            <a:picLocks noChangeAspect="1" noChangeArrowheads="1"/>
          </p:cNvPicPr>
          <p:nvPr/>
        </p:nvPicPr>
        <p:blipFill>
          <a:blip r:embed="rId3"/>
          <a:srcRect/>
          <a:stretch>
            <a:fillRect/>
          </a:stretch>
        </p:blipFill>
        <p:spPr bwMode="auto">
          <a:xfrm>
            <a:off x="546380" y="1507098"/>
            <a:ext cx="5283956" cy="1341242"/>
          </a:xfrm>
          <a:prstGeom prst="rect">
            <a:avLst/>
          </a:prstGeom>
          <a:noFill/>
        </p:spPr>
      </p:pic>
      <p:sp>
        <p:nvSpPr>
          <p:cNvPr id="35" name="Text Box 63"/>
          <p:cNvSpPr txBox="1">
            <a:spLocks noChangeArrowheads="1"/>
          </p:cNvSpPr>
          <p:nvPr/>
        </p:nvSpPr>
        <p:spPr bwMode="auto">
          <a:xfrm>
            <a:off x="1064459" y="5934361"/>
            <a:ext cx="184731" cy="369332"/>
          </a:xfrm>
          <a:prstGeom prst="rect">
            <a:avLst/>
          </a:prstGeom>
          <a:noFill/>
          <a:ln w="9525">
            <a:noFill/>
            <a:miter lim="800000"/>
            <a:headEnd/>
            <a:tailEnd/>
          </a:ln>
        </p:spPr>
        <p:txBody>
          <a:bodyPr wrap="none">
            <a:spAutoFit/>
          </a:bodyPr>
          <a:lstStyle/>
          <a:p>
            <a:endParaRPr lang="en-AU">
              <a:latin typeface="Arial" pitchFamily="34" charset="0"/>
            </a:endParaRPr>
          </a:p>
        </p:txBody>
      </p:sp>
      <p:sp>
        <p:nvSpPr>
          <p:cNvPr id="38" name="Text Box 66"/>
          <p:cNvSpPr txBox="1">
            <a:spLocks noChangeArrowheads="1"/>
          </p:cNvSpPr>
          <p:nvPr/>
        </p:nvSpPr>
        <p:spPr bwMode="auto">
          <a:xfrm>
            <a:off x="6262934" y="6309396"/>
            <a:ext cx="184731" cy="338554"/>
          </a:xfrm>
          <a:prstGeom prst="rect">
            <a:avLst/>
          </a:prstGeom>
          <a:noFill/>
          <a:ln w="9525">
            <a:noFill/>
            <a:miter lim="800000"/>
            <a:headEnd/>
            <a:tailEnd/>
          </a:ln>
        </p:spPr>
        <p:txBody>
          <a:bodyPr wrap="none">
            <a:spAutoFit/>
          </a:bodyPr>
          <a:lstStyle/>
          <a:p>
            <a:endParaRPr lang="en-AU" sz="1600">
              <a:latin typeface="Arial" pitchFamily="34" charset="0"/>
            </a:endParaRPr>
          </a:p>
        </p:txBody>
      </p:sp>
      <p:sp>
        <p:nvSpPr>
          <p:cNvPr id="99" name="98 CuadroTexto"/>
          <p:cNvSpPr txBox="1"/>
          <p:nvPr/>
        </p:nvSpPr>
        <p:spPr>
          <a:xfrm>
            <a:off x="1714916" y="6273209"/>
            <a:ext cx="1681956" cy="307777"/>
          </a:xfrm>
          <a:prstGeom prst="rect">
            <a:avLst/>
          </a:prstGeom>
          <a:noFill/>
        </p:spPr>
        <p:txBody>
          <a:bodyPr wrap="square" rtlCol="0">
            <a:spAutoFit/>
          </a:bodyPr>
          <a:lstStyle/>
          <a:p>
            <a:r>
              <a:rPr lang="en-AU" sz="1400" smtClean="0">
                <a:solidFill>
                  <a:schemeClr val="bg1"/>
                </a:solidFill>
              </a:rPr>
              <a:t>LCL Filter  &amp;  SC</a:t>
            </a:r>
            <a:endParaRPr lang="en-AU" sz="1400" dirty="0">
              <a:solidFill>
                <a:schemeClr val="bg1"/>
              </a:solidFill>
            </a:endParaRPr>
          </a:p>
        </p:txBody>
      </p:sp>
      <p:pic>
        <p:nvPicPr>
          <p:cNvPr id="231434" name="Picture 10" descr="Y:\Marketing y Ventas\N_JAVIER_PEREZ\003 PRESENTACIONES\30 POWER ACADEMY\auxiliares\Seminar\xmv660\Onda.png"/>
          <p:cNvPicPr>
            <a:picLocks noChangeAspect="1" noChangeArrowheads="1"/>
          </p:cNvPicPr>
          <p:nvPr/>
        </p:nvPicPr>
        <p:blipFill>
          <a:blip r:embed="rId4" cstate="print"/>
          <a:srcRect/>
          <a:stretch>
            <a:fillRect/>
          </a:stretch>
        </p:blipFill>
        <p:spPr bwMode="auto">
          <a:xfrm>
            <a:off x="644720" y="1721224"/>
            <a:ext cx="4803583" cy="1021976"/>
          </a:xfrm>
          <a:prstGeom prst="rect">
            <a:avLst/>
          </a:prstGeom>
          <a:noFill/>
        </p:spPr>
      </p:pic>
      <p:sp>
        <p:nvSpPr>
          <p:cNvPr id="124" name="123 CuadroTexto"/>
          <p:cNvSpPr txBox="1"/>
          <p:nvPr/>
        </p:nvSpPr>
        <p:spPr>
          <a:xfrm>
            <a:off x="6227065" y="1524001"/>
            <a:ext cx="2593041" cy="338554"/>
          </a:xfrm>
          <a:prstGeom prst="rect">
            <a:avLst/>
          </a:prstGeom>
          <a:noFill/>
        </p:spPr>
        <p:txBody>
          <a:bodyPr wrap="square" rtlCol="0">
            <a:spAutoFit/>
          </a:bodyPr>
          <a:lstStyle/>
          <a:p>
            <a:r>
              <a:rPr lang="es-ES" sz="1600" dirty="0" err="1" smtClean="0">
                <a:solidFill>
                  <a:srgbClr val="00B0F0"/>
                </a:solidFill>
              </a:rPr>
              <a:t>Modulating</a:t>
            </a:r>
            <a:r>
              <a:rPr lang="es-ES" sz="1600" dirty="0" smtClean="0">
                <a:solidFill>
                  <a:srgbClr val="00B0F0"/>
                </a:solidFill>
              </a:rPr>
              <a:t> </a:t>
            </a:r>
            <a:r>
              <a:rPr lang="es-ES" sz="1600" dirty="0" err="1" smtClean="0">
                <a:solidFill>
                  <a:srgbClr val="00B0F0"/>
                </a:solidFill>
              </a:rPr>
              <a:t>waves</a:t>
            </a:r>
            <a:endParaRPr lang="es-ES" sz="1600" dirty="0">
              <a:solidFill>
                <a:srgbClr val="00B0F0"/>
              </a:solidFill>
            </a:endParaRPr>
          </a:p>
        </p:txBody>
      </p:sp>
      <p:grpSp>
        <p:nvGrpSpPr>
          <p:cNvPr id="127" name="126 Grupo"/>
          <p:cNvGrpSpPr/>
          <p:nvPr/>
        </p:nvGrpSpPr>
        <p:grpSpPr>
          <a:xfrm>
            <a:off x="827809" y="1626925"/>
            <a:ext cx="7215233" cy="1064280"/>
            <a:chOff x="743511" y="1625132"/>
            <a:chExt cx="6660215" cy="1064280"/>
          </a:xfrm>
        </p:grpSpPr>
        <p:pic>
          <p:nvPicPr>
            <p:cNvPr id="231435"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43511" y="1625132"/>
              <a:ext cx="4312583" cy="1064280"/>
            </a:xfrm>
            <a:prstGeom prst="rect">
              <a:avLst/>
            </a:prstGeom>
            <a:noFill/>
            <a:ln w="9525">
              <a:noFill/>
              <a:miter lim="800000"/>
              <a:headEnd/>
              <a:tailEnd/>
            </a:ln>
            <a:effectLst/>
          </p:spPr>
        </p:pic>
        <p:sp>
          <p:nvSpPr>
            <p:cNvPr id="126" name="125 CuadroTexto"/>
            <p:cNvSpPr txBox="1"/>
            <p:nvPr/>
          </p:nvSpPr>
          <p:spPr>
            <a:xfrm>
              <a:off x="5718362" y="1963270"/>
              <a:ext cx="1685364" cy="338554"/>
            </a:xfrm>
            <a:prstGeom prst="rect">
              <a:avLst/>
            </a:prstGeom>
            <a:noFill/>
          </p:spPr>
          <p:txBody>
            <a:bodyPr wrap="square" rtlCol="0">
              <a:spAutoFit/>
            </a:bodyPr>
            <a:lstStyle/>
            <a:p>
              <a:r>
                <a:rPr lang="es-ES" sz="1600" dirty="0" err="1" smtClean="0">
                  <a:solidFill>
                    <a:srgbClr val="FF0000"/>
                  </a:solidFill>
                </a:rPr>
                <a:t>Carrier</a:t>
              </a:r>
              <a:r>
                <a:rPr lang="es-ES" sz="1600" dirty="0" smtClean="0">
                  <a:solidFill>
                    <a:srgbClr val="FF0000"/>
                  </a:solidFill>
                </a:rPr>
                <a:t> wave</a:t>
              </a:r>
            </a:p>
          </p:txBody>
        </p:sp>
      </p:grpSp>
      <p:grpSp>
        <p:nvGrpSpPr>
          <p:cNvPr id="129" name="128 Grupo"/>
          <p:cNvGrpSpPr/>
          <p:nvPr/>
        </p:nvGrpSpPr>
        <p:grpSpPr>
          <a:xfrm>
            <a:off x="544831" y="2850775"/>
            <a:ext cx="5292911" cy="1736017"/>
            <a:chOff x="502921" y="2850774"/>
            <a:chExt cx="4885764" cy="1736017"/>
          </a:xfrm>
        </p:grpSpPr>
        <p:pic>
          <p:nvPicPr>
            <p:cNvPr id="17" name="Picture 3" descr="Y:\Marketing y Ventas\N_JAVIER_PEREZ\003 PRESENTACIONES\30 POWER ACADEMY\auxiliares\Seminar\xmv660\PWM.png"/>
            <p:cNvPicPr>
              <a:picLocks noChangeAspect="1" noChangeArrowheads="1"/>
            </p:cNvPicPr>
            <p:nvPr/>
          </p:nvPicPr>
          <p:blipFill>
            <a:blip r:embed="rId6"/>
            <a:srcRect b="-32576"/>
            <a:stretch>
              <a:fillRect/>
            </a:stretch>
          </p:blipFill>
          <p:spPr bwMode="auto">
            <a:xfrm>
              <a:off x="502921" y="2850774"/>
              <a:ext cx="4885764" cy="1736017"/>
            </a:xfrm>
            <a:prstGeom prst="rect">
              <a:avLst/>
            </a:prstGeom>
            <a:noFill/>
          </p:spPr>
        </p:pic>
        <p:sp>
          <p:nvSpPr>
            <p:cNvPr id="128" name="127 CuadroTexto"/>
            <p:cNvSpPr txBox="1"/>
            <p:nvPr/>
          </p:nvSpPr>
          <p:spPr>
            <a:xfrm>
              <a:off x="3433482" y="3092824"/>
              <a:ext cx="1685364" cy="338554"/>
            </a:xfrm>
            <a:prstGeom prst="rect">
              <a:avLst/>
            </a:prstGeom>
            <a:noFill/>
          </p:spPr>
          <p:txBody>
            <a:bodyPr wrap="square" rtlCol="0">
              <a:spAutoFit/>
            </a:bodyPr>
            <a:lstStyle/>
            <a:p>
              <a:r>
                <a:rPr lang="es-ES" sz="1600" b="1" dirty="0" smtClean="0"/>
                <a:t>PWM wave </a:t>
              </a:r>
            </a:p>
          </p:txBody>
        </p:sp>
      </p:grpSp>
      <p:pic>
        <p:nvPicPr>
          <p:cNvPr id="231436" name="Picture 12"/>
          <p:cNvPicPr>
            <a:picLocks noChangeAspect="1" noChangeArrowheads="1"/>
          </p:cNvPicPr>
          <p:nvPr/>
        </p:nvPicPr>
        <p:blipFill>
          <a:blip r:embed="rId7" cstate="print"/>
          <a:srcRect/>
          <a:stretch>
            <a:fillRect/>
          </a:stretch>
        </p:blipFill>
        <p:spPr bwMode="auto">
          <a:xfrm>
            <a:off x="5712340" y="2389095"/>
            <a:ext cx="1467477" cy="868482"/>
          </a:xfrm>
          <a:prstGeom prst="rect">
            <a:avLst/>
          </a:prstGeom>
          <a:noFill/>
          <a:ln w="9525">
            <a:noFill/>
            <a:miter lim="800000"/>
            <a:headEnd/>
            <a:tailEnd/>
          </a:ln>
          <a:effectLst/>
        </p:spPr>
      </p:pic>
      <p:cxnSp>
        <p:nvCxnSpPr>
          <p:cNvPr id="131" name="130 Conector recto de flecha"/>
          <p:cNvCxnSpPr>
            <a:stCxn id="231436" idx="3"/>
          </p:cNvCxnSpPr>
          <p:nvPr/>
        </p:nvCxnSpPr>
        <p:spPr>
          <a:xfrm flipV="1">
            <a:off x="7179816" y="2581836"/>
            <a:ext cx="346802" cy="241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3" name="132 Conector recto de flecha"/>
          <p:cNvCxnSpPr>
            <a:stCxn id="231436" idx="3"/>
          </p:cNvCxnSpPr>
          <p:nvPr/>
        </p:nvCxnSpPr>
        <p:spPr>
          <a:xfrm>
            <a:off x="7179817" y="2823339"/>
            <a:ext cx="317667" cy="6460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2" name="51 Grupo"/>
          <p:cNvGrpSpPr/>
          <p:nvPr/>
        </p:nvGrpSpPr>
        <p:grpSpPr>
          <a:xfrm>
            <a:off x="7536323" y="2446808"/>
            <a:ext cx="2670732" cy="896123"/>
            <a:chOff x="6956604" y="2446805"/>
            <a:chExt cx="2465291" cy="896123"/>
          </a:xfrm>
        </p:grpSpPr>
        <p:grpSp>
          <p:nvGrpSpPr>
            <p:cNvPr id="152" name="151 Grupo"/>
            <p:cNvGrpSpPr/>
            <p:nvPr/>
          </p:nvGrpSpPr>
          <p:grpSpPr>
            <a:xfrm>
              <a:off x="6956604" y="2446805"/>
              <a:ext cx="2006422" cy="461665"/>
              <a:chOff x="7180729" y="2446805"/>
              <a:chExt cx="2006422" cy="461665"/>
            </a:xfrm>
          </p:grpSpPr>
          <p:sp>
            <p:nvSpPr>
              <p:cNvPr id="151" name="150 Rectángulo redondeado"/>
              <p:cNvSpPr/>
              <p:nvPr/>
            </p:nvSpPr>
            <p:spPr>
              <a:xfrm>
                <a:off x="7180729" y="2474259"/>
                <a:ext cx="2006422" cy="2510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4" name="133 CuadroTexto"/>
              <p:cNvSpPr txBox="1"/>
              <p:nvPr/>
            </p:nvSpPr>
            <p:spPr>
              <a:xfrm>
                <a:off x="7225551" y="2446805"/>
                <a:ext cx="1801907" cy="461665"/>
              </a:xfrm>
              <a:prstGeom prst="rect">
                <a:avLst/>
              </a:prstGeom>
              <a:noFill/>
            </p:spPr>
            <p:txBody>
              <a:bodyPr wrap="square" rtlCol="0">
                <a:spAutoFit/>
              </a:bodyPr>
              <a:lstStyle/>
              <a:p>
                <a:r>
                  <a:rPr lang="es-ES" sz="1200" b="1" dirty="0" smtClean="0">
                    <a:solidFill>
                      <a:schemeClr val="bg1"/>
                    </a:solidFill>
                  </a:rPr>
                  <a:t>&gt;1 – </a:t>
                </a:r>
                <a:r>
                  <a:rPr lang="es-ES" sz="1200" b="1" dirty="0" err="1" smtClean="0">
                    <a:solidFill>
                      <a:schemeClr val="bg1"/>
                    </a:solidFill>
                  </a:rPr>
                  <a:t>Overmodulation</a:t>
                </a:r>
                <a:endParaRPr lang="es-ES" sz="1200" b="1" dirty="0" smtClean="0">
                  <a:solidFill>
                    <a:schemeClr val="bg1"/>
                  </a:solidFill>
                </a:endParaRPr>
              </a:p>
              <a:p>
                <a:r>
                  <a:rPr lang="es-ES" sz="1200" b="1" dirty="0" smtClean="0">
                    <a:solidFill>
                      <a:schemeClr val="bg1"/>
                    </a:solidFill>
                  </a:rPr>
                  <a:t>  </a:t>
                </a:r>
                <a:endParaRPr lang="es-ES" sz="1200" b="1" dirty="0">
                  <a:solidFill>
                    <a:schemeClr val="bg1"/>
                  </a:solidFill>
                </a:endParaRPr>
              </a:p>
            </p:txBody>
          </p:sp>
        </p:grpSp>
        <p:grpSp>
          <p:nvGrpSpPr>
            <p:cNvPr id="155" name="154 Grupo"/>
            <p:cNvGrpSpPr/>
            <p:nvPr/>
          </p:nvGrpSpPr>
          <p:grpSpPr>
            <a:xfrm>
              <a:off x="7212096" y="2734234"/>
              <a:ext cx="2209799" cy="608694"/>
              <a:chOff x="7212096" y="2734234"/>
              <a:chExt cx="2209799" cy="608694"/>
            </a:xfrm>
          </p:grpSpPr>
          <p:sp>
            <p:nvSpPr>
              <p:cNvPr id="136" name="135 Flecha derecha"/>
              <p:cNvSpPr/>
              <p:nvPr/>
            </p:nvSpPr>
            <p:spPr>
              <a:xfrm rot="16200000">
                <a:off x="7162789" y="2783541"/>
                <a:ext cx="228601" cy="12998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37" name="136 CuadroTexto"/>
              <p:cNvSpPr txBox="1"/>
              <p:nvPr/>
            </p:nvSpPr>
            <p:spPr>
              <a:xfrm>
                <a:off x="7333118" y="2752164"/>
                <a:ext cx="2079812" cy="276999"/>
              </a:xfrm>
              <a:prstGeom prst="rect">
                <a:avLst/>
              </a:prstGeom>
              <a:noFill/>
            </p:spPr>
            <p:txBody>
              <a:bodyPr wrap="square" rtlCol="0">
                <a:spAutoFit/>
              </a:bodyPr>
              <a:lstStyle/>
              <a:p>
                <a:r>
                  <a:rPr lang="es-ES" sz="1200" dirty="0" err="1" smtClean="0"/>
                  <a:t>High</a:t>
                </a:r>
                <a:r>
                  <a:rPr lang="es-ES" sz="1200" dirty="0" smtClean="0"/>
                  <a:t> THD</a:t>
                </a:r>
                <a:endParaRPr lang="es-ES" sz="1200" dirty="0"/>
              </a:p>
            </p:txBody>
          </p:sp>
          <p:sp>
            <p:nvSpPr>
              <p:cNvPr id="139" name="138 Flecha derecha"/>
              <p:cNvSpPr/>
              <p:nvPr/>
            </p:nvSpPr>
            <p:spPr>
              <a:xfrm rot="16200000">
                <a:off x="7171754" y="3097306"/>
                <a:ext cx="228601" cy="12998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40" name="139 CuadroTexto"/>
              <p:cNvSpPr txBox="1"/>
              <p:nvPr/>
            </p:nvSpPr>
            <p:spPr>
              <a:xfrm>
                <a:off x="7342083" y="3065929"/>
                <a:ext cx="2079812" cy="276999"/>
              </a:xfrm>
              <a:prstGeom prst="rect">
                <a:avLst/>
              </a:prstGeom>
              <a:noFill/>
            </p:spPr>
            <p:txBody>
              <a:bodyPr wrap="square" rtlCol="0">
                <a:spAutoFit/>
              </a:bodyPr>
              <a:lstStyle/>
              <a:p>
                <a:r>
                  <a:rPr lang="es-ES" sz="1200" dirty="0" err="1" smtClean="0"/>
                  <a:t>High</a:t>
                </a:r>
                <a:r>
                  <a:rPr lang="es-ES" sz="1200" dirty="0" smtClean="0"/>
                  <a:t> Output </a:t>
                </a:r>
                <a:r>
                  <a:rPr lang="es-ES" sz="1200" dirty="0" err="1" smtClean="0"/>
                  <a:t>Voltage</a:t>
                </a:r>
                <a:endParaRPr lang="es-ES" sz="1200" dirty="0"/>
              </a:p>
            </p:txBody>
          </p:sp>
        </p:grpSp>
      </p:grpSp>
      <p:grpSp>
        <p:nvGrpSpPr>
          <p:cNvPr id="53" name="52 Grupo"/>
          <p:cNvGrpSpPr/>
          <p:nvPr/>
        </p:nvGrpSpPr>
        <p:grpSpPr>
          <a:xfrm>
            <a:off x="7536321" y="3361768"/>
            <a:ext cx="2709579" cy="868669"/>
            <a:chOff x="6956604" y="3361766"/>
            <a:chExt cx="2501150" cy="868669"/>
          </a:xfrm>
        </p:grpSpPr>
        <p:grpSp>
          <p:nvGrpSpPr>
            <p:cNvPr id="154" name="153 Grupo"/>
            <p:cNvGrpSpPr/>
            <p:nvPr/>
          </p:nvGrpSpPr>
          <p:grpSpPr>
            <a:xfrm>
              <a:off x="6956604" y="3361766"/>
              <a:ext cx="2054046" cy="277561"/>
              <a:chOff x="7189694" y="3334871"/>
              <a:chExt cx="2054046" cy="277561"/>
            </a:xfrm>
          </p:grpSpPr>
          <p:sp>
            <p:nvSpPr>
              <p:cNvPr id="153" name="152 Rectángulo redondeado"/>
              <p:cNvSpPr/>
              <p:nvPr/>
            </p:nvSpPr>
            <p:spPr>
              <a:xfrm>
                <a:off x="7189694" y="3334871"/>
                <a:ext cx="2015946" cy="2510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5" name="134 CuadroTexto"/>
              <p:cNvSpPr txBox="1"/>
              <p:nvPr/>
            </p:nvSpPr>
            <p:spPr>
              <a:xfrm>
                <a:off x="7226112" y="3335433"/>
                <a:ext cx="2017628" cy="276999"/>
              </a:xfrm>
              <a:prstGeom prst="rect">
                <a:avLst/>
              </a:prstGeom>
              <a:noFill/>
            </p:spPr>
            <p:txBody>
              <a:bodyPr wrap="square" rtlCol="0">
                <a:spAutoFit/>
              </a:bodyPr>
              <a:lstStyle/>
              <a:p>
                <a:r>
                  <a:rPr lang="es-ES" sz="1200" b="1" dirty="0" smtClean="0">
                    <a:solidFill>
                      <a:schemeClr val="bg1"/>
                    </a:solidFill>
                  </a:rPr>
                  <a:t>&lt;= 1 </a:t>
                </a:r>
                <a:endParaRPr lang="es-ES" sz="1200" b="1" dirty="0">
                  <a:solidFill>
                    <a:schemeClr val="bg1"/>
                  </a:solidFill>
                </a:endParaRPr>
              </a:p>
            </p:txBody>
          </p:sp>
        </p:grpSp>
        <p:grpSp>
          <p:nvGrpSpPr>
            <p:cNvPr id="156" name="155 Grupo"/>
            <p:cNvGrpSpPr/>
            <p:nvPr/>
          </p:nvGrpSpPr>
          <p:grpSpPr>
            <a:xfrm>
              <a:off x="7153828" y="3648635"/>
              <a:ext cx="2303926" cy="581800"/>
              <a:chOff x="7153828" y="3648635"/>
              <a:chExt cx="2303926" cy="581800"/>
            </a:xfrm>
          </p:grpSpPr>
          <p:sp>
            <p:nvSpPr>
              <p:cNvPr id="142" name="141 CuadroTexto"/>
              <p:cNvSpPr txBox="1"/>
              <p:nvPr/>
            </p:nvSpPr>
            <p:spPr>
              <a:xfrm>
                <a:off x="7315189" y="3648636"/>
                <a:ext cx="2079812" cy="276999"/>
              </a:xfrm>
              <a:prstGeom prst="rect">
                <a:avLst/>
              </a:prstGeom>
              <a:noFill/>
            </p:spPr>
            <p:txBody>
              <a:bodyPr wrap="square" rtlCol="0">
                <a:spAutoFit/>
              </a:bodyPr>
              <a:lstStyle/>
              <a:p>
                <a:r>
                  <a:rPr lang="es-ES" sz="1200" dirty="0" err="1" smtClean="0"/>
                  <a:t>Lower</a:t>
                </a:r>
                <a:r>
                  <a:rPr lang="es-ES" sz="1200" dirty="0" smtClean="0"/>
                  <a:t> THD</a:t>
                </a:r>
                <a:endParaRPr lang="es-ES" sz="1200" dirty="0"/>
              </a:p>
            </p:txBody>
          </p:sp>
          <p:sp>
            <p:nvSpPr>
              <p:cNvPr id="144" name="143 CuadroTexto"/>
              <p:cNvSpPr txBox="1"/>
              <p:nvPr/>
            </p:nvSpPr>
            <p:spPr>
              <a:xfrm>
                <a:off x="7377942" y="3953436"/>
                <a:ext cx="2079812" cy="276999"/>
              </a:xfrm>
              <a:prstGeom prst="rect">
                <a:avLst/>
              </a:prstGeom>
              <a:noFill/>
            </p:spPr>
            <p:txBody>
              <a:bodyPr wrap="square" rtlCol="0">
                <a:spAutoFit/>
              </a:bodyPr>
              <a:lstStyle/>
              <a:p>
                <a:r>
                  <a:rPr lang="es-ES" sz="1200" dirty="0" err="1" smtClean="0"/>
                  <a:t>Reduced</a:t>
                </a:r>
                <a:r>
                  <a:rPr lang="es-ES" sz="1200" dirty="0" smtClean="0"/>
                  <a:t> Output </a:t>
                </a:r>
                <a:r>
                  <a:rPr lang="es-ES" sz="1200" dirty="0" err="1" smtClean="0"/>
                  <a:t>Voltage</a:t>
                </a:r>
                <a:endParaRPr lang="es-ES" sz="1200" dirty="0"/>
              </a:p>
            </p:txBody>
          </p:sp>
          <p:sp>
            <p:nvSpPr>
              <p:cNvPr id="149" name="148 Flecha derecha"/>
              <p:cNvSpPr/>
              <p:nvPr/>
            </p:nvSpPr>
            <p:spPr>
              <a:xfrm rot="5400000">
                <a:off x="7153824" y="3697942"/>
                <a:ext cx="228601" cy="12998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50" name="149 Rectángulo"/>
              <p:cNvSpPr/>
              <p:nvPr/>
            </p:nvSpPr>
            <p:spPr>
              <a:xfrm>
                <a:off x="7153828" y="4043084"/>
                <a:ext cx="188259" cy="806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54" name="53 Grupo"/>
          <p:cNvGrpSpPr/>
          <p:nvPr/>
        </p:nvGrpSpPr>
        <p:grpSpPr>
          <a:xfrm>
            <a:off x="7469148" y="4264031"/>
            <a:ext cx="2651917" cy="1555463"/>
            <a:chOff x="6923172" y="4264028"/>
            <a:chExt cx="2447923" cy="1555463"/>
          </a:xfrm>
        </p:grpSpPr>
        <p:grpSp>
          <p:nvGrpSpPr>
            <p:cNvPr id="159" name="158 Grupo"/>
            <p:cNvGrpSpPr/>
            <p:nvPr/>
          </p:nvGrpSpPr>
          <p:grpSpPr>
            <a:xfrm>
              <a:off x="6923172" y="4264028"/>
              <a:ext cx="2084303" cy="276999"/>
              <a:chOff x="7188012" y="3325908"/>
              <a:chExt cx="2084303" cy="276999"/>
            </a:xfrm>
          </p:grpSpPr>
          <p:sp>
            <p:nvSpPr>
              <p:cNvPr id="160" name="159 Rectángulo redondeado"/>
              <p:cNvSpPr/>
              <p:nvPr/>
            </p:nvSpPr>
            <p:spPr>
              <a:xfrm>
                <a:off x="7189694" y="3334871"/>
                <a:ext cx="2082621" cy="2510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1" name="160 CuadroTexto"/>
              <p:cNvSpPr txBox="1"/>
              <p:nvPr/>
            </p:nvSpPr>
            <p:spPr>
              <a:xfrm>
                <a:off x="7188012" y="3325908"/>
                <a:ext cx="2065253" cy="276999"/>
              </a:xfrm>
              <a:prstGeom prst="rect">
                <a:avLst/>
              </a:prstGeom>
              <a:noFill/>
            </p:spPr>
            <p:txBody>
              <a:bodyPr wrap="square" rtlCol="0">
                <a:spAutoFit/>
              </a:bodyPr>
              <a:lstStyle/>
              <a:p>
                <a:r>
                  <a:rPr lang="es-ES" sz="1200" b="1" dirty="0" smtClean="0">
                    <a:solidFill>
                      <a:schemeClr val="bg1"/>
                    </a:solidFill>
                  </a:rPr>
                  <a:t>3 </a:t>
                </a:r>
                <a:r>
                  <a:rPr lang="es-ES" sz="1200" b="1" baseline="30000" dirty="0" smtClean="0">
                    <a:solidFill>
                      <a:schemeClr val="bg1"/>
                    </a:solidFill>
                  </a:rPr>
                  <a:t>RD </a:t>
                </a:r>
                <a:r>
                  <a:rPr lang="es-ES" sz="1200" b="1" dirty="0" smtClean="0">
                    <a:solidFill>
                      <a:schemeClr val="bg1"/>
                    </a:solidFill>
                  </a:rPr>
                  <a:t> </a:t>
                </a:r>
                <a:r>
                  <a:rPr lang="es-ES" sz="1000" b="1" dirty="0" smtClean="0">
                    <a:solidFill>
                      <a:schemeClr val="bg1"/>
                    </a:solidFill>
                  </a:rPr>
                  <a:t>HARMONIC INJECTION</a:t>
                </a:r>
                <a:endParaRPr lang="es-ES" sz="1200" b="1" baseline="30000" dirty="0">
                  <a:solidFill>
                    <a:schemeClr val="bg1"/>
                  </a:solidFill>
                </a:endParaRPr>
              </a:p>
            </p:txBody>
          </p:sp>
        </p:grpSp>
        <p:grpSp>
          <p:nvGrpSpPr>
            <p:cNvPr id="169" name="168 Grupo"/>
            <p:cNvGrpSpPr/>
            <p:nvPr/>
          </p:nvGrpSpPr>
          <p:grpSpPr>
            <a:xfrm>
              <a:off x="7165622" y="4607485"/>
              <a:ext cx="2205473" cy="1212006"/>
              <a:chOff x="7178322" y="4620185"/>
              <a:chExt cx="2205473" cy="1212006"/>
            </a:xfrm>
          </p:grpSpPr>
          <p:grpSp>
            <p:nvGrpSpPr>
              <p:cNvPr id="162" name="161 Grupo"/>
              <p:cNvGrpSpPr/>
              <p:nvPr/>
            </p:nvGrpSpPr>
            <p:grpSpPr>
              <a:xfrm>
                <a:off x="7184081" y="4620185"/>
                <a:ext cx="2191870" cy="277000"/>
                <a:chOff x="7203131" y="3648635"/>
                <a:chExt cx="2191870" cy="277000"/>
              </a:xfrm>
            </p:grpSpPr>
            <p:sp>
              <p:nvSpPr>
                <p:cNvPr id="163" name="162 CuadroTexto"/>
                <p:cNvSpPr txBox="1"/>
                <p:nvPr/>
              </p:nvSpPr>
              <p:spPr>
                <a:xfrm>
                  <a:off x="7315189" y="3648636"/>
                  <a:ext cx="2079812" cy="276999"/>
                </a:xfrm>
                <a:prstGeom prst="rect">
                  <a:avLst/>
                </a:prstGeom>
                <a:noFill/>
              </p:spPr>
              <p:txBody>
                <a:bodyPr wrap="square" rtlCol="0">
                  <a:spAutoFit/>
                </a:bodyPr>
                <a:lstStyle/>
                <a:p>
                  <a:r>
                    <a:rPr lang="es-ES" sz="1200" dirty="0" err="1" smtClean="0"/>
                    <a:t>Lower</a:t>
                  </a:r>
                  <a:r>
                    <a:rPr lang="es-ES" sz="1200" dirty="0" smtClean="0"/>
                    <a:t> THD</a:t>
                  </a:r>
                  <a:endParaRPr lang="es-ES" sz="1200" dirty="0"/>
                </a:p>
              </p:txBody>
            </p:sp>
            <p:sp>
              <p:nvSpPr>
                <p:cNvPr id="165" name="164 Flecha derecha"/>
                <p:cNvSpPr/>
                <p:nvPr/>
              </p:nvSpPr>
              <p:spPr>
                <a:xfrm rot="5400000">
                  <a:off x="7153824" y="3697942"/>
                  <a:ext cx="228601" cy="12998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167" name="166 Flecha derecha"/>
              <p:cNvSpPr/>
              <p:nvPr/>
            </p:nvSpPr>
            <p:spPr>
              <a:xfrm rot="16200000">
                <a:off x="7133654" y="5002306"/>
                <a:ext cx="228601" cy="12998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68" name="167 CuadroTexto"/>
              <p:cNvSpPr txBox="1"/>
              <p:nvPr/>
            </p:nvSpPr>
            <p:spPr>
              <a:xfrm>
                <a:off x="7303983" y="4970929"/>
                <a:ext cx="2079812" cy="276999"/>
              </a:xfrm>
              <a:prstGeom prst="rect">
                <a:avLst/>
              </a:prstGeom>
              <a:noFill/>
            </p:spPr>
            <p:txBody>
              <a:bodyPr wrap="square" rtlCol="0">
                <a:spAutoFit/>
              </a:bodyPr>
              <a:lstStyle/>
              <a:p>
                <a:r>
                  <a:rPr lang="es-ES" sz="1200" dirty="0" err="1" smtClean="0"/>
                  <a:t>High</a:t>
                </a:r>
                <a:r>
                  <a:rPr lang="es-ES" sz="1200" dirty="0" smtClean="0"/>
                  <a:t> Output </a:t>
                </a:r>
                <a:r>
                  <a:rPr lang="es-ES" sz="1200" dirty="0" err="1" smtClean="0"/>
                  <a:t>Voltage</a:t>
                </a:r>
                <a:endParaRPr lang="es-ES" sz="1200" dirty="0"/>
              </a:p>
            </p:txBody>
          </p:sp>
          <p:sp>
            <p:nvSpPr>
              <p:cNvPr id="61" name="60 Flecha derecha"/>
              <p:cNvSpPr/>
              <p:nvPr/>
            </p:nvSpPr>
            <p:spPr>
              <a:xfrm rot="16200000">
                <a:off x="7129015" y="5401903"/>
                <a:ext cx="228601" cy="12998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62" name="61 CuadroTexto"/>
              <p:cNvSpPr txBox="1"/>
              <p:nvPr/>
            </p:nvSpPr>
            <p:spPr>
              <a:xfrm>
                <a:off x="7299344" y="5370526"/>
                <a:ext cx="2079812" cy="461665"/>
              </a:xfrm>
              <a:prstGeom prst="rect">
                <a:avLst/>
              </a:prstGeom>
              <a:noFill/>
            </p:spPr>
            <p:txBody>
              <a:bodyPr wrap="square" rtlCol="0">
                <a:spAutoFit/>
              </a:bodyPr>
              <a:lstStyle/>
              <a:p>
                <a:r>
                  <a:rPr lang="es-ES" sz="1200" dirty="0" err="1" smtClean="0"/>
                  <a:t>Compensation</a:t>
                </a:r>
                <a:r>
                  <a:rPr lang="es-ES" sz="1200" dirty="0" smtClean="0"/>
                  <a:t> of </a:t>
                </a:r>
                <a:r>
                  <a:rPr lang="es-ES" sz="1200" dirty="0" err="1" smtClean="0"/>
                  <a:t>faulty</a:t>
                </a:r>
                <a:r>
                  <a:rPr lang="es-ES" sz="1200" dirty="0" smtClean="0"/>
                  <a:t> </a:t>
                </a:r>
                <a:r>
                  <a:rPr lang="es-ES" sz="1200" dirty="0" err="1" smtClean="0"/>
                  <a:t>cells</a:t>
                </a:r>
                <a:r>
                  <a:rPr lang="es-ES" sz="1200" dirty="0" smtClean="0"/>
                  <a:t> </a:t>
                </a:r>
                <a:r>
                  <a:rPr lang="es-ES" sz="1200" dirty="0" err="1" smtClean="0"/>
                  <a:t>voltage</a:t>
                </a:r>
                <a:r>
                  <a:rPr lang="es-ES" sz="1200" dirty="0" smtClean="0"/>
                  <a:t> (15.5% </a:t>
                </a:r>
                <a:r>
                  <a:rPr lang="es-ES" sz="1200" dirty="0" err="1" smtClean="0"/>
                  <a:t>boost</a:t>
                </a:r>
                <a:r>
                  <a:rPr lang="es-ES" sz="1200" dirty="0" smtClean="0"/>
                  <a:t>)</a:t>
                </a:r>
                <a:endParaRPr lang="es-ES" sz="1200" dirty="0"/>
              </a:p>
            </p:txBody>
          </p:sp>
        </p:grpSp>
      </p:grpSp>
      <p:pic>
        <p:nvPicPr>
          <p:cNvPr id="58" name="Picture 10" descr="Y:\Marketing y Ventas\N_JAVIER_PEREZ\003 PRESENTACIONES\30 POWER ACADEMY\auxiliares\Seminar\xmv660\Onda.png"/>
          <p:cNvPicPr>
            <a:picLocks noChangeAspect="1" noChangeArrowheads="1"/>
          </p:cNvPicPr>
          <p:nvPr/>
        </p:nvPicPr>
        <p:blipFill>
          <a:blip r:embed="rId8"/>
          <a:srcRect/>
          <a:stretch>
            <a:fillRect/>
          </a:stretch>
        </p:blipFill>
        <p:spPr bwMode="auto">
          <a:xfrm>
            <a:off x="644720" y="1432560"/>
            <a:ext cx="4803583" cy="1705984"/>
          </a:xfrm>
          <a:prstGeom prst="rect">
            <a:avLst/>
          </a:prstGeom>
          <a:noFill/>
        </p:spPr>
      </p:pic>
      <p:pic>
        <p:nvPicPr>
          <p:cNvPr id="231437" name="Picture 13"/>
          <p:cNvPicPr>
            <a:picLocks noChangeAspect="1" noChangeArrowheads="1"/>
          </p:cNvPicPr>
          <p:nvPr/>
        </p:nvPicPr>
        <p:blipFill>
          <a:blip r:embed="rId9"/>
          <a:srcRect/>
          <a:stretch>
            <a:fillRect/>
          </a:stretch>
        </p:blipFill>
        <p:spPr bwMode="auto">
          <a:xfrm>
            <a:off x="714631" y="4480420"/>
            <a:ext cx="4774944" cy="2377580"/>
          </a:xfrm>
          <a:prstGeom prst="rect">
            <a:avLst/>
          </a:prstGeom>
          <a:noFill/>
          <a:ln w="9525">
            <a:noFill/>
            <a:miter lim="800000"/>
            <a:headEnd/>
            <a:tailEnd/>
          </a:ln>
          <a:effectLst/>
        </p:spPr>
      </p:pic>
      <p:grpSp>
        <p:nvGrpSpPr>
          <p:cNvPr id="49" name="48 Grupo"/>
          <p:cNvGrpSpPr/>
          <p:nvPr/>
        </p:nvGrpSpPr>
        <p:grpSpPr>
          <a:xfrm>
            <a:off x="462626" y="4712678"/>
            <a:ext cx="7848825" cy="2145322"/>
            <a:chOff x="427038" y="4712678"/>
            <a:chExt cx="7245069" cy="2145322"/>
          </a:xfrm>
        </p:grpSpPr>
        <p:sp>
          <p:nvSpPr>
            <p:cNvPr id="170" name="169 CuadroTexto"/>
            <p:cNvSpPr txBox="1"/>
            <p:nvPr/>
          </p:nvSpPr>
          <p:spPr>
            <a:xfrm>
              <a:off x="5278531" y="5351370"/>
              <a:ext cx="2393576" cy="338554"/>
            </a:xfrm>
            <a:prstGeom prst="rect">
              <a:avLst/>
            </a:prstGeom>
            <a:noFill/>
          </p:spPr>
          <p:txBody>
            <a:bodyPr wrap="square" rtlCol="0">
              <a:spAutoFit/>
            </a:bodyPr>
            <a:lstStyle/>
            <a:p>
              <a:r>
                <a:rPr lang="es-ES" sz="1600" dirty="0" err="1" smtClean="0">
                  <a:solidFill>
                    <a:srgbClr val="00B0F0"/>
                  </a:solidFill>
                </a:rPr>
                <a:t>Modulating</a:t>
              </a:r>
              <a:r>
                <a:rPr lang="es-ES" sz="1600" dirty="0" smtClean="0">
                  <a:solidFill>
                    <a:srgbClr val="00B0F0"/>
                  </a:solidFill>
                </a:rPr>
                <a:t> wave</a:t>
              </a:r>
              <a:endParaRPr lang="es-ES" sz="1600" dirty="0">
                <a:solidFill>
                  <a:srgbClr val="00B0F0"/>
                </a:solidFill>
              </a:endParaRPr>
            </a:p>
          </p:txBody>
        </p:sp>
        <p:pic>
          <p:nvPicPr>
            <p:cNvPr id="1026" name="Picture 2" descr="Y:\Marketing y Ventas\N_JAVIER_PEREZ\003 PRESENTACIONES\30 POWER ACADEMY\auxiliares\Seminar\xmv660\3rdharmonic.png"/>
            <p:cNvPicPr>
              <a:picLocks noChangeAspect="1" noChangeArrowheads="1"/>
            </p:cNvPicPr>
            <p:nvPr/>
          </p:nvPicPr>
          <p:blipFill>
            <a:blip r:embed="rId10" cstate="print"/>
            <a:srcRect/>
            <a:stretch>
              <a:fillRect/>
            </a:stretch>
          </p:blipFill>
          <p:spPr bwMode="auto">
            <a:xfrm>
              <a:off x="427038" y="4712678"/>
              <a:ext cx="4348162" cy="2145322"/>
            </a:xfrm>
            <a:prstGeom prst="rect">
              <a:avLst/>
            </a:prstGeom>
            <a:noFill/>
          </p:spPr>
        </p:pic>
      </p:grpSp>
      <p:grpSp>
        <p:nvGrpSpPr>
          <p:cNvPr id="50" name="49 Grupo"/>
          <p:cNvGrpSpPr/>
          <p:nvPr/>
        </p:nvGrpSpPr>
        <p:grpSpPr>
          <a:xfrm>
            <a:off x="3166036" y="4216400"/>
            <a:ext cx="4387897" cy="2730500"/>
            <a:chOff x="2922494" y="4216400"/>
            <a:chExt cx="4050366" cy="2730500"/>
          </a:xfrm>
        </p:grpSpPr>
        <p:sp>
          <p:nvSpPr>
            <p:cNvPr id="171" name="170 CuadroTexto"/>
            <p:cNvSpPr txBox="1"/>
            <p:nvPr/>
          </p:nvSpPr>
          <p:spPr>
            <a:xfrm>
              <a:off x="5287496" y="5779993"/>
              <a:ext cx="1685364" cy="338554"/>
            </a:xfrm>
            <a:prstGeom prst="rect">
              <a:avLst/>
            </a:prstGeom>
            <a:noFill/>
          </p:spPr>
          <p:txBody>
            <a:bodyPr wrap="square" rtlCol="0">
              <a:spAutoFit/>
            </a:bodyPr>
            <a:lstStyle/>
            <a:p>
              <a:r>
                <a:rPr lang="es-ES" sz="1600" dirty="0" err="1" smtClean="0">
                  <a:solidFill>
                    <a:srgbClr val="FF0000"/>
                  </a:solidFill>
                </a:rPr>
                <a:t>Carrier</a:t>
              </a:r>
              <a:r>
                <a:rPr lang="es-ES" sz="1600" dirty="0" smtClean="0">
                  <a:solidFill>
                    <a:srgbClr val="FF0000"/>
                  </a:solidFill>
                </a:rPr>
                <a:t> wave</a:t>
              </a:r>
            </a:p>
          </p:txBody>
        </p:sp>
        <p:pic>
          <p:nvPicPr>
            <p:cNvPr id="48" name="Picture 2" descr="Y:\Marketing y Ventas\N_JAVIER_PEREZ\003 PRESENTACIONES\30 POWER ACADEMY\auxiliares\Seminar\xmv660\3rdharmonic.png"/>
            <p:cNvPicPr>
              <a:picLocks noChangeAspect="1" noChangeArrowheads="1"/>
            </p:cNvPicPr>
            <p:nvPr/>
          </p:nvPicPr>
          <p:blipFill>
            <a:blip r:embed="rId11" cstate="print"/>
            <a:srcRect/>
            <a:stretch>
              <a:fillRect/>
            </a:stretch>
          </p:blipFill>
          <p:spPr bwMode="auto">
            <a:xfrm>
              <a:off x="2922494" y="4216400"/>
              <a:ext cx="1827306" cy="2730500"/>
            </a:xfrm>
            <a:prstGeom prst="rect">
              <a:avLst/>
            </a:prstGeom>
            <a:noFill/>
          </p:spPr>
        </p:pic>
      </p:grpSp>
      <p:sp>
        <p:nvSpPr>
          <p:cNvPr id="51" name="50 CuadroTexto"/>
          <p:cNvSpPr txBox="1"/>
          <p:nvPr/>
        </p:nvSpPr>
        <p:spPr>
          <a:xfrm>
            <a:off x="465791" y="956557"/>
            <a:ext cx="8872678" cy="369332"/>
          </a:xfrm>
          <a:prstGeom prst="rect">
            <a:avLst/>
          </a:prstGeom>
          <a:noFill/>
        </p:spPr>
        <p:txBody>
          <a:bodyPr wrap="square" rtlCol="0">
            <a:spAutoFit/>
          </a:bodyPr>
          <a:lstStyle/>
          <a:p>
            <a:pPr algn="ctr"/>
            <a:r>
              <a:rPr lang="en-US" b="1" dirty="0" smtClean="0">
                <a:solidFill>
                  <a:srgbClr val="00B0F0"/>
                </a:solidFill>
              </a:rPr>
              <a:t>PULSE WIDTH MODULATION +  3</a:t>
            </a:r>
            <a:r>
              <a:rPr lang="en-US" b="1" baseline="30000" dirty="0" smtClean="0">
                <a:solidFill>
                  <a:srgbClr val="00B0F0"/>
                </a:solidFill>
              </a:rPr>
              <a:t>RD</a:t>
            </a:r>
            <a:r>
              <a:rPr lang="en-US" b="1" dirty="0" smtClean="0">
                <a:solidFill>
                  <a:srgbClr val="00B0F0"/>
                </a:solidFill>
              </a:rPr>
              <a:t> HARMONIC INJECTION</a:t>
            </a:r>
            <a:endParaRPr lang="en-US" b="1" dirty="0">
              <a:solidFill>
                <a:srgbClr val="00B0F0"/>
              </a:solidFill>
            </a:endParaRPr>
          </a:p>
        </p:txBody>
      </p:sp>
      <p:pic>
        <p:nvPicPr>
          <p:cNvPr id="57" name="Picture 6" descr="C:\Users\JPEREZ.PELECTRONICS\Desktop\ICONOS\xmv660\reliability.png"/>
          <p:cNvPicPr>
            <a:picLocks noChangeAspect="1" noChangeArrowheads="1"/>
          </p:cNvPicPr>
          <p:nvPr/>
        </p:nvPicPr>
        <p:blipFill>
          <a:blip r:embed="rId12"/>
          <a:srcRect/>
          <a:stretch>
            <a:fillRect/>
          </a:stretch>
        </p:blipFill>
        <p:spPr bwMode="auto">
          <a:xfrm>
            <a:off x="8858846" y="974612"/>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14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14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2" presetClass="entr" presetSubtype="1"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slide(fromTop)">
                                      <p:cBhvr>
                                        <p:cTn id="4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3036" y="868870"/>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CELL BYPASS</a:t>
            </a:r>
            <a:endParaRPr lang="en-US" sz="2000" b="1" dirty="0">
              <a:solidFill>
                <a:srgbClr val="00B0F0"/>
              </a:solidFill>
              <a:latin typeface="Arial Narrow" pitchFamily="34" charset="0"/>
            </a:endParaRPr>
          </a:p>
        </p:txBody>
      </p:sp>
      <p:graphicFrame>
        <p:nvGraphicFramePr>
          <p:cNvPr id="133" name="Group 39"/>
          <p:cNvGraphicFramePr>
            <a:graphicFrameLocks/>
          </p:cNvGraphicFramePr>
          <p:nvPr/>
        </p:nvGraphicFramePr>
        <p:xfrm>
          <a:off x="273721" y="2022554"/>
          <a:ext cx="9345527" cy="3115934"/>
        </p:xfrm>
        <a:graphic>
          <a:graphicData uri="http://schemas.openxmlformats.org/drawingml/2006/table">
            <a:tbl>
              <a:tblPr/>
              <a:tblGrid>
                <a:gridCol w="701900"/>
                <a:gridCol w="701900"/>
                <a:gridCol w="701900"/>
                <a:gridCol w="1913375"/>
                <a:gridCol w="1812159"/>
                <a:gridCol w="1885017"/>
                <a:gridCol w="1629276"/>
              </a:tblGrid>
              <a:tr h="599217">
                <a:tc gridSpan="3">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AVAILABLE CELLS</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 PER PHASE</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ES"/>
                    </a:p>
                  </a:txBody>
                  <a:tcPr/>
                </a:tc>
                <a:tc hMerge="1">
                  <a:txBody>
                    <a:bodyPr/>
                    <a:lstStyle/>
                    <a:p>
                      <a:endParaRPr lang="es-E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XMV660 </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MAX. OUTPUT VOLTAGE</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defRPr/>
                      </a:pPr>
                      <a:r>
                        <a:rPr lang="en-US" sz="1200" b="1" noProof="0" dirty="0" smtClean="0">
                          <a:latin typeface="Arial" pitchFamily="34" charset="0"/>
                          <a:cs typeface="Arial" pitchFamily="34" charset="0"/>
                        </a:rPr>
                        <a:t>Voltage</a:t>
                      </a:r>
                      <a:r>
                        <a:rPr lang="en-US" sz="1200" b="1" baseline="0" noProof="0" dirty="0" smtClean="0">
                          <a:latin typeface="Arial" pitchFamily="34" charset="0"/>
                          <a:cs typeface="Arial" pitchFamily="34" charset="0"/>
                        </a:rPr>
                        <a:t> Reduction </a:t>
                      </a:r>
                      <a:r>
                        <a:rPr lang="en-US" sz="1200" b="1" noProof="0" dirty="0" smtClean="0">
                          <a:latin typeface="Arial" pitchFamily="34" charset="0"/>
                          <a:cs typeface="Arial" pitchFamily="34" charset="0"/>
                        </a:rPr>
                        <a:t>6.6kV VSD</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defRPr/>
                      </a:pPr>
                      <a:r>
                        <a:rPr kumimoji="0" lang="en-US" sz="1200" b="0" i="0" u="none" strike="noStrike" kern="1200" cap="none" normalizeH="0" baseline="0" noProof="0" dirty="0" smtClean="0">
                          <a:ln>
                            <a:noFill/>
                          </a:ln>
                          <a:solidFill>
                            <a:schemeClr val="tx1"/>
                          </a:solidFill>
                          <a:effectLst/>
                          <a:latin typeface="Arial" pitchFamily="34" charset="0"/>
                          <a:ea typeface="+mn-ea"/>
                          <a:cs typeface="Arial" pitchFamily="34" charset="0"/>
                        </a:rPr>
                        <a:t>(Standard Unit)</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lang="en-US" sz="1200" b="1" noProof="0" dirty="0" smtClean="0">
                          <a:latin typeface="Arial" pitchFamily="34" charset="0"/>
                          <a:cs typeface="Arial" pitchFamily="34" charset="0"/>
                        </a:rPr>
                        <a:t>Voltage</a:t>
                      </a:r>
                      <a:r>
                        <a:rPr lang="en-US" sz="1200" b="1" baseline="0" noProof="0" dirty="0" smtClean="0">
                          <a:latin typeface="Arial" pitchFamily="34" charset="0"/>
                          <a:cs typeface="Arial" pitchFamily="34" charset="0"/>
                        </a:rPr>
                        <a:t> Reduction </a:t>
                      </a:r>
                      <a:r>
                        <a:rPr lang="en-US" sz="1200" b="1" noProof="0" dirty="0" smtClean="0">
                          <a:latin typeface="Arial" pitchFamily="34" charset="0"/>
                          <a:cs typeface="Arial" pitchFamily="34" charset="0"/>
                        </a:rPr>
                        <a:t>5.5kV VSD</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0" i="0" u="none" strike="noStrike" cap="none" normalizeH="0" baseline="0" noProof="0" dirty="0" smtClean="0">
                          <a:ln>
                            <a:noFill/>
                          </a:ln>
                          <a:solidFill>
                            <a:schemeClr val="tx1"/>
                          </a:solidFill>
                          <a:effectLst/>
                          <a:latin typeface="Arial" pitchFamily="34" charset="0"/>
                          <a:cs typeface="Arial" pitchFamily="34" charset="0"/>
                        </a:rPr>
                        <a:t>(Cell Redundancy)</a:t>
                      </a:r>
                      <a:endParaRPr kumimoji="0" lang="en-US" sz="1200" b="0" i="0" u="none" strike="noStrike" cap="none" normalizeH="0" baseline="0" dirty="0" smtClean="0">
                        <a:ln>
                          <a:noFill/>
                        </a:ln>
                        <a:solidFill>
                          <a:schemeClr val="tx1"/>
                        </a:solidFill>
                        <a:effectLst/>
                        <a:latin typeface="Arial" charset="0"/>
                      </a:endParaRP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lang="en-US" sz="1200" b="1" kern="1200" noProof="0" dirty="0" smtClean="0">
                          <a:solidFill>
                            <a:schemeClr val="tx1"/>
                          </a:solidFill>
                          <a:latin typeface="Arial" pitchFamily="34" charset="0"/>
                          <a:ea typeface="+mn-ea"/>
                          <a:cs typeface="Arial" pitchFamily="34" charset="0"/>
                        </a:rPr>
                        <a:t>Redundancy</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V</a:t>
                      </a:r>
                      <a:r>
                        <a:rPr kumimoji="0" lang="en-US" sz="1200" b="1" i="0" u="none" strike="noStrike" cap="none" normalizeH="0" baseline="-25000" dirty="0" smtClean="0">
                          <a:ln>
                            <a:noFill/>
                          </a:ln>
                          <a:solidFill>
                            <a:schemeClr val="tx1"/>
                          </a:solidFill>
                          <a:effectLst/>
                          <a:latin typeface="Arial" charset="0"/>
                        </a:rPr>
                        <a:t>U</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V</a:t>
                      </a:r>
                      <a:r>
                        <a:rPr kumimoji="0" lang="en-US" sz="1200" b="1" i="0" u="none" strike="noStrike" cap="none" normalizeH="0" baseline="-25000" dirty="0" smtClean="0">
                          <a:ln>
                            <a:noFill/>
                          </a:ln>
                          <a:solidFill>
                            <a:schemeClr val="tx1"/>
                          </a:solidFill>
                          <a:effectLst/>
                          <a:latin typeface="Arial" charset="0"/>
                        </a:rPr>
                        <a:t>V</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V</a:t>
                      </a:r>
                      <a:r>
                        <a:rPr kumimoji="0" lang="en-US" sz="1200" b="1" i="0" u="none" strike="noStrike" cap="none" normalizeH="0" baseline="-25000" smtClean="0">
                          <a:ln>
                            <a:noFill/>
                          </a:ln>
                          <a:solidFill>
                            <a:schemeClr val="tx1"/>
                          </a:solidFill>
                          <a:effectLst/>
                          <a:latin typeface="Arial" charset="0"/>
                        </a:rPr>
                        <a:t>W</a:t>
                      </a:r>
                      <a:endParaRPr kumimoji="0" lang="en-US" sz="1200" b="1" i="0" u="none" strike="noStrike" cap="none" normalizeH="0" baseline="-25000" dirty="0" smtClean="0">
                        <a:ln>
                          <a:noFill/>
                        </a:ln>
                        <a:solidFill>
                          <a:schemeClr val="tx1"/>
                        </a:solidFill>
                        <a:effectLst/>
                        <a:latin typeface="Arial" charset="0"/>
                      </a:endParaRP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7.275</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6.849</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N+1</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6.437</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- 2.47%</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N+2</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6.385</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- 3.26%</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N+2</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6.062</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-8.15%</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N+3</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359531">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marL="99060" marR="99060"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5.975</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-9.46%</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N+3</a:t>
                      </a:r>
                    </a:p>
                  </a:txBody>
                  <a:tcPr marL="99060" marR="99060"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bl>
          </a:graphicData>
        </a:graphic>
      </p:graphicFrame>
      <p:sp>
        <p:nvSpPr>
          <p:cNvPr id="134" name="133 Rectángulo"/>
          <p:cNvSpPr/>
          <p:nvPr/>
        </p:nvSpPr>
        <p:spPr>
          <a:xfrm>
            <a:off x="263580" y="1586424"/>
            <a:ext cx="4781021" cy="400110"/>
          </a:xfrm>
          <a:prstGeom prst="rect">
            <a:avLst/>
          </a:prstGeom>
          <a:noFill/>
        </p:spPr>
        <p:txBody>
          <a:bodyPr wrap="square">
            <a:spAutoFit/>
          </a:bodyPr>
          <a:lstStyle/>
          <a:p>
            <a:pPr>
              <a:spcBef>
                <a:spcPct val="50000"/>
              </a:spcBef>
              <a:buClr>
                <a:schemeClr val="bg1"/>
              </a:buClr>
              <a:buFont typeface="Arial" charset="0"/>
              <a:buNone/>
            </a:pPr>
            <a:r>
              <a:rPr lang="en-US" sz="2000" b="1" dirty="0" smtClean="0">
                <a:solidFill>
                  <a:srgbClr val="00B0F0"/>
                </a:solidFill>
                <a:latin typeface="Arial Narrow" pitchFamily="34" charset="0"/>
              </a:rPr>
              <a:t>6 Cells Configuration</a:t>
            </a:r>
            <a:endParaRPr lang="en-US" sz="2000" b="1" dirty="0">
              <a:solidFill>
                <a:srgbClr val="00B0F0"/>
              </a:solidFill>
              <a:latin typeface="Arial Narrow" pitchFamily="34" charset="0"/>
            </a:endParaRPr>
          </a:p>
        </p:txBody>
      </p:sp>
      <p:sp>
        <p:nvSpPr>
          <p:cNvPr id="19" name="18 CuadroTexto"/>
          <p:cNvSpPr txBox="1"/>
          <p:nvPr/>
        </p:nvSpPr>
        <p:spPr>
          <a:xfrm>
            <a:off x="2" y="6604084"/>
            <a:ext cx="7312191" cy="253916"/>
          </a:xfrm>
          <a:prstGeom prst="rect">
            <a:avLst/>
          </a:prstGeom>
          <a:noFill/>
        </p:spPr>
        <p:txBody>
          <a:bodyPr wrap="square" rtlCol="0">
            <a:spAutoFit/>
          </a:bodyPr>
          <a:lstStyle/>
          <a:p>
            <a:r>
              <a:rPr lang="en-US" sz="1050" dirty="0" smtClean="0">
                <a:solidFill>
                  <a:schemeClr val="bg1">
                    <a:lumMod val="65000"/>
                  </a:schemeClr>
                </a:solidFill>
              </a:rPr>
              <a:t>Illustrative, measured values  may vary depending on line-up and motor characteristics.</a:t>
            </a:r>
            <a:endParaRPr lang="en-US" sz="1050" dirty="0">
              <a:solidFill>
                <a:schemeClr val="bg1">
                  <a:lumMod val="65000"/>
                </a:schemeClr>
              </a:solidFill>
            </a:endParaRPr>
          </a:p>
        </p:txBody>
      </p:sp>
      <p:sp>
        <p:nvSpPr>
          <p:cNvPr id="8" name="7 CuadroTexto"/>
          <p:cNvSpPr txBox="1"/>
          <p:nvPr/>
        </p:nvSpPr>
        <p:spPr>
          <a:xfrm>
            <a:off x="309134" y="5255655"/>
            <a:ext cx="9171806" cy="1061829"/>
          </a:xfrm>
          <a:prstGeom prst="rect">
            <a:avLst/>
          </a:prstGeom>
          <a:noFill/>
        </p:spPr>
        <p:txBody>
          <a:bodyPr wrap="square" rtlCol="0">
            <a:spAutoFit/>
          </a:bodyPr>
          <a:lstStyle/>
          <a:p>
            <a:pPr marL="177800" indent="-177800">
              <a:lnSpc>
                <a:spcPct val="150000"/>
              </a:lnSpc>
              <a:buClr>
                <a:srgbClr val="00B0F0"/>
              </a:buClr>
              <a:buFont typeface="Wingdings" pitchFamily="2" charset="2"/>
              <a:buChar char="§"/>
            </a:pPr>
            <a:r>
              <a:rPr lang="en-US" sz="1400" b="1" dirty="0" smtClean="0">
                <a:solidFill>
                  <a:schemeClr val="tx1">
                    <a:lumMod val="50000"/>
                    <a:lumOff val="50000"/>
                  </a:schemeClr>
                </a:solidFill>
              </a:rPr>
              <a:t>  100 % Output current </a:t>
            </a:r>
            <a:r>
              <a:rPr lang="en-US" sz="1400" dirty="0" smtClean="0">
                <a:solidFill>
                  <a:schemeClr val="tx1">
                    <a:lumMod val="50000"/>
                    <a:lumOff val="50000"/>
                  </a:schemeClr>
                </a:solidFill>
              </a:rPr>
              <a:t>is always available</a:t>
            </a:r>
          </a:p>
          <a:p>
            <a:pPr marL="177800" indent="-177800">
              <a:lnSpc>
                <a:spcPct val="150000"/>
              </a:lnSpc>
              <a:buClr>
                <a:srgbClr val="00B0F0"/>
              </a:buClr>
              <a:buFont typeface="Wingdings" pitchFamily="2" charset="2"/>
              <a:buChar char="§"/>
            </a:pPr>
            <a:r>
              <a:rPr lang="en-US" sz="1400" b="1" dirty="0" smtClean="0">
                <a:solidFill>
                  <a:schemeClr val="tx1">
                    <a:lumMod val="50000"/>
                    <a:lumOff val="50000"/>
                  </a:schemeClr>
                </a:solidFill>
              </a:rPr>
              <a:t>  </a:t>
            </a:r>
            <a:r>
              <a:rPr lang="en-US" sz="1400" dirty="0" smtClean="0">
                <a:solidFill>
                  <a:schemeClr val="tx1">
                    <a:lumMod val="50000"/>
                    <a:lumOff val="50000"/>
                  </a:schemeClr>
                </a:solidFill>
              </a:rPr>
              <a:t>A motor operating at a </a:t>
            </a:r>
            <a:r>
              <a:rPr lang="en-US" sz="1400" b="1" dirty="0" smtClean="0">
                <a:solidFill>
                  <a:schemeClr val="tx1">
                    <a:lumMod val="50000"/>
                    <a:lumOff val="50000"/>
                  </a:schemeClr>
                </a:solidFill>
              </a:rPr>
              <a:t>lower voltage </a:t>
            </a:r>
            <a:r>
              <a:rPr lang="en-US" sz="1400" dirty="0" smtClean="0">
                <a:solidFill>
                  <a:schemeClr val="tx1">
                    <a:lumMod val="50000"/>
                    <a:lumOff val="50000"/>
                  </a:schemeClr>
                </a:solidFill>
              </a:rPr>
              <a:t>can </a:t>
            </a:r>
            <a:r>
              <a:rPr lang="en-US" sz="1400" b="1" dirty="0" smtClean="0">
                <a:solidFill>
                  <a:schemeClr val="tx1">
                    <a:lumMod val="50000"/>
                    <a:lumOff val="50000"/>
                  </a:schemeClr>
                </a:solidFill>
              </a:rPr>
              <a:t>still maintain torque and speed </a:t>
            </a:r>
            <a:r>
              <a:rPr lang="en-US" sz="1400" dirty="0" smtClean="0">
                <a:solidFill>
                  <a:schemeClr val="tx1">
                    <a:lumMod val="50000"/>
                    <a:lumOff val="50000"/>
                  </a:schemeClr>
                </a:solidFill>
              </a:rPr>
              <a:t>by increasing the VSD output current. This is done automatically by XMV660 control, under the protection’s supervision.</a:t>
            </a:r>
          </a:p>
        </p:txBody>
      </p:sp>
      <p:pic>
        <p:nvPicPr>
          <p:cNvPr id="9" name="Picture 6" descr="C:\Users\JPEREZ.PELECTRONICS\Desktop\ICONOS\xmv660\reliability.png"/>
          <p:cNvPicPr>
            <a:picLocks noChangeAspect="1" noChangeArrowheads="1"/>
          </p:cNvPicPr>
          <p:nvPr/>
        </p:nvPicPr>
        <p:blipFill>
          <a:blip r:embed="rId3"/>
          <a:srcRect/>
          <a:stretch>
            <a:fillRect/>
          </a:stretch>
        </p:blipFill>
        <p:spPr bwMode="auto">
          <a:xfrm>
            <a:off x="8858846" y="974612"/>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Users\JPEREZ.PELECTRONICS\Desktop\ICONOS\xmv660\reliability.png"/>
          <p:cNvPicPr>
            <a:picLocks noChangeAspect="1" noChangeArrowheads="1"/>
          </p:cNvPicPr>
          <p:nvPr/>
        </p:nvPicPr>
        <p:blipFill>
          <a:blip r:embed="rId3"/>
          <a:srcRect/>
          <a:stretch>
            <a:fillRect/>
          </a:stretch>
        </p:blipFill>
        <p:spPr bwMode="auto">
          <a:xfrm>
            <a:off x="8858846" y="974612"/>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Rectángulo"/>
          <p:cNvSpPr/>
          <p:nvPr/>
        </p:nvSpPr>
        <p:spPr>
          <a:xfrm>
            <a:off x="1793036" y="868870"/>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POWER CELL BYPASS</a:t>
            </a:r>
            <a:endParaRPr lang="en-US" sz="2000" b="1" dirty="0">
              <a:solidFill>
                <a:srgbClr val="00B0F0"/>
              </a:solidFill>
              <a:latin typeface="Arial Narrow" pitchFamily="34" charset="0"/>
            </a:endParaRPr>
          </a:p>
        </p:txBody>
      </p:sp>
      <p:sp>
        <p:nvSpPr>
          <p:cNvPr id="19" name="18 CuadroTexto"/>
          <p:cNvSpPr txBox="1"/>
          <p:nvPr/>
        </p:nvSpPr>
        <p:spPr>
          <a:xfrm>
            <a:off x="2" y="6604084"/>
            <a:ext cx="7312191" cy="253916"/>
          </a:xfrm>
          <a:prstGeom prst="rect">
            <a:avLst/>
          </a:prstGeom>
          <a:noFill/>
        </p:spPr>
        <p:txBody>
          <a:bodyPr wrap="square" rtlCol="0">
            <a:spAutoFit/>
          </a:bodyPr>
          <a:lstStyle/>
          <a:p>
            <a:r>
              <a:rPr lang="en-US" sz="1050" dirty="0" smtClean="0">
                <a:solidFill>
                  <a:schemeClr val="bg1">
                    <a:lumMod val="65000"/>
                  </a:schemeClr>
                </a:solidFill>
              </a:rPr>
              <a:t>Illustrative, measured values  may vary depending on line-up and motor characteristics.</a:t>
            </a:r>
            <a:endParaRPr lang="en-US" sz="1050" dirty="0">
              <a:solidFill>
                <a:schemeClr val="bg1">
                  <a:lumMod val="65000"/>
                </a:schemeClr>
              </a:solidFill>
            </a:endParaRPr>
          </a:p>
        </p:txBody>
      </p:sp>
      <p:grpSp>
        <p:nvGrpSpPr>
          <p:cNvPr id="25" name="24 Grupo"/>
          <p:cNvGrpSpPr/>
          <p:nvPr/>
        </p:nvGrpSpPr>
        <p:grpSpPr>
          <a:xfrm>
            <a:off x="247652" y="979826"/>
            <a:ext cx="8429623" cy="5584848"/>
            <a:chOff x="228600" y="979826"/>
            <a:chExt cx="7781190" cy="5584848"/>
          </a:xfrm>
        </p:grpSpPr>
        <p:graphicFrame>
          <p:nvGraphicFramePr>
            <p:cNvPr id="133" name="Group 39"/>
            <p:cNvGraphicFramePr>
              <a:graphicFrameLocks/>
            </p:cNvGraphicFramePr>
            <p:nvPr/>
          </p:nvGraphicFramePr>
          <p:xfrm>
            <a:off x="252664" y="4187234"/>
            <a:ext cx="7757126" cy="2377440"/>
          </p:xfrm>
          <a:graphic>
            <a:graphicData uri="http://schemas.openxmlformats.org/drawingml/2006/table">
              <a:tbl>
                <a:tblPr/>
                <a:tblGrid>
                  <a:gridCol w="647908"/>
                  <a:gridCol w="647908"/>
                  <a:gridCol w="647908"/>
                  <a:gridCol w="1725905"/>
                  <a:gridCol w="1713049"/>
                  <a:gridCol w="1740016"/>
                  <a:gridCol w="1280860"/>
                </a:tblGrid>
                <a:tr h="242814">
                  <a:tc gridSpan="3">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AVAILABLE CELLS</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 PER PHASE</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ES"/>
                      </a:p>
                    </a:txBody>
                    <a:tcPr/>
                  </a:tc>
                  <a:tc hMerge="1">
                    <a:txBody>
                      <a:bodyPr/>
                      <a:lstStyle/>
                      <a:p>
                        <a:endParaRPr lang="es-E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XMV660 </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MAX. OUTPUT VOLTAGE</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defRPr/>
                        </a:pPr>
                        <a:r>
                          <a:rPr lang="en-US" sz="1200" b="1" noProof="0" dirty="0" smtClean="0">
                            <a:latin typeface="Arial" pitchFamily="34" charset="0"/>
                            <a:cs typeface="Arial" pitchFamily="34" charset="0"/>
                          </a:rPr>
                          <a:t>Voltage</a:t>
                        </a:r>
                        <a:r>
                          <a:rPr lang="en-US" sz="1200" b="1" baseline="0" noProof="0" dirty="0" smtClean="0">
                            <a:latin typeface="Arial" pitchFamily="34" charset="0"/>
                            <a:cs typeface="Arial" pitchFamily="34" charset="0"/>
                          </a:rPr>
                          <a:t> Reduction </a:t>
                        </a:r>
                        <a:r>
                          <a:rPr lang="en-US" sz="1200" b="1" noProof="0" dirty="0" smtClean="0">
                            <a:latin typeface="Arial" pitchFamily="34" charset="0"/>
                            <a:cs typeface="Arial" pitchFamily="34" charset="0"/>
                          </a:rPr>
                          <a:t>4.16kV VSD</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defRPr/>
                        </a:pPr>
                        <a:r>
                          <a:rPr kumimoji="0" lang="en-US" sz="1200" b="0" i="0" u="none" strike="noStrike" kern="1200" cap="none" normalizeH="0" baseline="0" noProof="0" dirty="0" smtClean="0">
                            <a:ln>
                              <a:noFill/>
                            </a:ln>
                            <a:solidFill>
                              <a:schemeClr val="tx1"/>
                            </a:solidFill>
                            <a:effectLst/>
                            <a:latin typeface="Arial" pitchFamily="34" charset="0"/>
                            <a:ea typeface="+mn-ea"/>
                            <a:cs typeface="Arial" pitchFamily="34" charset="0"/>
                          </a:rPr>
                          <a:t>(Standard Unit)</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lang="en-US" sz="1200" b="1" noProof="0" dirty="0" smtClean="0">
                            <a:latin typeface="Arial" pitchFamily="34" charset="0"/>
                            <a:cs typeface="Arial" pitchFamily="34" charset="0"/>
                          </a:rPr>
                          <a:t>Voltage</a:t>
                        </a:r>
                        <a:r>
                          <a:rPr lang="en-US" sz="1200" b="1" baseline="0" noProof="0" dirty="0" smtClean="0">
                            <a:latin typeface="Arial" pitchFamily="34" charset="0"/>
                            <a:cs typeface="Arial" pitchFamily="34" charset="0"/>
                          </a:rPr>
                          <a:t> Reduction </a:t>
                        </a:r>
                        <a:r>
                          <a:rPr lang="en-US" sz="1200" b="1" noProof="0" dirty="0" smtClean="0">
                            <a:latin typeface="Arial" pitchFamily="34" charset="0"/>
                            <a:cs typeface="Arial" pitchFamily="34" charset="0"/>
                          </a:rPr>
                          <a:t>3.3kV VSD</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0" i="0" u="none" strike="noStrike" cap="none" normalizeH="0" baseline="0" noProof="0" dirty="0" smtClean="0">
                            <a:ln>
                              <a:noFill/>
                            </a:ln>
                            <a:solidFill>
                              <a:schemeClr val="tx1"/>
                            </a:solidFill>
                            <a:effectLst/>
                            <a:latin typeface="Arial" pitchFamily="34" charset="0"/>
                            <a:cs typeface="Arial" pitchFamily="34" charset="0"/>
                          </a:rPr>
                          <a:t>(Cell Redundancy)</a:t>
                        </a: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lang="en-US" sz="1200" b="1" kern="1200" noProof="0" dirty="0" smtClean="0">
                            <a:solidFill>
                              <a:schemeClr val="tx1"/>
                            </a:solidFill>
                            <a:latin typeface="Arial" pitchFamily="34" charset="0"/>
                            <a:ea typeface="+mn-ea"/>
                            <a:cs typeface="Arial" pitchFamily="34" charset="0"/>
                          </a:rPr>
                          <a:t>Redundancy</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r>
                <a:tr h="194252">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V</a:t>
                        </a:r>
                        <a:r>
                          <a:rPr kumimoji="0" lang="en-US" sz="1200" b="1" i="0" u="none" strike="noStrike" cap="none" normalizeH="0" baseline="-25000" dirty="0" smtClean="0">
                            <a:ln>
                              <a:noFill/>
                            </a:ln>
                            <a:solidFill>
                              <a:schemeClr val="tx1"/>
                            </a:solidFill>
                            <a:effectLst/>
                            <a:latin typeface="Arial" charset="0"/>
                          </a:rPr>
                          <a:t>U</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V</a:t>
                        </a:r>
                        <a:r>
                          <a:rPr kumimoji="0" lang="en-US" sz="1200" b="1" i="0" u="none" strike="noStrike" cap="none" normalizeH="0" baseline="-25000" dirty="0" smtClean="0">
                            <a:ln>
                              <a:noFill/>
                            </a:ln>
                            <a:solidFill>
                              <a:schemeClr val="tx1"/>
                            </a:solidFill>
                            <a:effectLst/>
                            <a:latin typeface="Arial" charset="0"/>
                          </a:rPr>
                          <a:t>V</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V</a:t>
                        </a:r>
                        <a:r>
                          <a:rPr kumimoji="0" lang="en-US" sz="1200" b="1" i="0" u="none" strike="noStrike" cap="none" normalizeH="0" baseline="-25000" smtClean="0">
                            <a:ln>
                              <a:noFill/>
                            </a:ln>
                            <a:solidFill>
                              <a:schemeClr val="tx1"/>
                            </a:solidFill>
                            <a:effectLst/>
                            <a:latin typeface="Arial" charset="0"/>
                          </a:rPr>
                          <a:t>W</a:t>
                        </a:r>
                        <a:endParaRPr kumimoji="0" lang="en-US" sz="1200" b="1" i="0" u="none" strike="noStrike" cap="none" normalizeH="0" baseline="-25000" dirty="0" smtClean="0">
                          <a:ln>
                            <a:noFill/>
                          </a:ln>
                          <a:solidFill>
                            <a:schemeClr val="tx1"/>
                          </a:solidFill>
                          <a:effectLst/>
                          <a:latin typeface="Arial" charset="0"/>
                        </a:endParaRP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4.850</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4,414</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N+1</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3990</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- 4.08%</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2</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3.924</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- 5.68%</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2</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3.470</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-16.59%</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N+3</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2</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3.192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-23.26%</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-3.26%</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N+4</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bl>
            </a:graphicData>
          </a:graphic>
        </p:graphicFrame>
        <p:sp>
          <p:nvSpPr>
            <p:cNvPr id="134" name="133 Rectángulo"/>
            <p:cNvSpPr/>
            <p:nvPr/>
          </p:nvSpPr>
          <p:spPr>
            <a:xfrm>
              <a:off x="243305" y="3751102"/>
              <a:ext cx="4413250" cy="400110"/>
            </a:xfrm>
            <a:prstGeom prst="rect">
              <a:avLst/>
            </a:prstGeom>
            <a:noFill/>
          </p:spPr>
          <p:txBody>
            <a:bodyPr wrap="square">
              <a:spAutoFit/>
            </a:bodyPr>
            <a:lstStyle/>
            <a:p>
              <a:pPr>
                <a:spcBef>
                  <a:spcPct val="50000"/>
                </a:spcBef>
                <a:buClr>
                  <a:schemeClr val="bg1"/>
                </a:buClr>
                <a:buFont typeface="Arial" charset="0"/>
                <a:buNone/>
              </a:pPr>
              <a:r>
                <a:rPr lang="en-US" sz="2000" b="1" dirty="0" smtClean="0">
                  <a:solidFill>
                    <a:srgbClr val="00B0F0"/>
                  </a:solidFill>
                  <a:latin typeface="Arial Narrow" pitchFamily="34" charset="0"/>
                </a:rPr>
                <a:t>4 Cells Configuration</a:t>
              </a:r>
              <a:endParaRPr lang="en-US" sz="2000" b="1" dirty="0">
                <a:solidFill>
                  <a:srgbClr val="00B0F0"/>
                </a:solidFill>
                <a:latin typeface="Arial Narrow" pitchFamily="34" charset="0"/>
              </a:endParaRPr>
            </a:p>
          </p:txBody>
        </p:sp>
        <p:grpSp>
          <p:nvGrpSpPr>
            <p:cNvPr id="24" name="23 Grupo"/>
            <p:cNvGrpSpPr/>
            <p:nvPr/>
          </p:nvGrpSpPr>
          <p:grpSpPr>
            <a:xfrm>
              <a:off x="228600" y="979826"/>
              <a:ext cx="7772398" cy="2772977"/>
              <a:chOff x="228600" y="979826"/>
              <a:chExt cx="7772398" cy="2772977"/>
            </a:xfrm>
          </p:grpSpPr>
          <p:graphicFrame>
            <p:nvGraphicFramePr>
              <p:cNvPr id="22" name="Group 39"/>
              <p:cNvGraphicFramePr>
                <a:graphicFrameLocks/>
              </p:cNvGraphicFramePr>
              <p:nvPr/>
            </p:nvGraphicFramePr>
            <p:xfrm>
              <a:off x="228600" y="1375363"/>
              <a:ext cx="7772398" cy="2377440"/>
            </p:xfrm>
            <a:graphic>
              <a:graphicData uri="http://schemas.openxmlformats.org/drawingml/2006/table">
                <a:tbl>
                  <a:tblPr/>
                  <a:tblGrid>
                    <a:gridCol w="647908"/>
                    <a:gridCol w="647908"/>
                    <a:gridCol w="647908"/>
                    <a:gridCol w="1766192"/>
                    <a:gridCol w="1672762"/>
                    <a:gridCol w="1740016"/>
                    <a:gridCol w="1297404"/>
                  </a:tblGrid>
                  <a:tr h="242814">
                    <a:tc gridSpan="3">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AVAILABLE CELLS</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 PER PHASE</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ES"/>
                        </a:p>
                      </a:txBody>
                      <a:tcPr/>
                    </a:tc>
                    <a:tc hMerge="1">
                      <a:txBody>
                        <a:bodyPr/>
                        <a:lstStyle/>
                        <a:p>
                          <a:endParaRPr lang="es-E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XMV660 </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MAX. OUTPUT VOLTAGE</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defRPr/>
                          </a:pPr>
                          <a:r>
                            <a:rPr lang="en-US" sz="1200" b="1" noProof="0" dirty="0" smtClean="0">
                              <a:latin typeface="Arial" pitchFamily="34" charset="0"/>
                              <a:cs typeface="Arial" pitchFamily="34" charset="0"/>
                            </a:rPr>
                            <a:t>Voltage</a:t>
                          </a:r>
                          <a:r>
                            <a:rPr lang="en-US" sz="1200" b="1" baseline="0" noProof="0" dirty="0" smtClean="0">
                              <a:latin typeface="Arial" pitchFamily="34" charset="0"/>
                              <a:cs typeface="Arial" pitchFamily="34" charset="0"/>
                            </a:rPr>
                            <a:t> Reduction </a:t>
                          </a:r>
                          <a:r>
                            <a:rPr lang="en-US" sz="1200" b="1" noProof="0" dirty="0" smtClean="0">
                              <a:latin typeface="Arial" pitchFamily="34" charset="0"/>
                              <a:cs typeface="Arial" pitchFamily="34" charset="0"/>
                            </a:rPr>
                            <a:t>5.5kV VSD</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defRPr/>
                          </a:pPr>
                          <a:r>
                            <a:rPr kumimoji="0" lang="en-US" sz="1200" b="0" i="0" u="none" strike="noStrike" kern="1200" cap="none" normalizeH="0" baseline="0" noProof="0" dirty="0" smtClean="0">
                              <a:ln>
                                <a:noFill/>
                              </a:ln>
                              <a:solidFill>
                                <a:schemeClr val="tx1"/>
                              </a:solidFill>
                              <a:effectLst/>
                              <a:latin typeface="Arial" pitchFamily="34" charset="0"/>
                              <a:ea typeface="+mn-ea"/>
                              <a:cs typeface="Arial" pitchFamily="34" charset="0"/>
                            </a:rPr>
                            <a:t>(Standard Unit)</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lang="en-US" sz="1200" b="1" noProof="0" dirty="0" smtClean="0">
                              <a:latin typeface="Arial" pitchFamily="34" charset="0"/>
                              <a:cs typeface="Arial" pitchFamily="34" charset="0"/>
                            </a:rPr>
                            <a:t>Voltage</a:t>
                          </a:r>
                          <a:r>
                            <a:rPr lang="en-US" sz="1200" b="1" baseline="0" noProof="0" dirty="0" smtClean="0">
                              <a:latin typeface="Arial" pitchFamily="34" charset="0"/>
                              <a:cs typeface="Arial" pitchFamily="34" charset="0"/>
                            </a:rPr>
                            <a:t> Reduction </a:t>
                          </a:r>
                          <a:r>
                            <a:rPr lang="en-US" sz="1200" b="1" noProof="0" dirty="0" smtClean="0">
                              <a:latin typeface="Arial" pitchFamily="34" charset="0"/>
                              <a:cs typeface="Arial" pitchFamily="34" charset="0"/>
                            </a:rPr>
                            <a:t>4.16kV VSD</a:t>
                          </a:r>
                        </a:p>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0" i="0" u="none" strike="noStrike" cap="none" normalizeH="0" baseline="0" noProof="0" dirty="0" smtClean="0">
                              <a:ln>
                                <a:noFill/>
                              </a:ln>
                              <a:solidFill>
                                <a:schemeClr val="tx1"/>
                              </a:solidFill>
                              <a:effectLst/>
                              <a:latin typeface="Arial" pitchFamily="34" charset="0"/>
                              <a:cs typeface="Arial" pitchFamily="34" charset="0"/>
                            </a:rPr>
                            <a:t>(Cell Redundancy)</a:t>
                          </a: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lang="en-US" sz="1200" b="1" kern="1200" noProof="0" dirty="0" smtClean="0">
                              <a:solidFill>
                                <a:schemeClr val="tx1"/>
                              </a:solidFill>
                              <a:latin typeface="Arial" pitchFamily="34" charset="0"/>
                              <a:ea typeface="+mn-ea"/>
                              <a:cs typeface="Arial" pitchFamily="34" charset="0"/>
                            </a:rPr>
                            <a:t>Redundancy</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r>
                  <a:tr h="194252">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V</a:t>
                          </a:r>
                          <a:r>
                            <a:rPr kumimoji="0" lang="en-US" sz="1200" b="1" i="0" u="none" strike="noStrike" cap="none" normalizeH="0" baseline="-25000" dirty="0" smtClean="0">
                              <a:ln>
                                <a:noFill/>
                              </a:ln>
                              <a:solidFill>
                                <a:schemeClr val="tx1"/>
                              </a:solidFill>
                              <a:effectLst/>
                              <a:latin typeface="Arial" charset="0"/>
                            </a:rPr>
                            <a:t>U</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V</a:t>
                          </a:r>
                          <a:r>
                            <a:rPr kumimoji="0" lang="en-US" sz="1200" b="1" i="0" u="none" strike="noStrike" cap="none" normalizeH="0" baseline="-25000" dirty="0" smtClean="0">
                              <a:ln>
                                <a:noFill/>
                              </a:ln>
                              <a:solidFill>
                                <a:schemeClr val="tx1"/>
                              </a:solidFill>
                              <a:effectLst/>
                              <a:latin typeface="Arial" charset="0"/>
                            </a:rPr>
                            <a:t>V</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V</a:t>
                          </a:r>
                          <a:r>
                            <a:rPr kumimoji="0" lang="en-US" sz="1200" b="1" i="0" u="none" strike="noStrike" cap="none" normalizeH="0" baseline="-25000" smtClean="0">
                              <a:ln>
                                <a:noFill/>
                              </a:ln>
                              <a:solidFill>
                                <a:schemeClr val="tx1"/>
                              </a:solidFill>
                              <a:effectLst/>
                              <a:latin typeface="Arial" charset="0"/>
                            </a:rPr>
                            <a:t>W</a:t>
                          </a:r>
                          <a:endParaRPr kumimoji="0" lang="en-US" sz="1200" b="1" i="0" u="none" strike="noStrike" cap="none" normalizeH="0" baseline="-25000" dirty="0" smtClean="0">
                            <a:ln>
                              <a:noFill/>
                            </a:ln>
                            <a:solidFill>
                              <a:schemeClr val="tx1"/>
                            </a:solidFill>
                            <a:effectLst/>
                            <a:latin typeface="Arial" charset="0"/>
                          </a:endParaRP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bg1">
                            <a:lumMod val="95000"/>
                          </a:schemeClr>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6.062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5.633</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N+1</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5.217</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 -5.15%</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5.158</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- 6.23%</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4.850</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-11.82%</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N+3</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r h="145689">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3</a:t>
                          </a:r>
                        </a:p>
                      </a:txBody>
                      <a:tcP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4.414</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-19.74%</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OK</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FF9933"/>
                            </a:buClr>
                            <a:buSzTx/>
                            <a:buFont typeface="Wingdings" pitchFamily="2" charset="2"/>
                            <a:buNone/>
                            <a:tabLst/>
                          </a:pPr>
                          <a:r>
                            <a:rPr kumimoji="0" lang="en-US" sz="1200" b="1" i="0" u="none" strike="noStrike" cap="none" normalizeH="0" baseline="0" dirty="0" smtClean="0">
                              <a:ln>
                                <a:noFill/>
                              </a:ln>
                              <a:solidFill>
                                <a:schemeClr val="bg1">
                                  <a:lumMod val="50000"/>
                                </a:schemeClr>
                              </a:solidFill>
                              <a:effectLst/>
                              <a:latin typeface="Arial" charset="0"/>
                            </a:rPr>
                            <a:t>N+4</a:t>
                          </a:r>
                        </a:p>
                      </a:txBody>
                      <a:tcPr anchor="ctr" horzOverflow="overflow">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r>
                </a:tbl>
              </a:graphicData>
            </a:graphic>
          </p:graphicFrame>
          <p:sp>
            <p:nvSpPr>
              <p:cNvPr id="23" name="22 Rectángulo"/>
              <p:cNvSpPr/>
              <p:nvPr/>
            </p:nvSpPr>
            <p:spPr>
              <a:xfrm>
                <a:off x="278428" y="979826"/>
                <a:ext cx="4413250" cy="400110"/>
              </a:xfrm>
              <a:prstGeom prst="rect">
                <a:avLst/>
              </a:prstGeom>
              <a:noFill/>
            </p:spPr>
            <p:txBody>
              <a:bodyPr wrap="square">
                <a:spAutoFit/>
              </a:bodyPr>
              <a:lstStyle/>
              <a:p>
                <a:pPr>
                  <a:spcBef>
                    <a:spcPct val="50000"/>
                  </a:spcBef>
                  <a:buClr>
                    <a:schemeClr val="bg1"/>
                  </a:buClr>
                  <a:buFont typeface="Arial" charset="0"/>
                  <a:buNone/>
                </a:pPr>
                <a:r>
                  <a:rPr lang="en-US" sz="2000" b="1" dirty="0" smtClean="0">
                    <a:solidFill>
                      <a:srgbClr val="00B0F0"/>
                    </a:solidFill>
                    <a:latin typeface="Arial Narrow" pitchFamily="34" charset="0"/>
                  </a:rPr>
                  <a:t>5 Cells Configuration</a:t>
                </a:r>
                <a:endParaRPr lang="en-US" sz="2000" b="1" dirty="0">
                  <a:solidFill>
                    <a:srgbClr val="00B0F0"/>
                  </a:solidFill>
                  <a:latin typeface="Arial Narrow" pitchFamily="34" charset="0"/>
                </a:endParaRPr>
              </a:p>
            </p:txBody>
          </p:sp>
        </p:grpSp>
      </p:gr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3036" y="868870"/>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VOLTAGE RIDE THROUGH</a:t>
            </a:r>
            <a:endParaRPr lang="en-US" sz="2000" b="1" dirty="0">
              <a:solidFill>
                <a:srgbClr val="00B0F0"/>
              </a:solidFill>
              <a:latin typeface="Arial Narrow" pitchFamily="34" charset="0"/>
            </a:endParaRPr>
          </a:p>
        </p:txBody>
      </p:sp>
      <p:grpSp>
        <p:nvGrpSpPr>
          <p:cNvPr id="7" name="6 Grupo"/>
          <p:cNvGrpSpPr/>
          <p:nvPr/>
        </p:nvGrpSpPr>
        <p:grpSpPr>
          <a:xfrm>
            <a:off x="358817" y="5791521"/>
            <a:ext cx="9182767" cy="738664"/>
            <a:chOff x="667600" y="5337829"/>
            <a:chExt cx="8476400" cy="738664"/>
          </a:xfrm>
        </p:grpSpPr>
        <p:pic>
          <p:nvPicPr>
            <p:cNvPr id="1026" name="Picture 2"/>
            <p:cNvPicPr>
              <a:picLocks noChangeAspect="1" noChangeArrowheads="1"/>
            </p:cNvPicPr>
            <p:nvPr/>
          </p:nvPicPr>
          <p:blipFill>
            <a:blip r:embed="rId3"/>
            <a:srcRect/>
            <a:stretch>
              <a:fillRect/>
            </a:stretch>
          </p:blipFill>
          <p:spPr bwMode="auto">
            <a:xfrm>
              <a:off x="667600" y="5390849"/>
              <a:ext cx="277177" cy="184784"/>
            </a:xfrm>
            <a:prstGeom prst="rect">
              <a:avLst/>
            </a:prstGeom>
            <a:noFill/>
            <a:ln w="9525">
              <a:noFill/>
              <a:miter lim="800000"/>
              <a:headEnd/>
              <a:tailEnd/>
            </a:ln>
            <a:effectLst/>
          </p:spPr>
        </p:pic>
        <p:sp>
          <p:nvSpPr>
            <p:cNvPr id="6" name="5 Rectángulo"/>
            <p:cNvSpPr/>
            <p:nvPr/>
          </p:nvSpPr>
          <p:spPr>
            <a:xfrm>
              <a:off x="1057663" y="5337829"/>
              <a:ext cx="8086337" cy="738664"/>
            </a:xfrm>
            <a:prstGeom prst="rect">
              <a:avLst/>
            </a:prstGeom>
          </p:spPr>
          <p:txBody>
            <a:bodyPr wrap="square">
              <a:spAutoFit/>
            </a:bodyPr>
            <a:lstStyle/>
            <a:p>
              <a:r>
                <a:rPr lang="en-US" sz="1400" dirty="0" smtClean="0">
                  <a:solidFill>
                    <a:schemeClr val="bg1">
                      <a:lumMod val="50000"/>
                    </a:schemeClr>
                  </a:solidFill>
                </a:rPr>
                <a:t>XMV660 maintains synchronism with the motor and absorb power in order to maintain DC bus voltage. If DC voltage decrease below the limit, the VSD trips and stops the application. The number of cycles that XMV660 will remain connected depends on the load type.</a:t>
              </a:r>
              <a:endParaRPr lang="en-US" sz="1400" dirty="0">
                <a:solidFill>
                  <a:schemeClr val="bg1">
                    <a:lumMod val="50000"/>
                  </a:schemeClr>
                </a:solidFill>
              </a:endParaRPr>
            </a:p>
          </p:txBody>
        </p:sp>
      </p:grpSp>
      <p:grpSp>
        <p:nvGrpSpPr>
          <p:cNvPr id="14" name="13 Grupo"/>
          <p:cNvGrpSpPr/>
          <p:nvPr/>
        </p:nvGrpSpPr>
        <p:grpSpPr>
          <a:xfrm>
            <a:off x="371294" y="5278340"/>
            <a:ext cx="9193498" cy="523220"/>
            <a:chOff x="342733" y="5278340"/>
            <a:chExt cx="8486306" cy="523220"/>
          </a:xfrm>
        </p:grpSpPr>
        <p:pic>
          <p:nvPicPr>
            <p:cNvPr id="1027" name="Picture 3"/>
            <p:cNvPicPr>
              <a:picLocks noChangeAspect="1" noChangeArrowheads="1"/>
            </p:cNvPicPr>
            <p:nvPr/>
          </p:nvPicPr>
          <p:blipFill>
            <a:blip r:embed="rId4"/>
            <a:srcRect/>
            <a:stretch>
              <a:fillRect/>
            </a:stretch>
          </p:blipFill>
          <p:spPr bwMode="auto">
            <a:xfrm>
              <a:off x="342733" y="5416836"/>
              <a:ext cx="286229" cy="161004"/>
            </a:xfrm>
            <a:prstGeom prst="rect">
              <a:avLst/>
            </a:prstGeom>
            <a:noFill/>
            <a:ln w="9525">
              <a:noFill/>
              <a:miter lim="800000"/>
              <a:headEnd/>
              <a:tailEnd/>
            </a:ln>
            <a:effectLst/>
          </p:spPr>
        </p:pic>
        <p:sp>
          <p:nvSpPr>
            <p:cNvPr id="8" name="7 Rectángulo"/>
            <p:cNvSpPr/>
            <p:nvPr/>
          </p:nvSpPr>
          <p:spPr>
            <a:xfrm>
              <a:off x="742702" y="5278340"/>
              <a:ext cx="8086337" cy="523220"/>
            </a:xfrm>
            <a:prstGeom prst="rect">
              <a:avLst/>
            </a:prstGeom>
          </p:spPr>
          <p:txBody>
            <a:bodyPr wrap="square">
              <a:spAutoFit/>
            </a:bodyPr>
            <a:lstStyle/>
            <a:p>
              <a:r>
                <a:rPr lang="en-US" sz="1400" dirty="0" smtClean="0">
                  <a:solidFill>
                    <a:schemeClr val="bg1">
                      <a:lumMod val="50000"/>
                    </a:schemeClr>
                  </a:solidFill>
                </a:rPr>
                <a:t>Power &amp; Torque is reduced proportionally. The drive can work indefinitely in this mode because rated current  is no </a:t>
              </a:r>
              <a:r>
                <a:rPr lang="en-US" sz="1400" dirty="0" err="1" smtClean="0">
                  <a:solidFill>
                    <a:schemeClr val="bg1">
                      <a:lumMod val="50000"/>
                    </a:schemeClr>
                  </a:solidFill>
                </a:rPr>
                <a:t>overpassed</a:t>
              </a:r>
              <a:r>
                <a:rPr lang="en-US" sz="1400" dirty="0" smtClean="0">
                  <a:solidFill>
                    <a:schemeClr val="bg1">
                      <a:lumMod val="50000"/>
                    </a:schemeClr>
                  </a:solidFill>
                </a:rPr>
                <a:t>.</a:t>
              </a:r>
              <a:endParaRPr lang="en-US" sz="1400" dirty="0">
                <a:solidFill>
                  <a:schemeClr val="bg1">
                    <a:lumMod val="50000"/>
                  </a:schemeClr>
                </a:solidFill>
              </a:endParaRPr>
            </a:p>
          </p:txBody>
        </p:sp>
      </p:grpSp>
      <p:pic>
        <p:nvPicPr>
          <p:cNvPr id="1030" name="Picture 6" descr="Y:\Marketing y Ventas\N_JAVIER_PEREZ\003 PRESENTACIONES\30 POWER ACADEMY\auxiliares\Seminar\xmv660\voltage Ride Through.png"/>
          <p:cNvPicPr>
            <a:picLocks noChangeAspect="1" noChangeArrowheads="1"/>
          </p:cNvPicPr>
          <p:nvPr/>
        </p:nvPicPr>
        <p:blipFill>
          <a:blip r:embed="rId5"/>
          <a:srcRect/>
          <a:stretch>
            <a:fillRect/>
          </a:stretch>
        </p:blipFill>
        <p:spPr bwMode="auto">
          <a:xfrm>
            <a:off x="1441185" y="1314450"/>
            <a:ext cx="6860458" cy="3282950"/>
          </a:xfrm>
          <a:prstGeom prst="rect">
            <a:avLst/>
          </a:prstGeom>
          <a:noFill/>
        </p:spPr>
      </p:pic>
      <p:grpSp>
        <p:nvGrpSpPr>
          <p:cNvPr id="13" name="12 Grupo"/>
          <p:cNvGrpSpPr/>
          <p:nvPr/>
        </p:nvGrpSpPr>
        <p:grpSpPr>
          <a:xfrm>
            <a:off x="395900" y="4861779"/>
            <a:ext cx="9194931" cy="307777"/>
            <a:chOff x="365444" y="4861776"/>
            <a:chExt cx="8487629" cy="307777"/>
          </a:xfrm>
        </p:grpSpPr>
        <p:pic>
          <p:nvPicPr>
            <p:cNvPr id="1028" name="Picture 4"/>
            <p:cNvPicPr>
              <a:picLocks noChangeAspect="1" noChangeArrowheads="1"/>
            </p:cNvPicPr>
            <p:nvPr/>
          </p:nvPicPr>
          <p:blipFill>
            <a:blip r:embed="rId6"/>
            <a:srcRect/>
            <a:stretch>
              <a:fillRect/>
            </a:stretch>
          </p:blipFill>
          <p:spPr bwMode="auto">
            <a:xfrm>
              <a:off x="365444" y="4914900"/>
              <a:ext cx="266147" cy="175260"/>
            </a:xfrm>
            <a:prstGeom prst="rect">
              <a:avLst/>
            </a:prstGeom>
            <a:noFill/>
            <a:ln w="9525">
              <a:noFill/>
              <a:miter lim="800000"/>
              <a:headEnd/>
              <a:tailEnd/>
            </a:ln>
            <a:effectLst/>
          </p:spPr>
        </p:pic>
        <p:sp>
          <p:nvSpPr>
            <p:cNvPr id="12" name="11 Rectángulo"/>
            <p:cNvSpPr/>
            <p:nvPr/>
          </p:nvSpPr>
          <p:spPr>
            <a:xfrm>
              <a:off x="766736" y="4861776"/>
              <a:ext cx="8086337" cy="307777"/>
            </a:xfrm>
            <a:prstGeom prst="rect">
              <a:avLst/>
            </a:prstGeom>
          </p:spPr>
          <p:txBody>
            <a:bodyPr wrap="square">
              <a:spAutoFit/>
            </a:bodyPr>
            <a:lstStyle/>
            <a:p>
              <a:r>
                <a:rPr lang="en-US" sz="1400" dirty="0" smtClean="0">
                  <a:solidFill>
                    <a:schemeClr val="bg1">
                      <a:lumMod val="50000"/>
                    </a:schemeClr>
                  </a:solidFill>
                </a:rPr>
                <a:t>Standard operation, maximum torque and overload available.</a:t>
              </a:r>
              <a:endParaRPr lang="en-US" sz="1400" dirty="0">
                <a:solidFill>
                  <a:schemeClr val="bg1">
                    <a:lumMod val="50000"/>
                  </a:schemeClr>
                </a:solidFill>
              </a:endParaRPr>
            </a:p>
          </p:txBody>
        </p:sp>
      </p:grpSp>
      <p:pic>
        <p:nvPicPr>
          <p:cNvPr id="16" name="Picture 6" descr="C:\Users\JPEREZ.PELECTRONICS\Desktop\ICONOS\xmv660\reliability.png"/>
          <p:cNvPicPr>
            <a:picLocks noChangeAspect="1" noChangeArrowheads="1"/>
          </p:cNvPicPr>
          <p:nvPr/>
        </p:nvPicPr>
        <p:blipFill>
          <a:blip r:embed="rId7"/>
          <a:srcRect/>
          <a:stretch>
            <a:fillRect/>
          </a:stretch>
        </p:blipFill>
        <p:spPr bwMode="auto">
          <a:xfrm>
            <a:off x="8858846" y="974612"/>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23385" y="874766"/>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SAFETY AND PROTECTION</a:t>
            </a:r>
            <a:endParaRPr lang="en-US" sz="2000" b="1" dirty="0">
              <a:solidFill>
                <a:srgbClr val="00B0F0"/>
              </a:solidFill>
              <a:latin typeface="Arial Narrow" pitchFamily="34" charset="0"/>
            </a:endParaRPr>
          </a:p>
        </p:txBody>
      </p:sp>
      <p:sp>
        <p:nvSpPr>
          <p:cNvPr id="6" name="Text Box 16"/>
          <p:cNvSpPr txBox="1">
            <a:spLocks noChangeArrowheads="1"/>
          </p:cNvSpPr>
          <p:nvPr/>
        </p:nvSpPr>
        <p:spPr bwMode="auto">
          <a:xfrm>
            <a:off x="2332038" y="1690799"/>
            <a:ext cx="7306657" cy="4420290"/>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Built –in hardware and software protections </a:t>
            </a:r>
            <a:r>
              <a:rPr lang="en-US" sz="1600" dirty="0" smtClean="0">
                <a:solidFill>
                  <a:schemeClr val="bg1">
                    <a:lumMod val="50000"/>
                  </a:schemeClr>
                </a:solidFill>
              </a:rPr>
              <a:t>reduce the associated risk of medium voltage facilities. </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Input, output and each individual power cell monitoring </a:t>
            </a:r>
            <a:r>
              <a:rPr lang="en-US" sz="1600" dirty="0" smtClean="0">
                <a:solidFill>
                  <a:schemeClr val="bg1">
                    <a:lumMod val="50000"/>
                  </a:schemeClr>
                </a:solidFill>
              </a:rPr>
              <a:t>protects your valuable rotating assets (pump, fan, conveyor, compressors…and drive) .</a:t>
            </a:r>
          </a:p>
          <a:p>
            <a:pPr marL="190500"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Each cell </a:t>
            </a:r>
            <a:r>
              <a:rPr lang="en-US" sz="1600" dirty="0" smtClean="0">
                <a:solidFill>
                  <a:schemeClr val="bg1">
                    <a:lumMod val="50000"/>
                  </a:schemeClr>
                </a:solidFill>
              </a:rPr>
              <a:t>is protected by </a:t>
            </a:r>
            <a:r>
              <a:rPr lang="en-US" sz="1600" b="1" dirty="0" smtClean="0">
                <a:solidFill>
                  <a:schemeClr val="bg1">
                    <a:lumMod val="50000"/>
                  </a:schemeClr>
                </a:solidFill>
              </a:rPr>
              <a:t>three fuses</a:t>
            </a:r>
            <a:r>
              <a:rPr lang="en-US" sz="1600" dirty="0" smtClean="0">
                <a:solidFill>
                  <a:schemeClr val="bg1">
                    <a:lumMod val="50000"/>
                  </a:schemeClr>
                </a:solidFill>
              </a:rPr>
              <a:t> that provide overcurrent protection to the rectifier bridge.</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Optionally it is available with a </a:t>
            </a:r>
            <a:r>
              <a:rPr lang="en-US" sz="1600" b="1" dirty="0" smtClean="0">
                <a:solidFill>
                  <a:schemeClr val="bg1">
                    <a:lumMod val="50000"/>
                  </a:schemeClr>
                </a:solidFill>
              </a:rPr>
              <a:t>soft load system </a:t>
            </a:r>
            <a:r>
              <a:rPr lang="en-US" sz="1600" dirty="0" smtClean="0">
                <a:solidFill>
                  <a:schemeClr val="bg1">
                    <a:lumMod val="50000"/>
                  </a:schemeClr>
                </a:solidFill>
              </a:rPr>
              <a:t>that</a:t>
            </a:r>
            <a:r>
              <a:rPr lang="en-US" sz="1600" b="1" dirty="0" smtClean="0">
                <a:solidFill>
                  <a:schemeClr val="bg1">
                    <a:lumMod val="50000"/>
                  </a:schemeClr>
                </a:solidFill>
              </a:rPr>
              <a:t> magnetizes the transformer </a:t>
            </a:r>
            <a:r>
              <a:rPr lang="en-US" sz="1600" dirty="0" smtClean="0">
                <a:solidFill>
                  <a:schemeClr val="bg1">
                    <a:lumMod val="50000"/>
                  </a:schemeClr>
                </a:solidFill>
              </a:rPr>
              <a:t>and </a:t>
            </a:r>
            <a:r>
              <a:rPr lang="en-US" sz="1600" b="1" dirty="0" smtClean="0">
                <a:solidFill>
                  <a:schemeClr val="bg1">
                    <a:lumMod val="50000"/>
                  </a:schemeClr>
                </a:solidFill>
              </a:rPr>
              <a:t>charges </a:t>
            </a:r>
            <a:r>
              <a:rPr lang="en-US" sz="1600" dirty="0" smtClean="0">
                <a:solidFill>
                  <a:schemeClr val="bg1">
                    <a:lumMod val="50000"/>
                  </a:schemeClr>
                </a:solidFill>
              </a:rPr>
              <a:t>each cell </a:t>
            </a:r>
            <a:r>
              <a:rPr lang="en-US" sz="1600" b="1" dirty="0" smtClean="0">
                <a:solidFill>
                  <a:schemeClr val="bg1">
                    <a:lumMod val="50000"/>
                  </a:schemeClr>
                </a:solidFill>
              </a:rPr>
              <a:t>DC bus</a:t>
            </a:r>
            <a:r>
              <a:rPr lang="en-US" sz="1600" dirty="0" smtClean="0">
                <a:solidFill>
                  <a:schemeClr val="bg1">
                    <a:lumMod val="50000"/>
                  </a:schemeClr>
                </a:solidFill>
              </a:rPr>
              <a:t>. This system limits the inrush current at the drive’s connection.</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The </a:t>
            </a:r>
            <a:r>
              <a:rPr lang="en-US" sz="1600" b="1" dirty="0" smtClean="0">
                <a:solidFill>
                  <a:schemeClr val="bg1">
                    <a:lumMod val="50000"/>
                  </a:schemeClr>
                </a:solidFill>
              </a:rPr>
              <a:t>optional input protection modules </a:t>
            </a:r>
            <a:r>
              <a:rPr lang="en-US" sz="1600" dirty="0" smtClean="0">
                <a:solidFill>
                  <a:schemeClr val="bg1">
                    <a:lumMod val="50000"/>
                  </a:schemeClr>
                </a:solidFill>
              </a:rPr>
              <a:t>avoid the need for medium voltage protection switchgear. </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Safety system, mechanical interlocks, restricted settings access with password and a warning buzzer will warn you of unexpected operation.</a:t>
            </a:r>
          </a:p>
        </p:txBody>
      </p:sp>
      <p:pic>
        <p:nvPicPr>
          <p:cNvPr id="7" name="Picture 2"/>
          <p:cNvPicPr>
            <a:picLocks noChangeAspect="1" noChangeArrowheads="1"/>
          </p:cNvPicPr>
          <p:nvPr/>
        </p:nvPicPr>
        <p:blipFill>
          <a:blip r:embed="rId3" cstate="print"/>
          <a:srcRect/>
          <a:stretch>
            <a:fillRect/>
          </a:stretch>
        </p:blipFill>
        <p:spPr bwMode="auto">
          <a:xfrm>
            <a:off x="8893933" y="932324"/>
            <a:ext cx="817821" cy="865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Y:\Marketing y Ventas\01 VARIADORES\02 SERIE XMV\XMV660\08 Catálogos (XMV66CA)\XMV66CA02\A_empaquetado Publips\MT CASTELLANO\Links\XMV660 fotos ventajas competitivas\Máximo cuidado del motor\MaximoCuidadoMotor.jpg"/>
          <p:cNvPicPr>
            <a:picLocks noChangeAspect="1" noChangeArrowheads="1"/>
          </p:cNvPicPr>
          <p:nvPr/>
        </p:nvPicPr>
        <p:blipFill>
          <a:blip r:embed="rId4" cstate="print"/>
          <a:srcRect/>
          <a:stretch>
            <a:fillRect/>
          </a:stretch>
        </p:blipFill>
        <p:spPr bwMode="auto">
          <a:xfrm>
            <a:off x="2" y="1657350"/>
            <a:ext cx="2122587" cy="435387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16174" y="1023538"/>
            <a:ext cx="7331922"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SAFETY AND PROTECTION | INPUT TRANSFORMER BENEFITS</a:t>
            </a:r>
            <a:endParaRPr lang="en-US" sz="2000" b="1" dirty="0">
              <a:solidFill>
                <a:srgbClr val="00B0F0"/>
              </a:solidFill>
              <a:latin typeface="Arial Narrow" pitchFamily="34" charset="0"/>
            </a:endParaRPr>
          </a:p>
        </p:txBody>
      </p:sp>
      <p:sp>
        <p:nvSpPr>
          <p:cNvPr id="6" name="Text Box 16"/>
          <p:cNvSpPr txBox="1">
            <a:spLocks noChangeArrowheads="1"/>
          </p:cNvSpPr>
          <p:nvPr/>
        </p:nvSpPr>
        <p:spPr bwMode="auto">
          <a:xfrm>
            <a:off x="2270126" y="1690798"/>
            <a:ext cx="7329259" cy="4420290"/>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An input </a:t>
            </a:r>
            <a:r>
              <a:rPr lang="en-US" sz="1600" b="1" dirty="0" smtClean="0">
                <a:solidFill>
                  <a:schemeClr val="bg1">
                    <a:lumMod val="50000"/>
                  </a:schemeClr>
                </a:solidFill>
              </a:rPr>
              <a:t>phase-shift transformer </a:t>
            </a:r>
            <a:r>
              <a:rPr lang="en-US" sz="1600" dirty="0" smtClean="0">
                <a:solidFill>
                  <a:schemeClr val="bg1">
                    <a:lumMod val="50000"/>
                  </a:schemeClr>
                </a:solidFill>
              </a:rPr>
              <a:t>offers a wide variety of benefits to your installation:</a:t>
            </a:r>
          </a:p>
          <a:p>
            <a:pPr marL="647700" lvl="1"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Protects</a:t>
            </a:r>
            <a:r>
              <a:rPr lang="en-US" sz="1600" dirty="0" smtClean="0">
                <a:solidFill>
                  <a:schemeClr val="bg1">
                    <a:lumMod val="50000"/>
                  </a:schemeClr>
                </a:solidFill>
              </a:rPr>
              <a:t> power rectifier bridge </a:t>
            </a:r>
            <a:r>
              <a:rPr lang="en-US" sz="1600" b="1" dirty="0" smtClean="0">
                <a:solidFill>
                  <a:schemeClr val="bg1">
                    <a:lumMod val="50000"/>
                  </a:schemeClr>
                </a:solidFill>
              </a:rPr>
              <a:t>semiconductors</a:t>
            </a:r>
            <a:r>
              <a:rPr lang="en-US" sz="1600" dirty="0" smtClean="0">
                <a:solidFill>
                  <a:schemeClr val="bg1">
                    <a:lumMod val="50000"/>
                  </a:schemeClr>
                </a:solidFill>
              </a:rPr>
              <a:t> and withstands grid transitory anomalies.</a:t>
            </a:r>
          </a:p>
          <a:p>
            <a:pPr marL="647700" lvl="1"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Reduces the short circuit power </a:t>
            </a:r>
            <a:r>
              <a:rPr lang="en-US" sz="1600" dirty="0" smtClean="0">
                <a:solidFill>
                  <a:schemeClr val="bg1">
                    <a:lumMod val="50000"/>
                  </a:schemeClr>
                </a:solidFill>
              </a:rPr>
              <a:t>and therefore the fault current in case of an unlikely internal isolation defect.</a:t>
            </a:r>
          </a:p>
          <a:p>
            <a:pPr marL="647700" lvl="1" indent="-190500" eaLnBrk="0" hangingPunct="0">
              <a:spcBef>
                <a:spcPct val="50000"/>
              </a:spcBef>
              <a:buClr>
                <a:srgbClr val="00B0F0"/>
              </a:buClr>
              <a:buFont typeface="Wingdings" pitchFamily="2" charset="2"/>
              <a:buChar char="§"/>
            </a:pPr>
            <a:r>
              <a:rPr lang="en-US" sz="1600" b="1" dirty="0" smtClean="0">
                <a:solidFill>
                  <a:schemeClr val="bg1">
                    <a:lumMod val="50000"/>
                  </a:schemeClr>
                </a:solidFill>
              </a:rPr>
              <a:t>Compensates grid and drive voltage drops </a:t>
            </a:r>
            <a:r>
              <a:rPr lang="en-US" sz="1600" dirty="0" smtClean="0">
                <a:solidFill>
                  <a:schemeClr val="bg1">
                    <a:lumMod val="50000"/>
                  </a:schemeClr>
                </a:solidFill>
              </a:rPr>
              <a:t>by using an on-site tap adjustment of the transformer. The motor will work under the rated voltage avoiding undesired motor oversizing and overheating.</a:t>
            </a:r>
          </a:p>
          <a:p>
            <a:pPr marL="647700" lvl="1"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A tailor made input transformer allows the user to order a </a:t>
            </a:r>
            <a:r>
              <a:rPr lang="en-US" sz="1600" b="1" dirty="0" smtClean="0">
                <a:solidFill>
                  <a:schemeClr val="bg1">
                    <a:lumMod val="50000"/>
                  </a:schemeClr>
                </a:solidFill>
              </a:rPr>
              <a:t>different input and output voltage</a:t>
            </a:r>
            <a:r>
              <a:rPr lang="en-US" sz="1600" dirty="0" smtClean="0">
                <a:solidFill>
                  <a:schemeClr val="bg1">
                    <a:lumMod val="50000"/>
                  </a:schemeClr>
                </a:solidFill>
              </a:rPr>
              <a:t>. Thus, there is no need to install further transformers or switchgear, and allows the user to work with different rated voltage equipment within the same facilities.</a:t>
            </a: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b="1" dirty="0" smtClean="0">
              <a:solidFill>
                <a:schemeClr val="bg1">
                  <a:lumMod val="50000"/>
                </a:schemeClr>
              </a:solidFill>
            </a:endParaRPr>
          </a:p>
          <a:p>
            <a:pPr marL="647700" lvl="1" indent="-190500" eaLnBrk="0" hangingPunct="0">
              <a:spcBef>
                <a:spcPct val="50000"/>
              </a:spcBef>
              <a:buClr>
                <a:srgbClr val="00B0F0"/>
              </a:buClr>
              <a:buFont typeface="Wingdings" pitchFamily="2" charset="2"/>
              <a:buChar char="§"/>
            </a:pPr>
            <a:endParaRPr lang="en-GB"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endParaRPr lang="en-GB" sz="1600" dirty="0">
              <a:solidFill>
                <a:schemeClr val="bg1">
                  <a:lumMod val="50000"/>
                </a:schemeClr>
              </a:solidFill>
            </a:endParaRPr>
          </a:p>
        </p:txBody>
      </p:sp>
      <p:pic>
        <p:nvPicPr>
          <p:cNvPr id="5122" name="Picture 2" descr="Y:\Marketing y Ventas\01 VARIADORES\02 SERIE XMV\XMV660\08 Catálogos (XMV66CA)\XMV66CA02\A_empaquetado Publips\MT CASTELLANO\Links\XMV660 fotos ventajas competitivas\CalidadOnda\CalidadOnda.jpg"/>
          <p:cNvPicPr>
            <a:picLocks noChangeAspect="1" noChangeArrowheads="1"/>
          </p:cNvPicPr>
          <p:nvPr/>
        </p:nvPicPr>
        <p:blipFill>
          <a:blip r:embed="rId3" cstate="print"/>
          <a:srcRect/>
          <a:stretch>
            <a:fillRect/>
          </a:stretch>
        </p:blipFill>
        <p:spPr bwMode="auto">
          <a:xfrm>
            <a:off x="-393095" y="1740576"/>
            <a:ext cx="2669603" cy="4616682"/>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a:stretch>
            <a:fillRect/>
          </a:stretch>
        </p:blipFill>
        <p:spPr bwMode="auto">
          <a:xfrm>
            <a:off x="8893933" y="932324"/>
            <a:ext cx="817821" cy="865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61141" y="1010838"/>
            <a:ext cx="7331922"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SAFETY AND PROTECTION | PROTECTION LIST</a:t>
            </a:r>
            <a:endParaRPr lang="en-US" sz="2000" b="1" dirty="0">
              <a:solidFill>
                <a:srgbClr val="00B0F0"/>
              </a:solidFill>
              <a:latin typeface="Arial Narrow" pitchFamily="34" charset="0"/>
            </a:endParaRPr>
          </a:p>
        </p:txBody>
      </p:sp>
      <p:graphicFrame>
        <p:nvGraphicFramePr>
          <p:cNvPr id="5" name="4 Tabla"/>
          <p:cNvGraphicFramePr>
            <a:graphicFrameLocks noGrp="1"/>
          </p:cNvGraphicFramePr>
          <p:nvPr/>
        </p:nvGraphicFramePr>
        <p:xfrm>
          <a:off x="847013" y="1924050"/>
          <a:ext cx="7924550" cy="3820013"/>
        </p:xfrm>
        <a:graphic>
          <a:graphicData uri="http://schemas.openxmlformats.org/drawingml/2006/table">
            <a:tbl>
              <a:tblPr/>
              <a:tblGrid>
                <a:gridCol w="2435913"/>
                <a:gridCol w="2610644"/>
                <a:gridCol w="2877993"/>
              </a:tblGrid>
              <a:tr h="419969">
                <a:tc>
                  <a:txBody>
                    <a:bodyPr/>
                    <a:lstStyle/>
                    <a:p>
                      <a:pPr marL="2540" algn="ctr">
                        <a:lnSpc>
                          <a:spcPct val="115000"/>
                        </a:lnSpc>
                        <a:spcAft>
                          <a:spcPts val="0"/>
                        </a:spcAft>
                        <a:buFont typeface="Arial" pitchFamily="34" charset="0"/>
                        <a:buNone/>
                        <a:tabLst>
                          <a:tab pos="2700020" algn="ctr"/>
                          <a:tab pos="5875020" algn="r"/>
                        </a:tabLst>
                      </a:pPr>
                      <a:r>
                        <a:rPr lang="en-US" sz="1200" b="1" kern="1200" baseline="0" noProof="0" dirty="0" smtClean="0">
                          <a:solidFill>
                            <a:schemeClr val="tx1"/>
                          </a:solidFill>
                          <a:latin typeface="Arial" pitchFamily="34" charset="0"/>
                          <a:ea typeface="Times New Roman"/>
                          <a:cs typeface="Arial" pitchFamily="34" charset="0"/>
                        </a:rPr>
                        <a:t>MOTOR PROTECTIONS</a:t>
                      </a:r>
                    </a:p>
                  </a:txBody>
                  <a:tcPr marL="73559" marR="73559"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179388" marR="0" indent="-179388" algn="ctr" defTabSz="457200" rtl="0" eaLnBrk="1" fontAlgn="auto" latinLnBrk="0" hangingPunct="1">
                        <a:lnSpc>
                          <a:spcPct val="115000"/>
                        </a:lnSpc>
                        <a:spcBef>
                          <a:spcPts val="0"/>
                        </a:spcBef>
                        <a:spcAft>
                          <a:spcPts val="0"/>
                        </a:spcAft>
                        <a:buClrTx/>
                        <a:buSzTx/>
                        <a:buFont typeface="Wingdings" pitchFamily="2" charset="2"/>
                        <a:buNone/>
                        <a:tabLst>
                          <a:tab pos="2700020" algn="ctr"/>
                          <a:tab pos="5875020" algn="r"/>
                        </a:tabLst>
                        <a:defRPr/>
                      </a:pPr>
                      <a:r>
                        <a:rPr lang="en-US" sz="1200" b="1" kern="1200" baseline="0" noProof="0" smtClean="0">
                          <a:solidFill>
                            <a:schemeClr val="tx1"/>
                          </a:solidFill>
                          <a:latin typeface="Arial" pitchFamily="34" charset="0"/>
                          <a:ea typeface="Times New Roman"/>
                          <a:cs typeface="Arial" pitchFamily="34" charset="0"/>
                        </a:rPr>
                        <a:t>DRIVE PROTECTIONS</a:t>
                      </a:r>
                    </a:p>
                  </a:txBody>
                  <a:tcPr marL="73559" marR="73559"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179388" marR="0" indent="-179388" algn="ctr" defTabSz="457200" rtl="0" eaLnBrk="1" fontAlgn="auto" latinLnBrk="0" hangingPunct="1">
                        <a:lnSpc>
                          <a:spcPct val="115000"/>
                        </a:lnSpc>
                        <a:spcBef>
                          <a:spcPts val="0"/>
                        </a:spcBef>
                        <a:spcAft>
                          <a:spcPts val="0"/>
                        </a:spcAft>
                        <a:buClrTx/>
                        <a:buSzTx/>
                        <a:buFont typeface="Wingdings" pitchFamily="2" charset="2"/>
                        <a:buNone/>
                        <a:tabLst>
                          <a:tab pos="2700020" algn="ctr"/>
                          <a:tab pos="5875020" algn="r"/>
                        </a:tabLst>
                        <a:defRPr/>
                      </a:pPr>
                      <a:r>
                        <a:rPr lang="en-US" sz="1200" b="1" kern="1200" baseline="0" noProof="0" dirty="0" smtClean="0">
                          <a:solidFill>
                            <a:schemeClr val="tx1"/>
                          </a:solidFill>
                          <a:latin typeface="Arial" pitchFamily="34" charset="0"/>
                          <a:ea typeface="Times New Roman"/>
                          <a:cs typeface="Arial" pitchFamily="34" charset="0"/>
                        </a:rPr>
                        <a:t>POWER CELL PROTECTIONS</a:t>
                      </a:r>
                    </a:p>
                  </a:txBody>
                  <a:tcPr marL="73559" marR="73559"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r>
              <a:tr h="2873393">
                <a:tc>
                  <a:txBody>
                    <a:bodyPr/>
                    <a:lstStyle/>
                    <a:p>
                      <a:pPr marL="179388" indent="-179388" algn="l">
                        <a:lnSpc>
                          <a:spcPct val="115000"/>
                        </a:lnSpc>
                        <a:spcAft>
                          <a:spcPts val="0"/>
                        </a:spcAft>
                        <a:buClr>
                          <a:srgbClr val="00B0F0"/>
                        </a:buClr>
                        <a:buFont typeface="Wingdings" pitchFamily="2" charset="2"/>
                        <a:buChar char="§"/>
                        <a:tabLst>
                          <a:tab pos="2700020" algn="ctr"/>
                          <a:tab pos="5875020" algn="r"/>
                        </a:tabLst>
                      </a:pPr>
                      <a:endParaRPr lang="en-US" sz="1400" noProof="0" dirty="0" smtClean="0">
                        <a:solidFill>
                          <a:schemeClr val="bg1">
                            <a:lumMod val="50000"/>
                          </a:schemeClr>
                        </a:solidFill>
                        <a:latin typeface="Arial" pitchFamily="34" charset="0"/>
                        <a:ea typeface="Times New Roman"/>
                        <a:cs typeface="Arial" pitchFamily="34" charset="0"/>
                      </a:endParaRP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Rotor locked</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Torque limit</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Overload</a:t>
                      </a:r>
                      <a:r>
                        <a:rPr lang="en-US" sz="1400" baseline="0" noProof="0" dirty="0" smtClean="0">
                          <a:solidFill>
                            <a:schemeClr val="bg1">
                              <a:lumMod val="50000"/>
                            </a:schemeClr>
                          </a:solidFill>
                          <a:latin typeface="Arial" pitchFamily="34" charset="0"/>
                          <a:ea typeface="Times New Roman"/>
                          <a:cs typeface="Arial" pitchFamily="34" charset="0"/>
                        </a:rPr>
                        <a:t> ( thermal model)</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Phase current unbalance</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Phase Voltage</a:t>
                      </a:r>
                      <a:r>
                        <a:rPr lang="en-US" sz="1400" baseline="0" noProof="0" dirty="0" smtClean="0">
                          <a:solidFill>
                            <a:schemeClr val="bg1">
                              <a:lumMod val="50000"/>
                            </a:schemeClr>
                          </a:solidFill>
                          <a:latin typeface="Arial" pitchFamily="34" charset="0"/>
                          <a:ea typeface="Times New Roman"/>
                          <a:cs typeface="Arial" pitchFamily="34" charset="0"/>
                        </a:rPr>
                        <a:t> unbalance</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err="1" smtClean="0">
                          <a:solidFill>
                            <a:schemeClr val="bg1">
                              <a:lumMod val="50000"/>
                            </a:schemeClr>
                          </a:solidFill>
                          <a:latin typeface="Arial" pitchFamily="34" charset="0"/>
                          <a:ea typeface="Times New Roman"/>
                          <a:cs typeface="Arial" pitchFamily="34" charset="0"/>
                        </a:rPr>
                        <a:t>Overtemperature</a:t>
                      </a:r>
                      <a:r>
                        <a:rPr lang="en-US" sz="1400" baseline="0" noProof="0" dirty="0" smtClean="0">
                          <a:solidFill>
                            <a:schemeClr val="bg1">
                              <a:lumMod val="50000"/>
                            </a:schemeClr>
                          </a:solidFill>
                          <a:latin typeface="Arial" pitchFamily="34" charset="0"/>
                          <a:ea typeface="Times New Roman"/>
                          <a:cs typeface="Arial" pitchFamily="34" charset="0"/>
                        </a:rPr>
                        <a:t> (</a:t>
                      </a:r>
                      <a:r>
                        <a:rPr lang="en-US" sz="1400" noProof="0" dirty="0" smtClean="0">
                          <a:solidFill>
                            <a:schemeClr val="bg1">
                              <a:lumMod val="50000"/>
                            </a:schemeClr>
                          </a:solidFill>
                          <a:latin typeface="Arial" pitchFamily="34" charset="0"/>
                          <a:ea typeface="Times New Roman"/>
                          <a:cs typeface="Arial" pitchFamily="34" charset="0"/>
                        </a:rPr>
                        <a:t>PTC signals)</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Speed limit</a:t>
                      </a:r>
                    </a:p>
                    <a:p>
                      <a:pPr marL="179388" indent="-179388" algn="l">
                        <a:lnSpc>
                          <a:spcPct val="115000"/>
                        </a:lnSpc>
                        <a:spcAft>
                          <a:spcPts val="0"/>
                        </a:spcAft>
                        <a:buClr>
                          <a:srgbClr val="00B0F0"/>
                        </a:buClr>
                        <a:buFont typeface="Wingdings" pitchFamily="2" charset="2"/>
                        <a:buChar char="§"/>
                        <a:tabLst>
                          <a:tab pos="2700020" algn="ctr"/>
                          <a:tab pos="5875020" algn="r"/>
                        </a:tabLst>
                      </a:pPr>
                      <a:r>
                        <a:rPr lang="en-US" sz="1400" noProof="0" dirty="0" smtClean="0">
                          <a:solidFill>
                            <a:schemeClr val="bg1">
                              <a:lumMod val="50000"/>
                            </a:schemeClr>
                          </a:solidFill>
                          <a:latin typeface="Arial" pitchFamily="34" charset="0"/>
                          <a:ea typeface="Times New Roman"/>
                          <a:cs typeface="Arial" pitchFamily="34" charset="0"/>
                        </a:rPr>
                        <a:t>Stop time limit</a:t>
                      </a:r>
                      <a:endParaRPr lang="en-US" sz="1400" b="1" noProof="0" dirty="0">
                        <a:solidFill>
                          <a:schemeClr val="bg1">
                            <a:lumMod val="50000"/>
                          </a:schemeClr>
                        </a:solidFill>
                        <a:latin typeface="Arial" pitchFamily="34" charset="0"/>
                        <a:ea typeface="Times New Roman"/>
                        <a:cs typeface="Arial" pitchFamily="34" charset="0"/>
                      </a:endParaRPr>
                    </a:p>
                  </a:txBody>
                  <a:tcPr marL="73559" marR="7355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endParaRPr lang="en-US" sz="1400" kern="1200" noProof="0" dirty="0" smtClean="0">
                        <a:solidFill>
                          <a:schemeClr val="bg1">
                            <a:lumMod val="50000"/>
                          </a:schemeClr>
                        </a:solidFill>
                        <a:latin typeface="Arial" pitchFamily="34" charset="0"/>
                        <a:ea typeface="Times New Roman"/>
                        <a:cs typeface="Arial" pitchFamily="34" charset="0"/>
                      </a:endParaRP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Input</a:t>
                      </a:r>
                      <a:r>
                        <a:rPr lang="en-US" sz="1400" kern="1200" baseline="0" noProof="0" dirty="0" smtClean="0">
                          <a:solidFill>
                            <a:schemeClr val="bg1">
                              <a:lumMod val="50000"/>
                            </a:schemeClr>
                          </a:solidFill>
                          <a:latin typeface="Arial" pitchFamily="34" charset="0"/>
                          <a:ea typeface="Times New Roman"/>
                          <a:cs typeface="Arial" pitchFamily="34" charset="0"/>
                        </a:rPr>
                        <a:t> phase loss</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High and Low input voltage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Faulty</a:t>
                      </a:r>
                      <a:r>
                        <a:rPr lang="en-US" sz="1400" kern="1200" baseline="0" noProof="0" dirty="0" smtClean="0">
                          <a:solidFill>
                            <a:schemeClr val="bg1">
                              <a:lumMod val="50000"/>
                            </a:schemeClr>
                          </a:solidFill>
                          <a:latin typeface="Arial" pitchFamily="34" charset="0"/>
                          <a:ea typeface="Times New Roman"/>
                          <a:cs typeface="Arial" pitchFamily="34" charset="0"/>
                        </a:rPr>
                        <a:t> cells limitation</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High and</a:t>
                      </a:r>
                      <a:r>
                        <a:rPr lang="en-US" sz="1400" kern="1200" baseline="0" noProof="0" dirty="0" smtClean="0">
                          <a:solidFill>
                            <a:schemeClr val="bg1">
                              <a:lumMod val="50000"/>
                            </a:schemeClr>
                          </a:solidFill>
                          <a:latin typeface="Arial" pitchFamily="34" charset="0"/>
                          <a:ea typeface="Times New Roman"/>
                          <a:cs typeface="Arial" pitchFamily="34" charset="0"/>
                        </a:rPr>
                        <a:t> low input frequency</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Overcurrent</a:t>
                      </a:r>
                      <a:r>
                        <a:rPr lang="en-US" sz="1400" kern="1200" baseline="0" noProof="0" dirty="0" smtClean="0">
                          <a:solidFill>
                            <a:schemeClr val="bg1">
                              <a:lumMod val="50000"/>
                            </a:schemeClr>
                          </a:solidFill>
                          <a:latin typeface="Arial" pitchFamily="34" charset="0"/>
                          <a:ea typeface="Times New Roman"/>
                          <a:cs typeface="Arial" pitchFamily="34" charset="0"/>
                        </a:rPr>
                        <a:t> limit</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High</a:t>
                      </a:r>
                      <a:r>
                        <a:rPr lang="en-US" sz="1400" kern="1200" baseline="0" noProof="0" dirty="0" smtClean="0">
                          <a:solidFill>
                            <a:schemeClr val="bg1">
                              <a:lumMod val="50000"/>
                            </a:schemeClr>
                          </a:solidFill>
                          <a:latin typeface="Arial" pitchFamily="34" charset="0"/>
                          <a:ea typeface="Times New Roman"/>
                          <a:cs typeface="Arial" pitchFamily="34" charset="0"/>
                        </a:rPr>
                        <a:t> drive temperature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Power supply fault</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noProof="0" dirty="0" smtClean="0">
                          <a:solidFill>
                            <a:schemeClr val="bg1">
                              <a:lumMod val="50000"/>
                            </a:schemeClr>
                          </a:solidFill>
                          <a:latin typeface="Arial" pitchFamily="34" charset="0"/>
                          <a:ea typeface="Times New Roman"/>
                          <a:cs typeface="Arial" pitchFamily="34" charset="0"/>
                        </a:rPr>
                        <a:t>Communicatio</a:t>
                      </a:r>
                      <a:r>
                        <a:rPr lang="en-US" sz="1400" kern="1200" baseline="0" noProof="0" dirty="0" smtClean="0">
                          <a:solidFill>
                            <a:schemeClr val="bg1">
                              <a:lumMod val="50000"/>
                            </a:schemeClr>
                          </a:solidFill>
                          <a:latin typeface="Arial" pitchFamily="34" charset="0"/>
                          <a:ea typeface="Times New Roman"/>
                          <a:cs typeface="Arial" pitchFamily="34" charset="0"/>
                        </a:rPr>
                        <a:t>n loss</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kern="1200" baseline="0" noProof="0" dirty="0" smtClean="0">
                          <a:solidFill>
                            <a:schemeClr val="bg1">
                              <a:lumMod val="50000"/>
                            </a:schemeClr>
                          </a:solidFill>
                          <a:latin typeface="Arial" pitchFamily="34" charset="0"/>
                          <a:ea typeface="Times New Roman"/>
                          <a:cs typeface="Arial" pitchFamily="34" charset="0"/>
                        </a:rPr>
                        <a:t>Analogue input signal loss (reference)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Emergency</a:t>
                      </a:r>
                      <a:r>
                        <a:rPr lang="en-US" sz="1400" baseline="0" noProof="0" dirty="0" smtClean="0">
                          <a:solidFill>
                            <a:schemeClr val="bg1">
                              <a:lumMod val="50000"/>
                            </a:schemeClr>
                          </a:solidFill>
                          <a:latin typeface="Arial" pitchFamily="34" charset="0"/>
                          <a:ea typeface="Times New Roman"/>
                          <a:cs typeface="Arial" pitchFamily="34" charset="0"/>
                        </a:rPr>
                        <a:t> stop</a:t>
                      </a:r>
                      <a:endParaRPr lang="en-US" sz="1400" noProof="0" dirty="0">
                        <a:solidFill>
                          <a:schemeClr val="bg1">
                            <a:lumMod val="50000"/>
                          </a:schemeClr>
                        </a:solidFill>
                        <a:latin typeface="Arial" pitchFamily="34" charset="0"/>
                        <a:ea typeface="Times New Roman"/>
                        <a:cs typeface="Arial" pitchFamily="34" charset="0"/>
                      </a:endParaRPr>
                    </a:p>
                  </a:txBody>
                  <a:tcPr marL="73559" marR="7355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endParaRPr lang="en-US" sz="1400" noProof="0" dirty="0" smtClean="0">
                        <a:solidFill>
                          <a:schemeClr val="bg1">
                            <a:lumMod val="50000"/>
                          </a:schemeClr>
                        </a:solidFill>
                        <a:latin typeface="Arial" pitchFamily="34" charset="0"/>
                        <a:ea typeface="Times New Roman"/>
                        <a:cs typeface="Arial" pitchFamily="34" charset="0"/>
                      </a:endParaRP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baseline="0" noProof="0" dirty="0" smtClean="0">
                          <a:solidFill>
                            <a:schemeClr val="bg1">
                              <a:lumMod val="50000"/>
                            </a:schemeClr>
                          </a:solidFill>
                          <a:latin typeface="Arial" pitchFamily="34" charset="0"/>
                          <a:ea typeface="Times New Roman"/>
                          <a:cs typeface="Arial" pitchFamily="34" charset="0"/>
                        </a:rPr>
                        <a:t>Overcurrent protection (fuses)</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High</a:t>
                      </a:r>
                      <a:r>
                        <a:rPr lang="en-US" sz="1400" baseline="0" noProof="0" dirty="0" smtClean="0">
                          <a:solidFill>
                            <a:schemeClr val="bg1">
                              <a:lumMod val="50000"/>
                            </a:schemeClr>
                          </a:solidFill>
                          <a:latin typeface="Arial" pitchFamily="34" charset="0"/>
                          <a:ea typeface="Times New Roman"/>
                          <a:cs typeface="Arial" pitchFamily="34" charset="0"/>
                        </a:rPr>
                        <a:t> and low DC bus voltage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DC bus</a:t>
                      </a:r>
                      <a:r>
                        <a:rPr lang="en-US" sz="1400" baseline="0" noProof="0" dirty="0" smtClean="0">
                          <a:solidFill>
                            <a:schemeClr val="bg1">
                              <a:lumMod val="50000"/>
                            </a:schemeClr>
                          </a:solidFill>
                          <a:latin typeface="Arial" pitchFamily="34" charset="0"/>
                          <a:ea typeface="Times New Roman"/>
                          <a:cs typeface="Arial" pitchFamily="34" charset="0"/>
                        </a:rPr>
                        <a:t> voltage instability</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DC soft load time over passed </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Low input</a:t>
                      </a:r>
                      <a:r>
                        <a:rPr lang="en-US" sz="1400" baseline="0" noProof="0" dirty="0" smtClean="0">
                          <a:solidFill>
                            <a:schemeClr val="bg1">
                              <a:lumMod val="50000"/>
                            </a:schemeClr>
                          </a:solidFill>
                          <a:latin typeface="Arial" pitchFamily="34" charset="0"/>
                          <a:ea typeface="Times New Roman"/>
                          <a:cs typeface="Arial" pitchFamily="34" charset="0"/>
                        </a:rPr>
                        <a:t> voltage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baseline="0" noProof="0" dirty="0" smtClean="0">
                          <a:solidFill>
                            <a:schemeClr val="bg1">
                              <a:lumMod val="50000"/>
                            </a:schemeClr>
                          </a:solidFill>
                          <a:latin typeface="Arial" pitchFamily="34" charset="0"/>
                          <a:ea typeface="Times New Roman"/>
                          <a:cs typeface="Arial" pitchFamily="34" charset="0"/>
                        </a:rPr>
                        <a:t>Fiber optics communication failure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Communication time out </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Power supply fault</a:t>
                      </a:r>
                      <a:r>
                        <a:rPr lang="en-US" sz="1400" baseline="0" noProof="0" dirty="0" smtClean="0">
                          <a:solidFill>
                            <a:schemeClr val="bg1">
                              <a:lumMod val="50000"/>
                            </a:schemeClr>
                          </a:solidFill>
                          <a:latin typeface="Arial" pitchFamily="34" charset="0"/>
                          <a:ea typeface="Times New Roman"/>
                          <a:cs typeface="Arial" pitchFamily="34" charset="0"/>
                        </a:rPr>
                        <a:t> </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Gate drive</a:t>
                      </a:r>
                      <a:r>
                        <a:rPr lang="en-US" sz="1400" baseline="0" noProof="0" dirty="0" smtClean="0">
                          <a:solidFill>
                            <a:schemeClr val="bg1">
                              <a:lumMod val="50000"/>
                            </a:schemeClr>
                          </a:solidFill>
                          <a:latin typeface="Arial" pitchFamily="34" charset="0"/>
                          <a:ea typeface="Times New Roman"/>
                          <a:cs typeface="Arial" pitchFamily="34" charset="0"/>
                        </a:rPr>
                        <a:t> fault</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High </a:t>
                      </a:r>
                      <a:r>
                        <a:rPr lang="en-US" sz="1400" noProof="0" dirty="0" err="1" smtClean="0">
                          <a:solidFill>
                            <a:schemeClr val="bg1">
                              <a:lumMod val="50000"/>
                            </a:schemeClr>
                          </a:solidFill>
                          <a:latin typeface="Arial" pitchFamily="34" charset="0"/>
                          <a:ea typeface="Times New Roman"/>
                          <a:cs typeface="Arial" pitchFamily="34" charset="0"/>
                        </a:rPr>
                        <a:t>IGBt</a:t>
                      </a:r>
                      <a:r>
                        <a:rPr lang="en-US" sz="1400" baseline="0" noProof="0" dirty="0" smtClean="0">
                          <a:solidFill>
                            <a:schemeClr val="bg1">
                              <a:lumMod val="50000"/>
                            </a:schemeClr>
                          </a:solidFill>
                          <a:latin typeface="Arial" pitchFamily="34" charset="0"/>
                          <a:ea typeface="Times New Roman"/>
                          <a:cs typeface="Arial" pitchFamily="34" charset="0"/>
                        </a:rPr>
                        <a:t> temperature</a:t>
                      </a:r>
                    </a:p>
                    <a:p>
                      <a:pPr marL="179388" marR="0" indent="-179388" algn="l" defTabSz="457200" rtl="0" eaLnBrk="1" fontAlgn="auto" latinLnBrk="0" hangingPunct="1">
                        <a:lnSpc>
                          <a:spcPct val="115000"/>
                        </a:lnSpc>
                        <a:spcBef>
                          <a:spcPts val="0"/>
                        </a:spcBef>
                        <a:spcAft>
                          <a:spcPts val="0"/>
                        </a:spcAft>
                        <a:buClr>
                          <a:srgbClr val="00B0F0"/>
                        </a:buClr>
                        <a:buSzTx/>
                        <a:buFont typeface="Wingdings" pitchFamily="2" charset="2"/>
                        <a:buChar char="§"/>
                        <a:tabLst>
                          <a:tab pos="2700020" algn="ctr"/>
                          <a:tab pos="5875020" algn="r"/>
                        </a:tabLst>
                        <a:defRPr/>
                      </a:pPr>
                      <a:r>
                        <a:rPr lang="en-US" sz="1400" noProof="0" dirty="0" smtClean="0">
                          <a:solidFill>
                            <a:schemeClr val="bg1">
                              <a:lumMod val="50000"/>
                            </a:schemeClr>
                          </a:solidFill>
                          <a:latin typeface="Arial" pitchFamily="34" charset="0"/>
                          <a:ea typeface="Times New Roman"/>
                          <a:cs typeface="Arial" pitchFamily="34" charset="0"/>
                        </a:rPr>
                        <a:t>High power cell temperature</a:t>
                      </a:r>
                    </a:p>
                  </a:txBody>
                  <a:tcPr marL="73559" marR="7355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r h="0">
                <a:tc>
                  <a:txBody>
                    <a:bodyPr/>
                    <a:lstStyle/>
                    <a:p>
                      <a:pPr marL="2540" algn="l">
                        <a:lnSpc>
                          <a:spcPct val="115000"/>
                        </a:lnSpc>
                        <a:spcAft>
                          <a:spcPts val="0"/>
                        </a:spcAft>
                        <a:buClr>
                          <a:srgbClr val="00B0F0"/>
                        </a:buClr>
                        <a:tabLst>
                          <a:tab pos="2700020" algn="ctr"/>
                          <a:tab pos="5875020" algn="r"/>
                        </a:tabLst>
                      </a:pPr>
                      <a:endParaRPr lang="en-US" sz="1200" b="1" noProof="0">
                        <a:latin typeface="Arial" pitchFamily="34" charset="0"/>
                        <a:ea typeface="Times New Roman"/>
                        <a:cs typeface="Arial" pitchFamily="34" charset="0"/>
                      </a:endParaRPr>
                    </a:p>
                  </a:txBody>
                  <a:tcPr marL="73559" marR="73559"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177800" indent="-177800" algn="just">
                        <a:lnSpc>
                          <a:spcPct val="115000"/>
                        </a:lnSpc>
                        <a:spcAft>
                          <a:spcPts val="0"/>
                        </a:spcAft>
                        <a:buClr>
                          <a:srgbClr val="00B0F0"/>
                        </a:buClr>
                        <a:buFont typeface="Wingdings" pitchFamily="2" charset="2"/>
                        <a:buChar char="§"/>
                        <a:tabLst>
                          <a:tab pos="2700020" algn="ctr"/>
                          <a:tab pos="5875020" algn="r"/>
                        </a:tabLst>
                      </a:pPr>
                      <a:endParaRPr lang="en-US" sz="1200" noProof="0">
                        <a:latin typeface="Arial" pitchFamily="34" charset="0"/>
                        <a:ea typeface="Times New Roman"/>
                        <a:cs typeface="Arial" pitchFamily="34" charset="0"/>
                      </a:endParaRPr>
                    </a:p>
                  </a:txBody>
                  <a:tcPr marL="73559" marR="7355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177800" indent="-177800" algn="just">
                        <a:lnSpc>
                          <a:spcPct val="115000"/>
                        </a:lnSpc>
                        <a:spcAft>
                          <a:spcPts val="0"/>
                        </a:spcAft>
                        <a:buClr>
                          <a:srgbClr val="00B0F0"/>
                        </a:buClr>
                        <a:buFont typeface="Wingdings" pitchFamily="2" charset="2"/>
                        <a:buChar char="§"/>
                        <a:tabLst>
                          <a:tab pos="2700020" algn="ctr"/>
                          <a:tab pos="5875020" algn="r"/>
                        </a:tabLst>
                      </a:pPr>
                      <a:endParaRPr lang="en-US" sz="1200" noProof="0" dirty="0">
                        <a:latin typeface="Arial" pitchFamily="34" charset="0"/>
                        <a:ea typeface="Times New Roman"/>
                        <a:cs typeface="Arial" pitchFamily="34" charset="0"/>
                      </a:endParaRPr>
                    </a:p>
                  </a:txBody>
                  <a:tcPr marL="73559" marR="7355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bl>
          </a:graphicData>
        </a:graphic>
      </p:graphicFrame>
      <p:pic>
        <p:nvPicPr>
          <p:cNvPr id="6" name="Picture 2"/>
          <p:cNvPicPr>
            <a:picLocks noChangeAspect="1" noChangeArrowheads="1"/>
          </p:cNvPicPr>
          <p:nvPr/>
        </p:nvPicPr>
        <p:blipFill>
          <a:blip r:embed="rId3" cstate="print"/>
          <a:srcRect/>
          <a:stretch>
            <a:fillRect/>
          </a:stretch>
        </p:blipFill>
        <p:spPr bwMode="auto">
          <a:xfrm>
            <a:off x="8893933" y="932324"/>
            <a:ext cx="817821" cy="865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16174" y="1023538"/>
            <a:ext cx="7331922"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MAINTENANCE FRIENDLY</a:t>
            </a:r>
            <a:endParaRPr lang="en-US" sz="2000" b="1" dirty="0">
              <a:solidFill>
                <a:srgbClr val="00B0F0"/>
              </a:solidFill>
              <a:latin typeface="Arial Narrow" pitchFamily="34" charset="0"/>
            </a:endParaRPr>
          </a:p>
        </p:txBody>
      </p:sp>
      <p:sp>
        <p:nvSpPr>
          <p:cNvPr id="6" name="Text Box 16"/>
          <p:cNvSpPr txBox="1">
            <a:spLocks noChangeArrowheads="1"/>
          </p:cNvSpPr>
          <p:nvPr/>
        </p:nvSpPr>
        <p:spPr bwMode="auto">
          <a:xfrm>
            <a:off x="3718189" y="2152650"/>
            <a:ext cx="5517092" cy="3390900"/>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XMV660 is delivered with three adjoining or integrated cabinets: power transformer cabinet, power cells cabinet and control cabinet. All of them are </a:t>
            </a:r>
            <a:r>
              <a:rPr lang="en-US" sz="1600" b="1" dirty="0" smtClean="0">
                <a:solidFill>
                  <a:schemeClr val="bg1">
                    <a:lumMod val="50000"/>
                  </a:schemeClr>
                </a:solidFill>
              </a:rPr>
              <a:t>designed to provide an easy front access that simplifies maintenance and supervision</a:t>
            </a:r>
            <a:r>
              <a:rPr lang="en-US" sz="1600" dirty="0" smtClean="0">
                <a:solidFill>
                  <a:schemeClr val="bg1">
                    <a:lumMod val="50000"/>
                  </a:schemeClr>
                </a:solidFill>
              </a:rPr>
              <a:t>.</a:t>
            </a:r>
            <a:endParaRPr lang="es-ES" sz="1600" dirty="0" smtClean="0">
              <a:solidFill>
                <a:schemeClr val="bg1">
                  <a:lumMod val="50000"/>
                </a:schemeClr>
              </a:solidFill>
            </a:endParaRP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The </a:t>
            </a:r>
            <a:r>
              <a:rPr lang="en-US" sz="1600" b="1" dirty="0" smtClean="0">
                <a:solidFill>
                  <a:schemeClr val="bg1">
                    <a:lumMod val="50000"/>
                  </a:schemeClr>
                </a:solidFill>
              </a:rPr>
              <a:t>transformer</a:t>
            </a:r>
            <a:r>
              <a:rPr lang="en-US" sz="1600" dirty="0" smtClean="0">
                <a:solidFill>
                  <a:schemeClr val="bg1">
                    <a:lumMod val="50000"/>
                  </a:schemeClr>
                </a:solidFill>
              </a:rPr>
              <a:t> can be installed </a:t>
            </a:r>
            <a:r>
              <a:rPr lang="en-US" sz="1600" b="1" dirty="0" smtClean="0">
                <a:solidFill>
                  <a:schemeClr val="bg1">
                    <a:lumMod val="50000"/>
                  </a:schemeClr>
                </a:solidFill>
              </a:rPr>
              <a:t>out of the plant room </a:t>
            </a:r>
            <a:r>
              <a:rPr lang="en-US" sz="1600" dirty="0" smtClean="0">
                <a:solidFill>
                  <a:schemeClr val="bg1">
                    <a:lumMod val="50000"/>
                  </a:schemeClr>
                </a:solidFill>
              </a:rPr>
              <a:t>in order to reduce indoor heat loads.*</a:t>
            </a:r>
          </a:p>
          <a:p>
            <a:pPr marL="190500" indent="-190500" eaLnBrk="0" hangingPunct="0">
              <a:spcBef>
                <a:spcPct val="50000"/>
              </a:spcBef>
              <a:buClr>
                <a:srgbClr val="00B0F0"/>
              </a:buClr>
              <a:buFont typeface="Wingdings" pitchFamily="2" charset="2"/>
              <a:buChar char="§"/>
            </a:pPr>
            <a:r>
              <a:rPr lang="en-US" sz="1600" dirty="0" smtClean="0">
                <a:solidFill>
                  <a:schemeClr val="bg1">
                    <a:lumMod val="50000"/>
                  </a:schemeClr>
                </a:solidFill>
              </a:rPr>
              <a:t>An accessible </a:t>
            </a:r>
            <a:r>
              <a:rPr lang="en-US" sz="1600" b="1" dirty="0" smtClean="0">
                <a:solidFill>
                  <a:schemeClr val="bg1">
                    <a:lumMod val="50000"/>
                  </a:schemeClr>
                </a:solidFill>
              </a:rPr>
              <a:t>front connection </a:t>
            </a:r>
            <a:r>
              <a:rPr lang="en-US" sz="1600" dirty="0" smtClean="0">
                <a:solidFill>
                  <a:schemeClr val="bg1">
                    <a:lumMod val="50000"/>
                  </a:schemeClr>
                </a:solidFill>
              </a:rPr>
              <a:t>together with </a:t>
            </a:r>
            <a:r>
              <a:rPr lang="en-US" sz="1600" b="1" dirty="0" smtClean="0">
                <a:solidFill>
                  <a:schemeClr val="bg1">
                    <a:lumMod val="50000"/>
                  </a:schemeClr>
                </a:solidFill>
              </a:rPr>
              <a:t>built-in guide frame </a:t>
            </a:r>
            <a:r>
              <a:rPr lang="en-US" sz="1600" dirty="0" smtClean="0">
                <a:solidFill>
                  <a:schemeClr val="bg1">
                    <a:lumMod val="50000"/>
                  </a:schemeClr>
                </a:solidFill>
              </a:rPr>
              <a:t>permits power cells to be manually changed by an operator with the aid of the delivered trolley.</a:t>
            </a:r>
          </a:p>
          <a:p>
            <a:pPr marL="190500" indent="-190500" eaLnBrk="0" hangingPunct="0">
              <a:spcBef>
                <a:spcPct val="50000"/>
              </a:spcBef>
              <a:buClr>
                <a:srgbClr val="00B0F0"/>
              </a:buClr>
              <a:buFont typeface="Wingdings" pitchFamily="2" charset="2"/>
              <a:buChar char="§"/>
            </a:pPr>
            <a:endParaRPr lang="en-GB" sz="1600" dirty="0" smtClean="0">
              <a:solidFill>
                <a:schemeClr val="bg1">
                  <a:lumMod val="50000"/>
                </a:schemeClr>
              </a:solidFill>
            </a:endParaRPr>
          </a:p>
          <a:p>
            <a:pPr marL="190500" indent="-190500" eaLnBrk="0" hangingPunct="0">
              <a:spcBef>
                <a:spcPct val="50000"/>
              </a:spcBef>
              <a:buClr>
                <a:srgbClr val="00B0F0"/>
              </a:buClr>
            </a:pPr>
            <a:r>
              <a:rPr lang="en-GB" sz="1200" dirty="0" smtClean="0">
                <a:solidFill>
                  <a:schemeClr val="bg1">
                    <a:lumMod val="50000"/>
                  </a:schemeClr>
                </a:solidFill>
              </a:rPr>
              <a:t>* Consult availability</a:t>
            </a:r>
            <a:endParaRPr lang="en-US" sz="1200" dirty="0" smtClean="0">
              <a:solidFill>
                <a:schemeClr val="bg1">
                  <a:lumMod val="50000"/>
                </a:schemeClr>
              </a:solidFill>
            </a:endParaRPr>
          </a:p>
        </p:txBody>
      </p:sp>
      <p:pic>
        <p:nvPicPr>
          <p:cNvPr id="4098" name="Picture 2"/>
          <p:cNvPicPr>
            <a:picLocks noChangeAspect="1" noChangeArrowheads="1"/>
          </p:cNvPicPr>
          <p:nvPr/>
        </p:nvPicPr>
        <p:blipFill>
          <a:blip r:embed="rId3" cstate="print"/>
          <a:srcRect/>
          <a:stretch>
            <a:fillRect/>
          </a:stretch>
        </p:blipFill>
        <p:spPr bwMode="auto">
          <a:xfrm>
            <a:off x="8881149" y="957737"/>
            <a:ext cx="821690"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F:\0000_ FOTOS tiff procesadas\XMV660\fotos HIGUERUELAS\SESION 2 fotos XMV660\low\IMG_0844jpg_LOW.jpg"/>
          <p:cNvPicPr>
            <a:picLocks noChangeAspect="1" noChangeArrowheads="1"/>
          </p:cNvPicPr>
          <p:nvPr/>
        </p:nvPicPr>
        <p:blipFill>
          <a:blip r:embed="rId4"/>
          <a:srcRect/>
          <a:stretch>
            <a:fillRect/>
          </a:stretch>
        </p:blipFill>
        <p:spPr bwMode="auto">
          <a:xfrm>
            <a:off x="0" y="1663700"/>
            <a:ext cx="3618442" cy="4673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82410" y="893739"/>
            <a:ext cx="9189117" cy="6731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lvl="0" algn="ctr" eaLnBrk="0" hangingPunct="0">
              <a:defRPr/>
            </a:pPr>
            <a:r>
              <a:rPr lang="en-US" sz="2000" b="1" smtClean="0">
                <a:solidFill>
                  <a:srgbClr val="00B0F0"/>
                </a:solidFill>
                <a:latin typeface="Arial Narrow" pitchFamily="34" charset="0"/>
              </a:rPr>
              <a:t>ACCURATE AND POWERFUL CONTROL</a:t>
            </a:r>
            <a:endParaRPr lang="en-AU" sz="2000" b="1" dirty="0">
              <a:solidFill>
                <a:srgbClr val="00B0F0"/>
              </a:solidFill>
              <a:latin typeface="Arial Narrow" pitchFamily="34" charset="0"/>
            </a:endParaRPr>
          </a:p>
        </p:txBody>
      </p:sp>
      <p:pic>
        <p:nvPicPr>
          <p:cNvPr id="9218" name="Picture 2" descr="C:\Users\JPEREZ.PELECTRONICS\Desktop\ICONOS\xmv660\PowerFul.png"/>
          <p:cNvPicPr>
            <a:picLocks noChangeAspect="1" noChangeArrowheads="1"/>
          </p:cNvPicPr>
          <p:nvPr/>
        </p:nvPicPr>
        <p:blipFill>
          <a:blip r:embed="rId3"/>
          <a:srcRect/>
          <a:stretch>
            <a:fillRect/>
          </a:stretch>
        </p:blipFill>
        <p:spPr bwMode="auto">
          <a:xfrm>
            <a:off x="8855089" y="974581"/>
            <a:ext cx="845325"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 Box 16"/>
          <p:cNvSpPr txBox="1">
            <a:spLocks noChangeArrowheads="1"/>
          </p:cNvSpPr>
          <p:nvPr/>
        </p:nvSpPr>
        <p:spPr bwMode="auto">
          <a:xfrm>
            <a:off x="154783" y="1409703"/>
            <a:ext cx="8938985" cy="2981325"/>
          </a:xfrm>
          <a:prstGeom prst="rect">
            <a:avLst/>
          </a:prstGeom>
          <a:noFill/>
          <a:ln w="9525" algn="ctr">
            <a:noFill/>
            <a:miter lim="800000"/>
            <a:headEnd/>
            <a:tailEnd/>
          </a:ln>
          <a:effectLst/>
        </p:spPr>
        <p:txBody>
          <a:bodyPr lIns="234000" tIns="226800" rIns="162000" bIns="226800" anchor="t"/>
          <a:lstStyle/>
          <a:p>
            <a:pPr marL="190500" indent="-190500" eaLnBrk="0" hangingPunct="0">
              <a:spcBef>
                <a:spcPct val="50000"/>
              </a:spcBef>
              <a:buClr>
                <a:srgbClr val="00B0F0"/>
              </a:buClr>
              <a:buFont typeface="Wingdings" pitchFamily="2" charset="2"/>
              <a:buChar char="§"/>
            </a:pPr>
            <a:r>
              <a:rPr lang="en-US" sz="1400" b="1" dirty="0" smtClean="0">
                <a:solidFill>
                  <a:schemeClr val="bg1">
                    <a:lumMod val="50000"/>
                  </a:schemeClr>
                </a:solidFill>
              </a:rPr>
              <a:t>PMC-OLTC is the unique master-slave motor control</a:t>
            </a:r>
            <a:r>
              <a:rPr lang="en-US" sz="1400" dirty="0" smtClean="0">
                <a:solidFill>
                  <a:schemeClr val="bg1">
                    <a:lumMod val="50000"/>
                  </a:schemeClr>
                </a:solidFill>
              </a:rPr>
              <a:t> that allows the synchronization of multiple drives and motors without encoder. The result is a smooth, powerful and fast response with the least maintenance and supervision. </a:t>
            </a:r>
          </a:p>
          <a:p>
            <a:endParaRPr lang="es-ES" sz="1400" dirty="0" smtClean="0"/>
          </a:p>
          <a:p>
            <a:pPr marL="180975" indent="-180975">
              <a:buClr>
                <a:srgbClr val="00B0F0"/>
              </a:buClr>
              <a:buFont typeface="Wingdings" pitchFamily="2" charset="2"/>
              <a:buChar char="§"/>
            </a:pPr>
            <a:r>
              <a:rPr lang="en-US" sz="1400" dirty="0" smtClean="0">
                <a:solidFill>
                  <a:schemeClr val="bg1">
                    <a:lumMod val="50000"/>
                  </a:schemeClr>
                </a:solidFill>
              </a:rPr>
              <a:t>PMC factory settings and motor nameplate parameters ensure </a:t>
            </a:r>
            <a:r>
              <a:rPr lang="en-US" sz="1400" b="1" dirty="0" smtClean="0">
                <a:solidFill>
                  <a:schemeClr val="bg1">
                    <a:lumMod val="50000"/>
                  </a:schemeClr>
                </a:solidFill>
              </a:rPr>
              <a:t>perfect performance without enabling the auto tuning function </a:t>
            </a:r>
            <a:r>
              <a:rPr lang="en-US" sz="1400" dirty="0" smtClean="0">
                <a:solidFill>
                  <a:schemeClr val="bg1">
                    <a:lumMod val="50000"/>
                  </a:schemeClr>
                </a:solidFill>
              </a:rPr>
              <a:t>during commissioning. We have invested in new control methods to simplify settings. A fast and reliable commissioning saves time and money.</a:t>
            </a:r>
          </a:p>
          <a:p>
            <a:pPr>
              <a:buFont typeface="Arial" pitchFamily="34" charset="0"/>
              <a:buChar char="•"/>
            </a:pPr>
            <a:endParaRPr lang="es-ES" sz="1400" dirty="0" smtClean="0">
              <a:solidFill>
                <a:schemeClr val="bg1">
                  <a:lumMod val="50000"/>
                </a:schemeClr>
              </a:solidFill>
            </a:endParaRPr>
          </a:p>
          <a:p>
            <a:pPr marL="180975" indent="-180975">
              <a:buClr>
                <a:srgbClr val="00B0F0"/>
              </a:buClr>
              <a:buFont typeface="Wingdings" pitchFamily="2" charset="2"/>
              <a:buChar char="§"/>
            </a:pPr>
            <a:r>
              <a:rPr lang="en-US" sz="1400" b="1" dirty="0" smtClean="0">
                <a:solidFill>
                  <a:schemeClr val="bg1">
                    <a:lumMod val="50000"/>
                  </a:schemeClr>
                </a:solidFill>
              </a:rPr>
              <a:t>Start and Stop maximum control. </a:t>
            </a:r>
            <a:r>
              <a:rPr lang="en-US" sz="1400" dirty="0" smtClean="0">
                <a:solidFill>
                  <a:schemeClr val="bg1">
                    <a:lumMod val="50000"/>
                  </a:schemeClr>
                </a:solidFill>
              </a:rPr>
              <a:t>Thanks to the MBC (Mechanical Brake Control), the Pre-Magnetization and Delay off IGBT, the loaded process will have a smooth start and stop.</a:t>
            </a:r>
          </a:p>
        </p:txBody>
      </p:sp>
      <p:pic>
        <p:nvPicPr>
          <p:cNvPr id="9219" name="Picture 3" descr="C:\Users\JPEREZ.PELECTRONICS\AppData\Local\Microsoft\Windows\Temporary Internet Files\Content.Outlook\MCPBZLW6\DSCF1523 (2).JPG"/>
          <p:cNvPicPr>
            <a:picLocks noChangeAspect="1" noChangeArrowheads="1"/>
          </p:cNvPicPr>
          <p:nvPr/>
        </p:nvPicPr>
        <p:blipFill>
          <a:blip r:embed="rId4" cstate="print">
            <a:lum bright="34000" contrast="67000"/>
          </a:blip>
          <a:srcRect/>
          <a:stretch>
            <a:fillRect/>
          </a:stretch>
        </p:blipFill>
        <p:spPr bwMode="auto">
          <a:xfrm>
            <a:off x="0" y="4162428"/>
            <a:ext cx="9906000" cy="2695575"/>
          </a:xfrm>
          <a:prstGeom prst="rect">
            <a:avLst/>
          </a:prstGeom>
          <a:ln>
            <a:noFill/>
          </a:ln>
          <a:effectLst>
            <a:softEdge rad="11250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a:spLocks noChangeArrowheads="1"/>
          </p:cNvSpPr>
          <p:nvPr/>
        </p:nvSpPr>
        <p:spPr bwMode="auto">
          <a:xfrm>
            <a:off x="0" y="1970908"/>
            <a:ext cx="5929842" cy="2862322"/>
          </a:xfrm>
          <a:prstGeom prst="rect">
            <a:avLst/>
          </a:prstGeom>
          <a:noFill/>
          <a:ln w="9525">
            <a:noFill/>
            <a:miter lim="800000"/>
            <a:headEnd/>
            <a:tailEnd/>
          </a:ln>
        </p:spPr>
        <p:txBody>
          <a:bodyPr wrap="square">
            <a:spAutoFit/>
          </a:bodyPr>
          <a:lstStyle/>
          <a:p>
            <a:pPr marL="190500" indent="-190500" algn="ctr" eaLnBrk="0" hangingPunct="0">
              <a:spcBef>
                <a:spcPct val="50000"/>
              </a:spcBef>
              <a:buClr>
                <a:srgbClr val="00B0F0"/>
              </a:buClr>
              <a:buSzPct val="200000"/>
              <a:buFont typeface="Wingdings" pitchFamily="2" charset="2"/>
              <a:buChar char="ü"/>
            </a:pPr>
            <a:r>
              <a:rPr lang="en-GB" sz="2400" b="1" dirty="0" smtClean="0">
                <a:solidFill>
                  <a:srgbClr val="00B0F0"/>
                </a:solidFill>
                <a:latin typeface="Arial Narrow" charset="0"/>
              </a:rPr>
              <a:t>ENERGY SAVINGS</a:t>
            </a:r>
            <a:r>
              <a:rPr lang="en-GB" sz="2400" b="1" dirty="0" smtClean="0">
                <a:solidFill>
                  <a:schemeClr val="bg1">
                    <a:lumMod val="50000"/>
                  </a:schemeClr>
                </a:solidFill>
                <a:latin typeface="Arial Narrow" charset="0"/>
              </a:rPr>
              <a:t>: </a:t>
            </a:r>
          </a:p>
          <a:p>
            <a:pPr marL="266700" indent="-266700" algn="ctr" eaLnBrk="0" hangingPunct="0">
              <a:spcBef>
                <a:spcPct val="50000"/>
              </a:spcBef>
              <a:buClr>
                <a:srgbClr val="FEA720"/>
              </a:buClr>
              <a:buSzPct val="200000"/>
            </a:pPr>
            <a:r>
              <a:rPr lang="en-GB" sz="2400" dirty="0" smtClean="0">
                <a:solidFill>
                  <a:schemeClr val="bg1">
                    <a:lumMod val="50000"/>
                  </a:schemeClr>
                </a:solidFill>
                <a:latin typeface="Arial Narrow" charset="0"/>
              </a:rPr>
              <a:t>   Payback time from  </a:t>
            </a:r>
            <a:r>
              <a:rPr lang="en-GB" sz="2400" b="1" dirty="0" smtClean="0">
                <a:solidFill>
                  <a:srgbClr val="00B0F0"/>
                </a:solidFill>
                <a:latin typeface="Arial Narrow" charset="0"/>
              </a:rPr>
              <a:t>0</a:t>
            </a:r>
            <a:r>
              <a:rPr lang="en-GB" sz="2400" dirty="0" smtClean="0">
                <a:solidFill>
                  <a:schemeClr val="bg1">
                    <a:lumMod val="50000"/>
                  </a:schemeClr>
                </a:solidFill>
                <a:latin typeface="Arial Narrow" charset="0"/>
              </a:rPr>
              <a:t> to </a:t>
            </a:r>
            <a:r>
              <a:rPr lang="en-GB" sz="2400" b="1" dirty="0" smtClean="0">
                <a:solidFill>
                  <a:srgbClr val="00B0F0"/>
                </a:solidFill>
                <a:latin typeface="Arial Narrow" charset="0"/>
              </a:rPr>
              <a:t>3</a:t>
            </a:r>
            <a:r>
              <a:rPr lang="en-GB" sz="2400" dirty="0" smtClean="0">
                <a:solidFill>
                  <a:schemeClr val="bg1">
                    <a:lumMod val="50000"/>
                  </a:schemeClr>
                </a:solidFill>
                <a:latin typeface="Arial Narrow" charset="0"/>
              </a:rPr>
              <a:t> years, depending on the work time and application.</a:t>
            </a:r>
          </a:p>
          <a:p>
            <a:pPr marL="266700" indent="-266700" algn="ctr" eaLnBrk="0" hangingPunct="0">
              <a:spcBef>
                <a:spcPct val="50000"/>
              </a:spcBef>
              <a:buClr>
                <a:schemeClr val="hlink"/>
              </a:buClr>
            </a:pPr>
            <a:r>
              <a:rPr lang="en-GB" sz="2400" b="1" dirty="0" smtClean="0">
                <a:solidFill>
                  <a:schemeClr val="bg1">
                    <a:lumMod val="50000"/>
                  </a:schemeClr>
                </a:solidFill>
                <a:latin typeface="Arial Narrow" charset="0"/>
              </a:rPr>
              <a:t>   </a:t>
            </a:r>
            <a:r>
              <a:rPr lang="en-GB" sz="2400" dirty="0" smtClean="0">
                <a:solidFill>
                  <a:schemeClr val="bg1">
                    <a:lumMod val="50000"/>
                  </a:schemeClr>
                </a:solidFill>
                <a:latin typeface="Arial Narrow" charset="0"/>
              </a:rPr>
              <a:t>Up to </a:t>
            </a:r>
            <a:r>
              <a:rPr lang="en-GB" sz="2400" b="1" dirty="0" smtClean="0">
                <a:solidFill>
                  <a:srgbClr val="00B0F0"/>
                </a:solidFill>
                <a:latin typeface="Arial Narrow" charset="0"/>
              </a:rPr>
              <a:t>60% Energy saving</a:t>
            </a:r>
            <a:r>
              <a:rPr lang="en-GB" sz="2400" b="1" dirty="0" smtClean="0">
                <a:solidFill>
                  <a:schemeClr val="bg1">
                    <a:lumMod val="50000"/>
                  </a:schemeClr>
                </a:solidFill>
                <a:latin typeface="Arial Narrow" charset="0"/>
              </a:rPr>
              <a:t> </a:t>
            </a:r>
            <a:r>
              <a:rPr lang="en-GB" sz="2400" dirty="0" smtClean="0">
                <a:solidFill>
                  <a:schemeClr val="bg1">
                    <a:lumMod val="50000"/>
                  </a:schemeClr>
                </a:solidFill>
                <a:latin typeface="Arial Narrow" charset="0"/>
              </a:rPr>
              <a:t>in comparison with traditional direct on-line or valve control systems. </a:t>
            </a:r>
          </a:p>
          <a:p>
            <a:pPr marL="190500" indent="-190500" algn="ctr" eaLnBrk="0" hangingPunct="0">
              <a:spcBef>
                <a:spcPct val="50000"/>
              </a:spcBef>
              <a:buClr>
                <a:schemeClr val="hlink"/>
              </a:buClr>
            </a:pPr>
            <a:r>
              <a:rPr lang="en-GB" sz="2400" dirty="0" smtClean="0">
                <a:solidFill>
                  <a:schemeClr val="bg1">
                    <a:lumMod val="50000"/>
                  </a:schemeClr>
                </a:solidFill>
                <a:latin typeface="Arial Narrow" charset="0"/>
              </a:rPr>
              <a:t>	 </a:t>
            </a:r>
            <a:endParaRPr lang="en-GB" sz="2400" dirty="0">
              <a:solidFill>
                <a:schemeClr val="bg1">
                  <a:lumMod val="50000"/>
                </a:schemeClr>
              </a:solidFill>
              <a:latin typeface="Arial Narrow" charset="0"/>
            </a:endParaRPr>
          </a:p>
        </p:txBody>
      </p:sp>
      <p:pic>
        <p:nvPicPr>
          <p:cNvPr id="437256" name="Picture 8" descr="http://thumbs.dreamstime.com/thumb_309/1220677942J8P2vT.jpg"/>
          <p:cNvPicPr>
            <a:picLocks noChangeAspect="1" noChangeArrowheads="1"/>
          </p:cNvPicPr>
          <p:nvPr/>
        </p:nvPicPr>
        <p:blipFill>
          <a:blip r:embed="rId3"/>
          <a:srcRect/>
          <a:stretch>
            <a:fillRect/>
          </a:stretch>
        </p:blipFill>
        <p:spPr bwMode="auto">
          <a:xfrm>
            <a:off x="6260042" y="1177724"/>
            <a:ext cx="3618442" cy="5270703"/>
          </a:xfrm>
          <a:prstGeom prst="roundRect">
            <a:avLst/>
          </a:prstGeom>
          <a:noFill/>
        </p:spPr>
      </p:pic>
      <p:sp>
        <p:nvSpPr>
          <p:cNvPr id="6" name="5 CuadroTexto"/>
          <p:cNvSpPr txBox="1"/>
          <p:nvPr/>
        </p:nvSpPr>
        <p:spPr>
          <a:xfrm>
            <a:off x="0" y="905440"/>
            <a:ext cx="10003118" cy="461665"/>
          </a:xfrm>
          <a:prstGeom prst="rect">
            <a:avLst/>
          </a:prstGeom>
          <a:noFill/>
        </p:spPr>
        <p:txBody>
          <a:bodyPr wrap="square" rtlCol="0">
            <a:spAutoFit/>
          </a:bodyPr>
          <a:lstStyle/>
          <a:p>
            <a:pPr algn="ctr"/>
            <a:r>
              <a:rPr lang="es-ES" sz="2400" b="1" dirty="0" smtClean="0">
                <a:solidFill>
                  <a:srgbClr val="00B0F0"/>
                </a:solidFill>
              </a:rPr>
              <a:t>OVERVIEW</a:t>
            </a:r>
            <a:endParaRPr lang="es-ES" sz="2400" b="1" dirty="0">
              <a:solidFill>
                <a:srgbClr val="00B0F0"/>
              </a:solidFill>
            </a:endParaRPr>
          </a:p>
        </p:txBody>
      </p:sp>
      <p:pic>
        <p:nvPicPr>
          <p:cNvPr id="6146" name="Picture 2"/>
          <p:cNvPicPr>
            <a:picLocks noChangeAspect="1" noChangeArrowheads="1"/>
          </p:cNvPicPr>
          <p:nvPr/>
        </p:nvPicPr>
        <p:blipFill>
          <a:blip r:embed="rId4"/>
          <a:srcRect/>
          <a:stretch>
            <a:fillRect/>
          </a:stretch>
        </p:blipFill>
        <p:spPr bwMode="auto">
          <a:xfrm>
            <a:off x="2426628" y="4957763"/>
            <a:ext cx="1081094" cy="1080000"/>
          </a:xfrm>
          <a:prstGeom prst="roundRect">
            <a:avLst>
              <a:gd name="adj" fmla="val 8594"/>
            </a:avLst>
          </a:prstGeom>
          <a:solidFill>
            <a:schemeClr val="bg1"/>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Y:\Marketing y Ventas\01 VARIADORES\02 SERIE XMV\XMV660\08 Catálogos (XMV66CA)\XMV66CA02\A_empaquetado Publips\MT CASTELLANO\Links\xMV660_abierto2.png"/>
          <p:cNvPicPr>
            <a:picLocks noChangeAspect="1" noChangeArrowheads="1"/>
          </p:cNvPicPr>
          <p:nvPr/>
        </p:nvPicPr>
        <p:blipFill>
          <a:blip r:embed="rId3" cstate="print"/>
          <a:srcRect/>
          <a:stretch>
            <a:fillRect/>
          </a:stretch>
        </p:blipFill>
        <p:spPr bwMode="auto">
          <a:xfrm>
            <a:off x="-306891" y="743857"/>
            <a:ext cx="7001304" cy="4308928"/>
          </a:xfrm>
          <a:prstGeom prst="rect">
            <a:avLst/>
          </a:prstGeom>
          <a:noFill/>
        </p:spPr>
      </p:pic>
      <p:sp>
        <p:nvSpPr>
          <p:cNvPr id="11" name="Rectangle 2"/>
          <p:cNvSpPr txBox="1">
            <a:spLocks noChangeArrowheads="1"/>
          </p:cNvSpPr>
          <p:nvPr/>
        </p:nvSpPr>
        <p:spPr bwMode="auto">
          <a:xfrm>
            <a:off x="337442" y="957239"/>
            <a:ext cx="9189117" cy="6731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lvl="0" algn="ctr" eaLnBrk="0" hangingPunct="0">
              <a:defRPr/>
            </a:pPr>
            <a:r>
              <a:rPr lang="en-US" sz="2000" b="1" dirty="0" smtClean="0">
                <a:solidFill>
                  <a:srgbClr val="00B0F0"/>
                </a:solidFill>
                <a:latin typeface="Arial Narrow" pitchFamily="34" charset="0"/>
              </a:rPr>
              <a:t>CUSTOMIZED SOLUTION</a:t>
            </a:r>
            <a:endParaRPr lang="en-AU" sz="2000" b="1" dirty="0">
              <a:solidFill>
                <a:srgbClr val="00B0F0"/>
              </a:solidFill>
              <a:latin typeface="Arial Narrow" pitchFamily="34" charset="0"/>
            </a:endParaRPr>
          </a:p>
        </p:txBody>
      </p:sp>
      <p:sp>
        <p:nvSpPr>
          <p:cNvPr id="17" name="16 Rectángulo"/>
          <p:cNvSpPr/>
          <p:nvPr/>
        </p:nvSpPr>
        <p:spPr>
          <a:xfrm>
            <a:off x="4497010" y="4527097"/>
            <a:ext cx="5408990" cy="1754326"/>
          </a:xfrm>
          <a:prstGeom prst="rect">
            <a:avLst/>
          </a:prstGeom>
        </p:spPr>
        <p:txBody>
          <a:bodyPr wrap="square">
            <a:spAutoFit/>
          </a:bodyPr>
          <a:lstStyle/>
          <a:p>
            <a:r>
              <a:rPr lang="en-US" sz="1200" b="1" dirty="0" smtClean="0">
                <a:solidFill>
                  <a:srgbClr val="00B0F0"/>
                </a:solidFill>
              </a:rPr>
              <a:t>CONTROL AND PUSHBUTTONS</a:t>
            </a:r>
            <a:endParaRPr lang="en-US" sz="1200" dirty="0" smtClean="0">
              <a:solidFill>
                <a:srgbClr val="00B0F0"/>
              </a:solidFill>
            </a:endParaRPr>
          </a:p>
          <a:p>
            <a:pPr marL="174625" lvl="0" indent="-174625">
              <a:buClr>
                <a:srgbClr val="00B0F0"/>
              </a:buClr>
              <a:buFont typeface="Wingdings" pitchFamily="2" charset="2"/>
              <a:buChar char="§"/>
            </a:pPr>
            <a:r>
              <a:rPr lang="en-US" sz="1200" dirty="0" err="1" smtClean="0">
                <a:solidFill>
                  <a:schemeClr val="bg1">
                    <a:lumMod val="50000"/>
                  </a:schemeClr>
                </a:solidFill>
              </a:rPr>
              <a:t>Pushbottons</a:t>
            </a:r>
            <a:r>
              <a:rPr lang="en-US" sz="1200" dirty="0" smtClean="0">
                <a:solidFill>
                  <a:schemeClr val="bg1">
                    <a:lumMod val="50000"/>
                  </a:schemeClr>
                </a:solidFill>
              </a:rPr>
              <a:t>, selectors and pilots.</a:t>
            </a:r>
          </a:p>
          <a:p>
            <a:pPr marL="174625" lvl="0" indent="-174625">
              <a:buClr>
                <a:srgbClr val="00B0F0"/>
              </a:buClr>
              <a:buFont typeface="Wingdings" pitchFamily="2" charset="2"/>
              <a:buChar char="§"/>
            </a:pPr>
            <a:r>
              <a:rPr lang="en-US" sz="1200" dirty="0" smtClean="0">
                <a:solidFill>
                  <a:schemeClr val="bg1">
                    <a:lumMod val="50000"/>
                  </a:schemeClr>
                </a:solidFill>
              </a:rPr>
              <a:t>Digital and analogue I/O </a:t>
            </a:r>
            <a:r>
              <a:rPr lang="en-US" sz="1200" dirty="0" err="1" smtClean="0">
                <a:solidFill>
                  <a:schemeClr val="bg1">
                    <a:lumMod val="50000"/>
                  </a:schemeClr>
                </a:solidFill>
              </a:rPr>
              <a:t>preconfiguration</a:t>
            </a:r>
            <a:r>
              <a:rPr lang="en-US" sz="1200" dirty="0" smtClean="0">
                <a:solidFill>
                  <a:schemeClr val="bg1">
                    <a:lumMod val="50000"/>
                  </a:schemeClr>
                </a:solidFill>
              </a:rPr>
              <a:t> </a:t>
            </a:r>
          </a:p>
          <a:p>
            <a:pPr marL="174625" lvl="0" indent="-174625">
              <a:buClr>
                <a:srgbClr val="00B0F0"/>
              </a:buClr>
              <a:buFont typeface="Wingdings" pitchFamily="2" charset="2"/>
              <a:buChar char="§"/>
            </a:pPr>
            <a:r>
              <a:rPr lang="en-US" sz="1200" dirty="0" smtClean="0">
                <a:solidFill>
                  <a:schemeClr val="bg1">
                    <a:lumMod val="50000"/>
                  </a:schemeClr>
                </a:solidFill>
              </a:rPr>
              <a:t>Customized user terminal strip </a:t>
            </a:r>
          </a:p>
          <a:p>
            <a:pPr marL="174625" lvl="0" indent="-174625">
              <a:buClr>
                <a:srgbClr val="00B0F0"/>
              </a:buClr>
              <a:buFont typeface="Wingdings" pitchFamily="2" charset="2"/>
              <a:buChar char="§"/>
            </a:pPr>
            <a:r>
              <a:rPr lang="en-US" sz="1200" dirty="0" smtClean="0">
                <a:solidFill>
                  <a:schemeClr val="bg1">
                    <a:lumMod val="50000"/>
                  </a:schemeClr>
                </a:solidFill>
              </a:rPr>
              <a:t>PTC and PT100 relays </a:t>
            </a:r>
          </a:p>
          <a:p>
            <a:pPr marL="174625" lvl="0" indent="-174625">
              <a:buClr>
                <a:srgbClr val="00B0F0"/>
              </a:buClr>
              <a:buFont typeface="Wingdings" pitchFamily="2" charset="2"/>
              <a:buChar char="§"/>
            </a:pPr>
            <a:r>
              <a:rPr lang="en-US" sz="1200" dirty="0" smtClean="0">
                <a:solidFill>
                  <a:schemeClr val="bg1">
                    <a:lumMod val="50000"/>
                  </a:schemeClr>
                </a:solidFill>
              </a:rPr>
              <a:t>Process and motor encoder boards.</a:t>
            </a:r>
          </a:p>
          <a:p>
            <a:pPr marL="174625" lvl="0" indent="-174625">
              <a:buClr>
                <a:srgbClr val="00B0F0"/>
              </a:buClr>
              <a:buFont typeface="Wingdings" pitchFamily="2" charset="2"/>
              <a:buChar char="§"/>
            </a:pPr>
            <a:r>
              <a:rPr lang="en-US" sz="1200" dirty="0" smtClean="0">
                <a:solidFill>
                  <a:schemeClr val="bg1">
                    <a:lumMod val="50000"/>
                  </a:schemeClr>
                </a:solidFill>
              </a:rPr>
              <a:t>Optional communication protocols (</a:t>
            </a:r>
            <a:r>
              <a:rPr lang="en-US" sz="1200" dirty="0" err="1" smtClean="0">
                <a:solidFill>
                  <a:schemeClr val="bg1">
                    <a:lumMod val="50000"/>
                  </a:schemeClr>
                </a:solidFill>
              </a:rPr>
              <a:t>Profibus</a:t>
            </a:r>
            <a:r>
              <a:rPr lang="en-US" sz="1200" dirty="0" smtClean="0">
                <a:solidFill>
                  <a:schemeClr val="bg1">
                    <a:lumMod val="50000"/>
                  </a:schemeClr>
                </a:solidFill>
              </a:rPr>
              <a:t>-DP, </a:t>
            </a:r>
            <a:r>
              <a:rPr lang="en-US" sz="1200" dirty="0" err="1" smtClean="0">
                <a:solidFill>
                  <a:schemeClr val="bg1">
                    <a:lumMod val="50000"/>
                  </a:schemeClr>
                </a:solidFill>
              </a:rPr>
              <a:t>Dvicenet</a:t>
            </a:r>
            <a:r>
              <a:rPr lang="en-US" sz="1200" dirty="0" smtClean="0">
                <a:solidFill>
                  <a:schemeClr val="bg1">
                    <a:lumMod val="50000"/>
                  </a:schemeClr>
                </a:solidFill>
              </a:rPr>
              <a:t>, Ethernet </a:t>
            </a:r>
            <a:r>
              <a:rPr lang="en-US" sz="1200" dirty="0" err="1" smtClean="0">
                <a:solidFill>
                  <a:schemeClr val="bg1">
                    <a:lumMod val="50000"/>
                  </a:schemeClr>
                </a:solidFill>
              </a:rPr>
              <a:t>Modbus</a:t>
            </a:r>
            <a:r>
              <a:rPr lang="en-US" sz="1200" dirty="0" smtClean="0">
                <a:solidFill>
                  <a:schemeClr val="bg1">
                    <a:lumMod val="50000"/>
                  </a:schemeClr>
                </a:solidFill>
              </a:rPr>
              <a:t> TCP, N2 </a:t>
            </a:r>
            <a:r>
              <a:rPr lang="en-US" sz="1200" dirty="0" err="1" smtClean="0">
                <a:solidFill>
                  <a:schemeClr val="bg1">
                    <a:lumMod val="50000"/>
                  </a:schemeClr>
                </a:solidFill>
              </a:rPr>
              <a:t>Metasys</a:t>
            </a:r>
            <a:r>
              <a:rPr lang="en-US" sz="1200" dirty="0" smtClean="0">
                <a:solidFill>
                  <a:schemeClr val="bg1">
                    <a:lumMod val="50000"/>
                  </a:schemeClr>
                </a:solidFill>
              </a:rPr>
              <a:t>, CAN Open…) </a:t>
            </a:r>
          </a:p>
          <a:p>
            <a:pPr marL="174625" lvl="0" indent="-174625">
              <a:buClr>
                <a:srgbClr val="00B0F0"/>
              </a:buClr>
              <a:buFont typeface="Wingdings" pitchFamily="2" charset="2"/>
              <a:buChar char="§"/>
            </a:pPr>
            <a:r>
              <a:rPr lang="en-US" sz="1200" dirty="0" smtClean="0">
                <a:solidFill>
                  <a:schemeClr val="bg1">
                    <a:lumMod val="50000"/>
                  </a:schemeClr>
                </a:solidFill>
              </a:rPr>
              <a:t>Power PLC dedicated applications</a:t>
            </a:r>
          </a:p>
        </p:txBody>
      </p:sp>
      <p:cxnSp>
        <p:nvCxnSpPr>
          <p:cNvPr id="23" name="22 Conector recto"/>
          <p:cNvCxnSpPr/>
          <p:nvPr/>
        </p:nvCxnSpPr>
        <p:spPr>
          <a:xfrm rot="5400000">
            <a:off x="5003010" y="3789323"/>
            <a:ext cx="1459593" cy="18675"/>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pic>
        <p:nvPicPr>
          <p:cNvPr id="19" name="Picture 8" descr="C:\Users\JPEREZ.PELECTRONICS\Desktop\ICONOS\xmv660\customizable.png"/>
          <p:cNvPicPr>
            <a:picLocks noChangeAspect="1" noChangeArrowheads="1"/>
          </p:cNvPicPr>
          <p:nvPr/>
        </p:nvPicPr>
        <p:blipFill>
          <a:blip r:embed="rId4"/>
          <a:srcRect/>
          <a:stretch>
            <a:fillRect/>
          </a:stretch>
        </p:blipFill>
        <p:spPr bwMode="auto">
          <a:xfrm>
            <a:off x="8869260" y="974385"/>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196" name="Rectangle 4"/>
          <p:cNvSpPr>
            <a:spLocks noChangeArrowheads="1"/>
          </p:cNvSpPr>
          <p:nvPr/>
        </p:nvSpPr>
        <p:spPr bwMode="auto">
          <a:xfrm>
            <a:off x="220135" y="4527097"/>
            <a:ext cx="4213981"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ES" sz="1200" b="1" dirty="0" smtClean="0">
                <a:solidFill>
                  <a:srgbClr val="00B0F0"/>
                </a:solidFill>
              </a:rPr>
              <a:t>INPUT PROTECTION MODULE</a:t>
            </a:r>
          </a:p>
          <a:p>
            <a:pPr marL="177800" lvl="0" indent="-177800" eaLnBrk="0" hangingPunct="0">
              <a:buClr>
                <a:srgbClr val="00B0F0"/>
              </a:buClr>
              <a:buFontTx/>
              <a:buChar char="•"/>
            </a:pPr>
            <a:r>
              <a:rPr lang="en-US" sz="1200" dirty="0" smtClean="0">
                <a:solidFill>
                  <a:schemeClr val="bg1">
                    <a:lumMod val="50000"/>
                  </a:schemeClr>
                </a:solidFill>
              </a:rPr>
              <a:t>VSD bypass with fully controlled line and bypass vacuum contactors</a:t>
            </a:r>
          </a:p>
          <a:p>
            <a:pPr marL="177800" lvl="0" indent="-177800" eaLnBrk="0" hangingPunct="0">
              <a:buClr>
                <a:srgbClr val="00B0F0"/>
              </a:buClr>
              <a:buFontTx/>
              <a:buChar char="•"/>
            </a:pPr>
            <a:r>
              <a:rPr lang="en-US" sz="1200" dirty="0" smtClean="0">
                <a:solidFill>
                  <a:schemeClr val="bg1">
                    <a:lumMod val="50000"/>
                  </a:schemeClr>
                </a:solidFill>
              </a:rPr>
              <a:t>Automatic circuit breaker, fuses, withdrawable contactor, on-load disconnector with and without fuses. </a:t>
            </a:r>
          </a:p>
          <a:p>
            <a:pPr marL="177800" lvl="0" indent="-177800" eaLnBrk="0" hangingPunct="0">
              <a:buClr>
                <a:srgbClr val="00B0F0"/>
              </a:buClr>
              <a:buFontTx/>
              <a:buChar char="•"/>
            </a:pPr>
            <a:r>
              <a:rPr lang="en-US" sz="1200" dirty="0" smtClean="0">
                <a:solidFill>
                  <a:schemeClr val="bg1">
                    <a:lumMod val="50000"/>
                  </a:schemeClr>
                </a:solidFill>
              </a:rPr>
              <a:t>Earthing switch</a:t>
            </a:r>
          </a:p>
          <a:p>
            <a:pPr marL="177800" lvl="0" indent="-177800" eaLnBrk="0" hangingPunct="0">
              <a:buClr>
                <a:srgbClr val="00B0F0"/>
              </a:buClr>
              <a:buFontTx/>
              <a:buChar char="•"/>
            </a:pPr>
            <a:r>
              <a:rPr lang="en-US" sz="1200" dirty="0" smtClean="0">
                <a:solidFill>
                  <a:schemeClr val="bg1">
                    <a:lumMod val="50000"/>
                  </a:schemeClr>
                </a:solidFill>
              </a:rPr>
              <a:t>Motor protection relay</a:t>
            </a:r>
          </a:p>
          <a:p>
            <a:pPr marL="177800" lvl="0" indent="-177800" eaLnBrk="0" hangingPunct="0">
              <a:buClr>
                <a:srgbClr val="00B0F0"/>
              </a:buClr>
              <a:buFontTx/>
              <a:buChar char="•"/>
            </a:pPr>
            <a:r>
              <a:rPr lang="en-US" sz="1200" dirty="0" smtClean="0">
                <a:solidFill>
                  <a:schemeClr val="bg1">
                    <a:lumMod val="50000"/>
                  </a:schemeClr>
                </a:solidFill>
              </a:rPr>
              <a:t>Commutation cells</a:t>
            </a:r>
          </a:p>
        </p:txBody>
      </p:sp>
      <p:cxnSp>
        <p:nvCxnSpPr>
          <p:cNvPr id="21" name="20 Conector recto"/>
          <p:cNvCxnSpPr/>
          <p:nvPr/>
        </p:nvCxnSpPr>
        <p:spPr>
          <a:xfrm rot="5400000">
            <a:off x="535864" y="3907557"/>
            <a:ext cx="1289047" cy="1734"/>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sp>
        <p:nvSpPr>
          <p:cNvPr id="24" name="23 Rectángulo"/>
          <p:cNvSpPr/>
          <p:nvPr/>
        </p:nvSpPr>
        <p:spPr>
          <a:xfrm>
            <a:off x="6305250" y="2277382"/>
            <a:ext cx="3144762" cy="1569660"/>
          </a:xfrm>
          <a:prstGeom prst="rect">
            <a:avLst/>
          </a:prstGeom>
        </p:spPr>
        <p:txBody>
          <a:bodyPr wrap="square">
            <a:spAutoFit/>
          </a:bodyPr>
          <a:lstStyle/>
          <a:p>
            <a:r>
              <a:rPr lang="en-US" sz="1200" b="1" dirty="0" smtClean="0">
                <a:solidFill>
                  <a:srgbClr val="00B0F0"/>
                </a:solidFill>
              </a:rPr>
              <a:t>CABINET FEATURES</a:t>
            </a:r>
          </a:p>
          <a:p>
            <a:pPr marL="174625" indent="-174625">
              <a:buClr>
                <a:srgbClr val="00B0F0"/>
              </a:buClr>
              <a:buFont typeface="Wingdings" pitchFamily="2" charset="2"/>
              <a:buChar char="§"/>
            </a:pPr>
            <a:r>
              <a:rPr lang="en-US" sz="1200" dirty="0" smtClean="0">
                <a:solidFill>
                  <a:schemeClr val="bg1">
                    <a:lumMod val="50000"/>
                  </a:schemeClr>
                </a:solidFill>
              </a:rPr>
              <a:t>IP54 protection degree, stainless steel enclosure, specific RAL, tailor made labeling. </a:t>
            </a:r>
          </a:p>
          <a:p>
            <a:pPr marL="174625" indent="-174625">
              <a:buClr>
                <a:srgbClr val="00B0F0"/>
              </a:buClr>
              <a:buFont typeface="Wingdings" pitchFamily="2" charset="2"/>
              <a:buChar char="§"/>
            </a:pPr>
            <a:r>
              <a:rPr lang="en-US" sz="1200" dirty="0" smtClean="0">
                <a:solidFill>
                  <a:schemeClr val="bg1">
                    <a:lumMod val="50000"/>
                  </a:schemeClr>
                </a:solidFill>
              </a:rPr>
              <a:t>Incoming MV cable or </a:t>
            </a:r>
            <a:r>
              <a:rPr lang="en-US" sz="1200" dirty="0" err="1" smtClean="0">
                <a:solidFill>
                  <a:schemeClr val="bg1">
                    <a:lumMod val="50000"/>
                  </a:schemeClr>
                </a:solidFill>
              </a:rPr>
              <a:t>busbar</a:t>
            </a:r>
            <a:r>
              <a:rPr lang="en-US" sz="1200" dirty="0" smtClean="0">
                <a:solidFill>
                  <a:schemeClr val="bg1">
                    <a:lumMod val="50000"/>
                  </a:schemeClr>
                </a:solidFill>
              </a:rPr>
              <a:t> connection from top, right or backside.</a:t>
            </a:r>
          </a:p>
          <a:p>
            <a:pPr marL="174625" indent="-174625">
              <a:buClr>
                <a:srgbClr val="00B0F0"/>
              </a:buClr>
              <a:buFont typeface="Wingdings" pitchFamily="2" charset="2"/>
              <a:buChar char="§"/>
            </a:pPr>
            <a:r>
              <a:rPr lang="en-US" sz="1200" dirty="0" smtClean="0">
                <a:solidFill>
                  <a:schemeClr val="bg1">
                    <a:lumMod val="50000"/>
                  </a:schemeClr>
                </a:solidFill>
              </a:rPr>
              <a:t>Lined up VSDs with common main input bus bar and protection.</a:t>
            </a:r>
          </a:p>
        </p:txBody>
      </p:sp>
      <p:cxnSp>
        <p:nvCxnSpPr>
          <p:cNvPr id="28" name="27 Conector recto"/>
          <p:cNvCxnSpPr/>
          <p:nvPr/>
        </p:nvCxnSpPr>
        <p:spPr>
          <a:xfrm flipV="1">
            <a:off x="4968723" y="2325006"/>
            <a:ext cx="1360344" cy="11797"/>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slide(fromTop)">
                                      <p:cBhvr>
                                        <p:cTn id="7" dur="500"/>
                                        <p:tgtEl>
                                          <p:spTgt spid="8196"/>
                                        </p:tgtEl>
                                      </p:cBhvr>
                                    </p:animEffect>
                                  </p:childTnLst>
                                </p:cTn>
                              </p:par>
                              <p:par>
                                <p:cTn id="8" presetID="1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To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lide(fromTop)">
                                      <p:cBhvr>
                                        <p:cTn id="15" dur="500"/>
                                        <p:tgtEl>
                                          <p:spTgt spid="17"/>
                                        </p:tgtEl>
                                      </p:cBhvr>
                                    </p:animEffect>
                                  </p:childTnLst>
                                </p:cTn>
                              </p:par>
                              <p:par>
                                <p:cTn id="16" presetID="1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lide(fromTo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lide(fromLeft)">
                                      <p:cBhvr>
                                        <p:cTn id="23" dur="500"/>
                                        <p:tgtEl>
                                          <p:spTgt spid="24"/>
                                        </p:tgtEl>
                                      </p:cBhvr>
                                    </p:animEffect>
                                  </p:childTnLst>
                                </p:cTn>
                              </p:par>
                              <p:par>
                                <p:cTn id="24" presetID="12" presetClass="entr" presetSubtype="8"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slide(fromLeft)">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196"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82410" y="893739"/>
            <a:ext cx="9189117" cy="6731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lvl="0" algn="ctr" eaLnBrk="0" hangingPunct="0">
              <a:defRPr/>
            </a:pPr>
            <a:r>
              <a:rPr lang="en-US" sz="2000" b="1" dirty="0" smtClean="0">
                <a:solidFill>
                  <a:srgbClr val="00B0F0"/>
                </a:solidFill>
                <a:latin typeface="Arial Narrow" pitchFamily="34" charset="0"/>
              </a:rPr>
              <a:t>USER FRIENDLY INTERFACE</a:t>
            </a:r>
            <a:endParaRPr lang="en-AU" sz="2000" b="1" dirty="0">
              <a:solidFill>
                <a:srgbClr val="00B0F0"/>
              </a:solidFill>
              <a:latin typeface="Arial Narrow" pitchFamily="34" charset="0"/>
            </a:endParaRPr>
          </a:p>
        </p:txBody>
      </p:sp>
      <p:pic>
        <p:nvPicPr>
          <p:cNvPr id="1026" name="Picture 2" descr="F:\0000_ FOTOS tiff procesadas\XMV660\fotos HIGUERUELAS\SESION 3 display manos\IMG_0792.JPG"/>
          <p:cNvPicPr>
            <a:picLocks noChangeAspect="1" noChangeArrowheads="1"/>
          </p:cNvPicPr>
          <p:nvPr/>
        </p:nvPicPr>
        <p:blipFill>
          <a:blip r:embed="rId3" cstate="print">
            <a:lum bright="17000"/>
          </a:blip>
          <a:srcRect/>
          <a:stretch>
            <a:fillRect/>
          </a:stretch>
        </p:blipFill>
        <p:spPr bwMode="auto">
          <a:xfrm>
            <a:off x="1343502" y="1435131"/>
            <a:ext cx="5891265" cy="2862551"/>
          </a:xfrm>
          <a:prstGeom prst="rect">
            <a:avLst/>
          </a:prstGeom>
          <a:ln>
            <a:noFill/>
          </a:ln>
          <a:effectLst>
            <a:softEdge rad="112500"/>
          </a:effectLst>
        </p:spPr>
      </p:pic>
      <p:grpSp>
        <p:nvGrpSpPr>
          <p:cNvPr id="15" name="14 Grupo"/>
          <p:cNvGrpSpPr/>
          <p:nvPr/>
        </p:nvGrpSpPr>
        <p:grpSpPr>
          <a:xfrm>
            <a:off x="216695" y="2987040"/>
            <a:ext cx="1962627" cy="2600960"/>
            <a:chOff x="738910" y="2987040"/>
            <a:chExt cx="1272771" cy="2600960"/>
          </a:xfrm>
        </p:grpSpPr>
        <p:cxnSp>
          <p:nvCxnSpPr>
            <p:cNvPr id="7" name="6 Conector recto"/>
            <p:cNvCxnSpPr/>
            <p:nvPr/>
          </p:nvCxnSpPr>
          <p:spPr>
            <a:xfrm rot="10800000" flipV="1">
              <a:off x="738910" y="2987040"/>
              <a:ext cx="1272771" cy="14778"/>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16200000" flipH="1">
              <a:off x="-535710" y="4285672"/>
              <a:ext cx="2586182" cy="18473"/>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grpSp>
      <p:sp>
        <p:nvSpPr>
          <p:cNvPr id="17" name="16 Rectángulo"/>
          <p:cNvSpPr/>
          <p:nvPr/>
        </p:nvSpPr>
        <p:spPr>
          <a:xfrm>
            <a:off x="350839" y="4352926"/>
            <a:ext cx="4385469" cy="2031325"/>
          </a:xfrm>
          <a:prstGeom prst="rect">
            <a:avLst/>
          </a:prstGeom>
        </p:spPr>
        <p:txBody>
          <a:bodyPr wrap="square">
            <a:spAutoFit/>
          </a:bodyPr>
          <a:lstStyle/>
          <a:p>
            <a:pPr marL="180975" indent="-180975">
              <a:lnSpc>
                <a:spcPct val="150000"/>
              </a:lnSpc>
              <a:buClr>
                <a:srgbClr val="00B0F0"/>
              </a:buClr>
              <a:buFont typeface="Wingdings" pitchFamily="2" charset="2"/>
              <a:buChar char="§"/>
            </a:pPr>
            <a:r>
              <a:rPr lang="en-GB" sz="1200" b="1" dirty="0" smtClean="0">
                <a:solidFill>
                  <a:schemeClr val="bg1">
                    <a:lumMod val="50000"/>
                  </a:schemeClr>
                </a:solidFill>
              </a:rPr>
              <a:t>Colour touch-screen </a:t>
            </a:r>
            <a:r>
              <a:rPr lang="en-GB" sz="1200" dirty="0" smtClean="0">
                <a:solidFill>
                  <a:schemeClr val="bg1">
                    <a:lumMod val="50000"/>
                  </a:schemeClr>
                </a:solidFill>
              </a:rPr>
              <a:t>display 3.5” with integrated pen.</a:t>
            </a:r>
            <a:endParaRPr lang="es-ES" sz="1200" dirty="0" smtClean="0">
              <a:solidFill>
                <a:schemeClr val="bg1">
                  <a:lumMod val="50000"/>
                </a:schemeClr>
              </a:solidFill>
            </a:endParaRPr>
          </a:p>
          <a:p>
            <a:pPr marL="180975" indent="-180975">
              <a:lnSpc>
                <a:spcPct val="150000"/>
              </a:lnSpc>
              <a:buClr>
                <a:srgbClr val="00B0F0"/>
              </a:buClr>
              <a:buFont typeface="Wingdings" pitchFamily="2" charset="2"/>
              <a:buChar char="§"/>
            </a:pPr>
            <a:r>
              <a:rPr lang="en-GB" sz="1200" b="1" dirty="0" smtClean="0">
                <a:solidFill>
                  <a:schemeClr val="bg1">
                    <a:lumMod val="50000"/>
                  </a:schemeClr>
                </a:solidFill>
              </a:rPr>
              <a:t>4Gbytes Micro SD</a:t>
            </a:r>
            <a:r>
              <a:rPr lang="en-GB" sz="1200" dirty="0" smtClean="0">
                <a:solidFill>
                  <a:schemeClr val="bg1">
                    <a:lumMod val="50000"/>
                  </a:schemeClr>
                </a:solidFill>
              </a:rPr>
              <a:t> for register and notification of faults, events and configurations.</a:t>
            </a:r>
            <a:endParaRPr lang="es-ES" sz="1200" dirty="0" smtClean="0">
              <a:solidFill>
                <a:schemeClr val="bg1">
                  <a:lumMod val="50000"/>
                </a:schemeClr>
              </a:solidFill>
            </a:endParaRPr>
          </a:p>
          <a:p>
            <a:pPr marL="180975" indent="-180975">
              <a:lnSpc>
                <a:spcPct val="150000"/>
              </a:lnSpc>
              <a:buClr>
                <a:srgbClr val="00B0F0"/>
              </a:buClr>
              <a:buFont typeface="Wingdings" pitchFamily="2" charset="2"/>
              <a:buChar char="§"/>
            </a:pPr>
            <a:r>
              <a:rPr lang="en-GB" sz="1200" b="1" dirty="0" smtClean="0">
                <a:solidFill>
                  <a:schemeClr val="bg1">
                    <a:lumMod val="50000"/>
                  </a:schemeClr>
                </a:solidFill>
              </a:rPr>
              <a:t>Quad band GSM modem </a:t>
            </a:r>
            <a:r>
              <a:rPr lang="en-GB" sz="1200" dirty="0" smtClean="0">
                <a:solidFill>
                  <a:schemeClr val="bg1">
                    <a:lumMod val="50000"/>
                  </a:schemeClr>
                </a:solidFill>
              </a:rPr>
              <a:t>/ Start, Stop, reset and remote consultations with SMS.</a:t>
            </a:r>
            <a:endParaRPr lang="es-ES" sz="1200" dirty="0" smtClean="0">
              <a:solidFill>
                <a:schemeClr val="bg1">
                  <a:lumMod val="50000"/>
                </a:schemeClr>
              </a:solidFill>
            </a:endParaRPr>
          </a:p>
          <a:p>
            <a:pPr marL="180975" indent="-180975">
              <a:lnSpc>
                <a:spcPct val="150000"/>
              </a:lnSpc>
              <a:buClr>
                <a:srgbClr val="00B0F0"/>
              </a:buClr>
              <a:buFont typeface="Wingdings" pitchFamily="2" charset="2"/>
              <a:buChar char="§"/>
            </a:pPr>
            <a:r>
              <a:rPr lang="en-GB" sz="1200" dirty="0" smtClean="0">
                <a:solidFill>
                  <a:schemeClr val="bg1">
                    <a:lumMod val="50000"/>
                  </a:schemeClr>
                </a:solidFill>
              </a:rPr>
              <a:t>Ethernet </a:t>
            </a:r>
            <a:r>
              <a:rPr lang="en-GB" sz="1200" b="1" dirty="0" smtClean="0">
                <a:solidFill>
                  <a:schemeClr val="bg1">
                    <a:lumMod val="50000"/>
                  </a:schemeClr>
                </a:solidFill>
              </a:rPr>
              <a:t>RJ45 dual connection</a:t>
            </a:r>
            <a:r>
              <a:rPr lang="en-GB" sz="1200" dirty="0" smtClean="0">
                <a:solidFill>
                  <a:schemeClr val="bg1">
                    <a:lumMod val="50000"/>
                  </a:schemeClr>
                </a:solidFill>
              </a:rPr>
              <a:t>, micro-USB connection</a:t>
            </a:r>
            <a:endParaRPr lang="es-ES" sz="1200" dirty="0" smtClean="0">
              <a:solidFill>
                <a:schemeClr val="bg1">
                  <a:lumMod val="50000"/>
                </a:schemeClr>
              </a:solidFill>
            </a:endParaRPr>
          </a:p>
          <a:p>
            <a:pPr marL="180975" indent="-180975">
              <a:lnSpc>
                <a:spcPct val="150000"/>
              </a:lnSpc>
              <a:buClr>
                <a:srgbClr val="00B0F0"/>
              </a:buClr>
              <a:buFont typeface="Wingdings" pitchFamily="2" charset="2"/>
              <a:buChar char="§"/>
            </a:pPr>
            <a:r>
              <a:rPr lang="en-GB" sz="1200" dirty="0" smtClean="0">
                <a:solidFill>
                  <a:schemeClr val="bg1">
                    <a:lumMod val="50000"/>
                  </a:schemeClr>
                </a:solidFill>
              </a:rPr>
              <a:t>Possibility of </a:t>
            </a:r>
            <a:r>
              <a:rPr lang="en-GB" sz="1200" b="1" dirty="0" smtClean="0">
                <a:solidFill>
                  <a:schemeClr val="bg1">
                    <a:lumMod val="50000"/>
                  </a:schemeClr>
                </a:solidFill>
              </a:rPr>
              <a:t>external or battery 5Vdc power supply</a:t>
            </a:r>
            <a:endParaRPr lang="es-ES" sz="1200" b="1" dirty="0">
              <a:solidFill>
                <a:schemeClr val="bg1">
                  <a:lumMod val="50000"/>
                </a:schemeClr>
              </a:solidFill>
            </a:endParaRPr>
          </a:p>
        </p:txBody>
      </p:sp>
      <p:cxnSp>
        <p:nvCxnSpPr>
          <p:cNvPr id="23" name="22 Conector recto"/>
          <p:cNvCxnSpPr/>
          <p:nvPr/>
        </p:nvCxnSpPr>
        <p:spPr>
          <a:xfrm rot="5400000">
            <a:off x="4008043" y="3933428"/>
            <a:ext cx="1590675" cy="10319"/>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cxnSp>
        <p:nvCxnSpPr>
          <p:cNvPr id="25" name="24 Conector recto"/>
          <p:cNvCxnSpPr/>
          <p:nvPr/>
        </p:nvCxnSpPr>
        <p:spPr>
          <a:xfrm flipV="1">
            <a:off x="6868162" y="2381253"/>
            <a:ext cx="423069" cy="1"/>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sp>
        <p:nvSpPr>
          <p:cNvPr id="27" name="26 Rectángulo"/>
          <p:cNvSpPr/>
          <p:nvPr/>
        </p:nvSpPr>
        <p:spPr>
          <a:xfrm>
            <a:off x="4840921" y="4574991"/>
            <a:ext cx="3545434" cy="276999"/>
          </a:xfrm>
          <a:prstGeom prst="rect">
            <a:avLst/>
          </a:prstGeom>
        </p:spPr>
        <p:txBody>
          <a:bodyPr wrap="square">
            <a:spAutoFit/>
          </a:bodyPr>
          <a:lstStyle/>
          <a:p>
            <a:pPr marL="180975" indent="-180975">
              <a:buClr>
                <a:srgbClr val="00B0F0"/>
              </a:buClr>
              <a:buFont typeface="Wingdings" pitchFamily="2" charset="2"/>
              <a:buChar char="§"/>
            </a:pPr>
            <a:r>
              <a:rPr lang="en-GB" sz="1200" dirty="0" smtClean="0">
                <a:solidFill>
                  <a:schemeClr val="bg1">
                    <a:lumMod val="50000"/>
                  </a:schemeClr>
                </a:solidFill>
              </a:rPr>
              <a:t>Control mode selector (local, remote, stop)</a:t>
            </a:r>
            <a:endParaRPr lang="es-ES" sz="1200" dirty="0" smtClean="0">
              <a:solidFill>
                <a:schemeClr val="bg1">
                  <a:lumMod val="50000"/>
                </a:schemeClr>
              </a:solidFill>
            </a:endParaRPr>
          </a:p>
        </p:txBody>
      </p:sp>
      <p:sp>
        <p:nvSpPr>
          <p:cNvPr id="33" name="32 Rectángulo redondeado"/>
          <p:cNvSpPr/>
          <p:nvPr/>
        </p:nvSpPr>
        <p:spPr>
          <a:xfrm>
            <a:off x="5942661" y="5387401"/>
            <a:ext cx="3580606" cy="771525"/>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solidFill>
                  <a:schemeClr val="bg1">
                    <a:lumMod val="50000"/>
                  </a:schemeClr>
                </a:solidFill>
                <a:latin typeface="Arial" pitchFamily="34" charset="0"/>
                <a:cs typeface="Arial" pitchFamily="34" charset="0"/>
              </a:rPr>
              <a:t>CUTOMIZED SOLUTONS AVAILABLE</a:t>
            </a:r>
            <a:endParaRPr lang="es-ES" b="1" dirty="0">
              <a:solidFill>
                <a:schemeClr val="bg1">
                  <a:lumMod val="50000"/>
                </a:schemeClr>
              </a:solidFill>
              <a:latin typeface="Arial" pitchFamily="34" charset="0"/>
              <a:cs typeface="Arial" pitchFamily="34" charset="0"/>
            </a:endParaRPr>
          </a:p>
        </p:txBody>
      </p:sp>
      <p:sp>
        <p:nvSpPr>
          <p:cNvPr id="7169" name="Rectangle 1"/>
          <p:cNvSpPr>
            <a:spLocks noChangeArrowheads="1"/>
          </p:cNvSpPr>
          <p:nvPr/>
        </p:nvSpPr>
        <p:spPr bwMode="auto">
          <a:xfrm>
            <a:off x="7363462" y="1971678"/>
            <a:ext cx="254253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0975" marR="0" lvl="0" indent="-180975" algn="l" defTabSz="914400" rtl="0" eaLnBrk="1" fontAlgn="base" latinLnBrk="0" hangingPunct="1">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Red: Run</a:t>
            </a:r>
          </a:p>
          <a:p>
            <a:pPr marL="180975" marR="0" lvl="0" indent="-180975"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Green: Stop</a:t>
            </a:r>
          </a:p>
          <a:p>
            <a:pPr marL="180975" marR="0" lvl="0" indent="-180975"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Amber: Warning</a:t>
            </a:r>
          </a:p>
          <a:p>
            <a:pPr marL="180975" marR="0" lvl="0" indent="-180975"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Red (()): Fault</a:t>
            </a:r>
          </a:p>
        </p:txBody>
      </p:sp>
      <p:grpSp>
        <p:nvGrpSpPr>
          <p:cNvPr id="42" name="41 Grupo"/>
          <p:cNvGrpSpPr/>
          <p:nvPr/>
        </p:nvGrpSpPr>
        <p:grpSpPr>
          <a:xfrm>
            <a:off x="6884670" y="3107058"/>
            <a:ext cx="3021330" cy="830997"/>
            <a:chOff x="6355080" y="3107055"/>
            <a:chExt cx="2788920" cy="830997"/>
          </a:xfrm>
        </p:grpSpPr>
        <p:sp>
          <p:nvSpPr>
            <p:cNvPr id="7170" name="Rectangle 2"/>
            <p:cNvSpPr>
              <a:spLocks noChangeArrowheads="1"/>
            </p:cNvSpPr>
            <p:nvPr/>
          </p:nvSpPr>
          <p:spPr bwMode="auto">
            <a:xfrm>
              <a:off x="6797040" y="3107055"/>
              <a:ext cx="234696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2563" marR="0" lvl="0" indent="-182563"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Emergency stop pushbutton</a:t>
              </a:r>
            </a:p>
            <a:p>
              <a:pPr marL="182563" marR="0" lvl="0" indent="-182563"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Green: Local start</a:t>
              </a:r>
            </a:p>
            <a:p>
              <a:pPr marL="182563" marR="0" lvl="0" indent="-182563"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Red: Local Stop</a:t>
              </a:r>
            </a:p>
            <a:p>
              <a:pPr marL="182563" marR="0" lvl="0" indent="-182563" algn="l" defTabSz="914400" rtl="0" eaLnBrk="0" fontAlgn="base" latinLnBrk="0" hangingPunct="0">
                <a:lnSpc>
                  <a:spcPct val="100000"/>
                </a:lnSpc>
                <a:spcBef>
                  <a:spcPct val="0"/>
                </a:spcBef>
                <a:spcAft>
                  <a:spcPct val="0"/>
                </a:spcAft>
                <a:buClr>
                  <a:srgbClr val="00B0F0"/>
                </a:buClr>
                <a:buSzTx/>
                <a:buFont typeface="Wingdings" pitchFamily="2" charset="2"/>
                <a:buChar char="§"/>
                <a:tabLst>
                  <a:tab pos="2700338" algn="ctr"/>
                  <a:tab pos="5875338" algn="r"/>
                </a:tabLst>
              </a:pPr>
              <a:r>
                <a:rPr lang="es-ES" sz="1200" smtClean="0">
                  <a:solidFill>
                    <a:schemeClr val="bg1">
                      <a:lumMod val="50000"/>
                    </a:schemeClr>
                  </a:solidFill>
                </a:rPr>
                <a:t>White: System reset</a:t>
              </a:r>
            </a:p>
          </p:txBody>
        </p:sp>
        <p:cxnSp>
          <p:nvCxnSpPr>
            <p:cNvPr id="39" name="38 Conector recto"/>
            <p:cNvCxnSpPr/>
            <p:nvPr/>
          </p:nvCxnSpPr>
          <p:spPr>
            <a:xfrm flipV="1">
              <a:off x="6355080" y="3398520"/>
              <a:ext cx="327660" cy="3812"/>
            </a:xfrm>
            <a:prstGeom prst="line">
              <a:avLst/>
            </a:prstGeom>
            <a:ln>
              <a:solidFill>
                <a:srgbClr val="00B0F0"/>
              </a:solidFill>
              <a:tailEnd type="oval"/>
            </a:ln>
          </p:spPr>
          <p:style>
            <a:lnRef idx="2">
              <a:schemeClr val="accent1"/>
            </a:lnRef>
            <a:fillRef idx="0">
              <a:schemeClr val="accent1"/>
            </a:fillRef>
            <a:effectRef idx="1">
              <a:schemeClr val="accent1"/>
            </a:effectRef>
            <a:fontRef idx="minor">
              <a:schemeClr val="tx1"/>
            </a:fontRef>
          </p:style>
        </p:cxnSp>
      </p:grpSp>
      <p:pic>
        <p:nvPicPr>
          <p:cNvPr id="16" name="Picture 7" descr="C:\Users\JPEREZ.PELECTRONICS\Desktop\ICONOS\xmv660\userfriendly.png"/>
          <p:cNvPicPr>
            <a:picLocks noChangeAspect="1" noChangeArrowheads="1"/>
          </p:cNvPicPr>
          <p:nvPr/>
        </p:nvPicPr>
        <p:blipFill>
          <a:blip r:embed="rId4"/>
          <a:srcRect/>
          <a:stretch>
            <a:fillRect/>
          </a:stretch>
        </p:blipFill>
        <p:spPr bwMode="auto">
          <a:xfrm>
            <a:off x="8866284" y="981756"/>
            <a:ext cx="846138" cy="84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cTn>
                              </p:par>
                              <p:par>
                                <p:cTn id="8" presetID="1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lide(fromTo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lide(fromTop)">
                                      <p:cBhvr>
                                        <p:cTn id="15" dur="500"/>
                                        <p:tgtEl>
                                          <p:spTgt spid="27"/>
                                        </p:tgtEl>
                                      </p:cBhvr>
                                    </p:animEffect>
                                  </p:childTnLst>
                                </p:cTn>
                              </p:par>
                              <p:par>
                                <p:cTn id="16" presetID="1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lide(fromTo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7169"/>
                                        </p:tgtEl>
                                        <p:attrNameLst>
                                          <p:attrName>style.visibility</p:attrName>
                                        </p:attrNameLst>
                                      </p:cBhvr>
                                      <p:to>
                                        <p:strVal val="visible"/>
                                      </p:to>
                                    </p:set>
                                    <p:animEffect transition="in" filter="slide(fromLeft)">
                                      <p:cBhvr>
                                        <p:cTn id="23" dur="500"/>
                                        <p:tgtEl>
                                          <p:spTgt spid="7169"/>
                                        </p:tgtEl>
                                      </p:cBhvr>
                                    </p:animEffect>
                                  </p:childTnLst>
                                </p:cTn>
                              </p:par>
                              <p:par>
                                <p:cTn id="24" presetID="1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slide(from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slide(from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slide(fromTo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33" grpId="0" animBg="1"/>
      <p:bldP spid="71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srcRect/>
          <a:stretch>
            <a:fillRect/>
          </a:stretch>
        </p:blipFill>
        <p:spPr bwMode="auto">
          <a:xfrm>
            <a:off x="-515191" y="1843264"/>
            <a:ext cx="4384544" cy="3620881"/>
          </a:xfrm>
          <a:prstGeom prst="rect">
            <a:avLst/>
          </a:prstGeom>
          <a:noFill/>
          <a:ln w="9525">
            <a:noFill/>
            <a:miter lim="800000"/>
            <a:headEnd/>
            <a:tailEnd/>
          </a:ln>
          <a:effectLst/>
        </p:spPr>
      </p:pic>
      <p:sp>
        <p:nvSpPr>
          <p:cNvPr id="11" name="Rectangle 2"/>
          <p:cNvSpPr txBox="1">
            <a:spLocks noChangeArrowheads="1"/>
          </p:cNvSpPr>
          <p:nvPr/>
        </p:nvSpPr>
        <p:spPr bwMode="auto">
          <a:xfrm>
            <a:off x="1767945" y="977291"/>
            <a:ext cx="6407944" cy="6731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lgn="ctr" eaLnBrk="0" hangingPunct="0">
              <a:defRPr/>
            </a:pPr>
            <a:r>
              <a:rPr lang="en-US" sz="2000" b="1" dirty="0" smtClean="0">
                <a:solidFill>
                  <a:srgbClr val="00B0F0"/>
                </a:solidFill>
                <a:latin typeface="Arial Narrow" pitchFamily="34" charset="0"/>
              </a:rPr>
              <a:t>DEDICATED SOFTWARE TOOLS | POWERCOMS</a:t>
            </a:r>
          </a:p>
          <a:p>
            <a:pPr lvl="0" eaLnBrk="0" hangingPunct="0">
              <a:defRPr/>
            </a:pPr>
            <a:endParaRPr lang="en-US" b="1" kern="0" dirty="0" smtClean="0">
              <a:solidFill>
                <a:srgbClr val="00B0F0"/>
              </a:solidFill>
              <a:latin typeface="Arial Narrow" pitchFamily="34" charset="0"/>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b="1" i="0" u="none" strike="noStrike" kern="0" cap="none" spc="0" normalizeH="0" baseline="0" noProof="0" dirty="0">
              <a:ln>
                <a:noFill/>
              </a:ln>
              <a:solidFill>
                <a:srgbClr val="00B0F0"/>
              </a:solidFill>
              <a:effectLst/>
              <a:uLnTx/>
              <a:uFillTx/>
              <a:latin typeface="+mj-lt"/>
              <a:ea typeface="ＭＳ Ｐゴシック" charset="-128"/>
              <a:cs typeface="ＭＳ Ｐゴシック" charset="-128"/>
            </a:endParaRPr>
          </a:p>
        </p:txBody>
      </p:sp>
      <p:sp>
        <p:nvSpPr>
          <p:cNvPr id="9" name="Text Box 12"/>
          <p:cNvSpPr txBox="1">
            <a:spLocks noChangeArrowheads="1"/>
          </p:cNvSpPr>
          <p:nvPr/>
        </p:nvSpPr>
        <p:spPr bwMode="auto">
          <a:xfrm>
            <a:off x="307500" y="5352959"/>
            <a:ext cx="5213033" cy="640081"/>
          </a:xfrm>
          <a:prstGeom prst="rect">
            <a:avLst/>
          </a:prstGeom>
          <a:noFill/>
          <a:ln w="9525" algn="ctr">
            <a:noFill/>
            <a:miter lim="800000"/>
            <a:headEnd/>
            <a:tailEnd/>
          </a:ln>
          <a:effectLst/>
        </p:spPr>
        <p:txBody>
          <a:bodyPr lIns="234000" tIns="226800" rIns="162000" bIns="226800" anchor="ctr"/>
          <a:lstStyle/>
          <a:p>
            <a:pPr marL="342900" indent="-342900" eaLnBrk="0" hangingPunct="0">
              <a:spcBef>
                <a:spcPct val="50000"/>
              </a:spcBef>
              <a:buClr>
                <a:srgbClr val="00B0F0"/>
              </a:buClr>
              <a:buFont typeface="Wingdings" pitchFamily="2" charset="2"/>
              <a:buChar char="§"/>
            </a:pPr>
            <a:r>
              <a:rPr lang="en-GB" sz="1600" dirty="0" smtClean="0">
                <a:solidFill>
                  <a:schemeClr val="bg1">
                    <a:lumMod val="50000"/>
                  </a:schemeClr>
                </a:solidFill>
              </a:rPr>
              <a:t>Easy friendly remote configuration</a:t>
            </a:r>
            <a:endParaRPr lang="en-GB" sz="1600" dirty="0">
              <a:solidFill>
                <a:schemeClr val="bg1">
                  <a:lumMod val="50000"/>
                </a:schemeClr>
              </a:solidFill>
            </a:endParaRPr>
          </a:p>
        </p:txBody>
      </p:sp>
      <p:sp>
        <p:nvSpPr>
          <p:cNvPr id="10" name="Text Box 12"/>
          <p:cNvSpPr txBox="1">
            <a:spLocks noChangeArrowheads="1"/>
          </p:cNvSpPr>
          <p:nvPr/>
        </p:nvSpPr>
        <p:spPr bwMode="auto">
          <a:xfrm>
            <a:off x="288925" y="5844449"/>
            <a:ext cx="5349240" cy="640081"/>
          </a:xfrm>
          <a:prstGeom prst="rect">
            <a:avLst/>
          </a:prstGeom>
          <a:noFill/>
          <a:ln w="9525" algn="ctr">
            <a:noFill/>
            <a:miter lim="800000"/>
            <a:headEnd/>
            <a:tailEnd/>
          </a:ln>
          <a:effectLst/>
        </p:spPr>
        <p:txBody>
          <a:bodyPr lIns="234000" tIns="226800" rIns="162000" bIns="226800" anchor="ctr"/>
          <a:lstStyle/>
          <a:p>
            <a:pPr marL="342900" indent="-342900" eaLnBrk="0" hangingPunct="0">
              <a:spcBef>
                <a:spcPct val="50000"/>
              </a:spcBef>
              <a:buClr>
                <a:srgbClr val="00B0F0"/>
              </a:buClr>
              <a:buFont typeface="Wingdings" pitchFamily="2" charset="2"/>
              <a:buChar char="§"/>
            </a:pPr>
            <a:r>
              <a:rPr lang="en-GB" sz="1600" dirty="0" smtClean="0">
                <a:solidFill>
                  <a:schemeClr val="bg1">
                    <a:lumMod val="50000"/>
                  </a:schemeClr>
                </a:solidFill>
              </a:rPr>
              <a:t>Electrical Values register - </a:t>
            </a:r>
            <a:r>
              <a:rPr lang="en-GB" sz="1600" dirty="0" err="1" smtClean="0">
                <a:solidFill>
                  <a:schemeClr val="bg1">
                    <a:lumMod val="50000"/>
                  </a:schemeClr>
                </a:solidFill>
              </a:rPr>
              <a:t>Datalogger</a:t>
            </a:r>
            <a:endParaRPr lang="en-GB" sz="1600" dirty="0">
              <a:solidFill>
                <a:schemeClr val="bg1">
                  <a:lumMod val="50000"/>
                </a:schemeClr>
              </a:solidFill>
            </a:endParaRPr>
          </a:p>
        </p:txBody>
      </p:sp>
      <p:sp>
        <p:nvSpPr>
          <p:cNvPr id="12" name="Text Box 12"/>
          <p:cNvSpPr txBox="1">
            <a:spLocks noChangeArrowheads="1"/>
          </p:cNvSpPr>
          <p:nvPr/>
        </p:nvSpPr>
        <p:spPr bwMode="auto">
          <a:xfrm>
            <a:off x="5149056" y="5379629"/>
            <a:ext cx="5213033" cy="640081"/>
          </a:xfrm>
          <a:prstGeom prst="rect">
            <a:avLst/>
          </a:prstGeom>
          <a:noFill/>
          <a:ln w="9525" algn="ctr">
            <a:noFill/>
            <a:miter lim="800000"/>
            <a:headEnd/>
            <a:tailEnd/>
          </a:ln>
          <a:effectLst/>
        </p:spPr>
        <p:txBody>
          <a:bodyPr lIns="234000" tIns="226800" rIns="162000" bIns="226800" anchor="ctr"/>
          <a:lstStyle/>
          <a:p>
            <a:pPr marL="342900" indent="-342900" eaLnBrk="0" hangingPunct="0">
              <a:spcBef>
                <a:spcPct val="50000"/>
              </a:spcBef>
              <a:buClr>
                <a:srgbClr val="00B0F0"/>
              </a:buClr>
              <a:buFont typeface="Wingdings" pitchFamily="2" charset="2"/>
              <a:buChar char="§"/>
            </a:pPr>
            <a:r>
              <a:rPr lang="en-GB" sz="1600" dirty="0" smtClean="0">
                <a:solidFill>
                  <a:schemeClr val="bg1">
                    <a:lumMod val="50000"/>
                  </a:schemeClr>
                </a:solidFill>
              </a:rPr>
              <a:t>Selectable </a:t>
            </a:r>
            <a:r>
              <a:rPr lang="en-GB" sz="1600" b="1" dirty="0" smtClean="0">
                <a:solidFill>
                  <a:schemeClr val="bg1">
                    <a:lumMod val="50000"/>
                  </a:schemeClr>
                </a:solidFill>
              </a:rPr>
              <a:t>Graphic representation</a:t>
            </a:r>
            <a:endParaRPr lang="en-GB" sz="1600" b="1" dirty="0">
              <a:solidFill>
                <a:schemeClr val="bg1">
                  <a:lumMod val="50000"/>
                </a:schemeClr>
              </a:solidFill>
            </a:endParaRPr>
          </a:p>
        </p:txBody>
      </p:sp>
      <p:sp>
        <p:nvSpPr>
          <p:cNvPr id="13" name="Text Box 12"/>
          <p:cNvSpPr txBox="1">
            <a:spLocks noChangeArrowheads="1"/>
          </p:cNvSpPr>
          <p:nvPr/>
        </p:nvSpPr>
        <p:spPr bwMode="auto">
          <a:xfrm>
            <a:off x="5140801" y="6004469"/>
            <a:ext cx="4754880" cy="640081"/>
          </a:xfrm>
          <a:prstGeom prst="rect">
            <a:avLst/>
          </a:prstGeom>
          <a:noFill/>
          <a:ln w="9525" algn="ctr">
            <a:noFill/>
            <a:miter lim="800000"/>
            <a:headEnd/>
            <a:tailEnd/>
          </a:ln>
          <a:effectLst/>
        </p:spPr>
        <p:txBody>
          <a:bodyPr lIns="234000" tIns="226800" rIns="162000" bIns="226800" anchor="ctr"/>
          <a:lstStyle/>
          <a:p>
            <a:pPr marL="342900" indent="-342900" eaLnBrk="0" hangingPunct="0">
              <a:spcBef>
                <a:spcPct val="50000"/>
              </a:spcBef>
              <a:buClr>
                <a:srgbClr val="00B0F0"/>
              </a:buClr>
              <a:buFont typeface="Wingdings" pitchFamily="2" charset="2"/>
              <a:buChar char="§"/>
            </a:pPr>
            <a:r>
              <a:rPr lang="en-GB" sz="1600" dirty="0" smtClean="0">
                <a:solidFill>
                  <a:schemeClr val="bg1">
                    <a:lumMod val="50000"/>
                  </a:schemeClr>
                </a:solidFill>
              </a:rPr>
              <a:t>Analytical Process performance  Studies &amp; Data exportation </a:t>
            </a:r>
            <a:endParaRPr lang="en-GB" sz="1600" dirty="0">
              <a:solidFill>
                <a:schemeClr val="bg1">
                  <a:lumMod val="50000"/>
                </a:schemeClr>
              </a:solidFill>
            </a:endParaRPr>
          </a:p>
        </p:txBody>
      </p:sp>
      <p:pic>
        <p:nvPicPr>
          <p:cNvPr id="5122" name="Picture 2"/>
          <p:cNvPicPr>
            <a:picLocks noChangeAspect="1" noChangeArrowheads="1"/>
          </p:cNvPicPr>
          <p:nvPr/>
        </p:nvPicPr>
        <p:blipFill>
          <a:blip r:embed="rId4"/>
          <a:srcRect/>
          <a:stretch>
            <a:fillRect/>
          </a:stretch>
        </p:blipFill>
        <p:spPr bwMode="auto">
          <a:xfrm>
            <a:off x="4402642" y="1866900"/>
            <a:ext cx="5383287" cy="2983644"/>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a:srcRect/>
          <a:stretch>
            <a:fillRect/>
          </a:stretch>
        </p:blipFill>
        <p:spPr bwMode="auto">
          <a:xfrm>
            <a:off x="4111392" y="2030952"/>
            <a:ext cx="5384360" cy="2983644"/>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a:srcRect/>
          <a:stretch>
            <a:fillRect/>
          </a:stretch>
        </p:blipFill>
        <p:spPr bwMode="auto">
          <a:xfrm>
            <a:off x="3808341" y="2215692"/>
            <a:ext cx="5367218" cy="2983644"/>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a:srcRect/>
          <a:stretch>
            <a:fillRect/>
          </a:stretch>
        </p:blipFill>
        <p:spPr bwMode="auto">
          <a:xfrm>
            <a:off x="3556861" y="2366520"/>
            <a:ext cx="5503359" cy="2983644"/>
          </a:xfrm>
          <a:prstGeom prst="rect">
            <a:avLst/>
          </a:prstGeom>
          <a:noFill/>
          <a:ln w="9525">
            <a:noFill/>
            <a:miter lim="800000"/>
            <a:headEnd/>
            <a:tailEnd/>
          </a:ln>
          <a:effectLst/>
        </p:spPr>
      </p:pic>
      <p:pic>
        <p:nvPicPr>
          <p:cNvPr id="15" name="Picture 2" descr="C:\Users\JPEREZ.PELECTRONICS\Desktop\ICONOS\xmv660\SWtools.png"/>
          <p:cNvPicPr>
            <a:picLocks noChangeAspect="1" noChangeArrowheads="1"/>
          </p:cNvPicPr>
          <p:nvPr/>
        </p:nvPicPr>
        <p:blipFill>
          <a:blip r:embed="rId8"/>
          <a:srcRect/>
          <a:stretch>
            <a:fillRect/>
          </a:stretch>
        </p:blipFill>
        <p:spPr bwMode="auto">
          <a:xfrm>
            <a:off x="8859707" y="968375"/>
            <a:ext cx="845325"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42 Rectángulo"/>
          <p:cNvSpPr/>
          <p:nvPr/>
        </p:nvSpPr>
        <p:spPr>
          <a:xfrm>
            <a:off x="1793036" y="965123"/>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ORDERING INFO</a:t>
            </a:r>
            <a:endParaRPr lang="en-US" sz="2000" b="1" dirty="0">
              <a:solidFill>
                <a:srgbClr val="00B0F0"/>
              </a:solidFill>
              <a:latin typeface="Arial Narrow" pitchFamily="34" charset="0"/>
            </a:endParaRPr>
          </a:p>
        </p:txBody>
      </p:sp>
      <p:graphicFrame>
        <p:nvGraphicFramePr>
          <p:cNvPr id="5" name="4 Tabla"/>
          <p:cNvGraphicFramePr>
            <a:graphicFrameLocks noGrp="1"/>
          </p:cNvGraphicFramePr>
          <p:nvPr/>
        </p:nvGraphicFramePr>
        <p:xfrm>
          <a:off x="343961" y="1706486"/>
          <a:ext cx="9087378" cy="4052157"/>
        </p:xfrm>
        <a:graphic>
          <a:graphicData uri="http://schemas.openxmlformats.org/drawingml/2006/table">
            <a:tbl>
              <a:tblPr/>
              <a:tblGrid>
                <a:gridCol w="574415"/>
                <a:gridCol w="252924"/>
                <a:gridCol w="383394"/>
                <a:gridCol w="350838"/>
                <a:gridCol w="522817"/>
                <a:gridCol w="220133"/>
                <a:gridCol w="597887"/>
                <a:gridCol w="156837"/>
                <a:gridCol w="534289"/>
                <a:gridCol w="240203"/>
                <a:gridCol w="1215956"/>
                <a:gridCol w="185352"/>
                <a:gridCol w="1062868"/>
                <a:gridCol w="150048"/>
                <a:gridCol w="858083"/>
                <a:gridCol w="172820"/>
                <a:gridCol w="755830"/>
                <a:gridCol w="297307"/>
                <a:gridCol w="555377"/>
              </a:tblGrid>
              <a:tr h="199497">
                <a:tc>
                  <a:txBody>
                    <a:bodyPr/>
                    <a:lstStyle/>
                    <a:p>
                      <a:pPr algn="ctr">
                        <a:lnSpc>
                          <a:spcPct val="100000"/>
                        </a:lnSpc>
                        <a:spcAft>
                          <a:spcPts val="0"/>
                        </a:spcAft>
                      </a:pPr>
                      <a:r>
                        <a:rPr lang="en-US" sz="800" b="1" noProof="0" dirty="0" smtClean="0">
                          <a:latin typeface="Arial Narrow" pitchFamily="34" charset="0"/>
                          <a:ea typeface="Times New Roman"/>
                          <a:cs typeface="Times New Roman"/>
                        </a:rPr>
                        <a:t>XMV66</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100</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030</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X</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Y</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Z</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a:t>
                      </a:r>
                      <a:endParaRPr lang="en-US" sz="800" noProof="0" dirty="0">
                        <a:latin typeface="Arial Narrow" pitchFamily="34" charset="0"/>
                        <a:ea typeface="Times New Roman"/>
                        <a:cs typeface="Times New Roman"/>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a:t>
                      </a:r>
                      <a:endParaRPr lang="en-US" sz="800" noProof="0" dirty="0">
                        <a:latin typeface="Arial Narrow" pitchFamily="34" charset="0"/>
                        <a:ea typeface="Times New Roman"/>
                        <a:cs typeface="Times New Roman"/>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a:t>
                      </a:r>
                      <a:endParaRPr lang="en-US" sz="800" noProof="0" dirty="0">
                        <a:latin typeface="Arial Narrow" pitchFamily="34" charset="0"/>
                        <a:ea typeface="Times New Roman"/>
                        <a:cs typeface="Times New Roman"/>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1">
                        <a:lumMod val="50000"/>
                        <a:lumOff val="50000"/>
                      </a:schemeClr>
                    </a:solidFill>
                  </a:tcPr>
                </a:tc>
                <a:tc hMerge="1">
                  <a:txBody>
                    <a:bodyPr/>
                    <a:lstStyle/>
                    <a:p>
                      <a:endParaRPr lang="es-ES"/>
                    </a:p>
                  </a:txBody>
                  <a:tcPr/>
                </a:tc>
              </a:tr>
              <a:tr h="291119">
                <a:tc>
                  <a:txBody>
                    <a:bodyPr/>
                    <a:lstStyle/>
                    <a:p>
                      <a:pPr algn="ctr">
                        <a:lnSpc>
                          <a:spcPct val="100000"/>
                        </a:lnSpc>
                        <a:spcAft>
                          <a:spcPts val="0"/>
                        </a:spcAft>
                      </a:pPr>
                      <a:r>
                        <a:rPr lang="en-US" sz="800" b="1" noProof="0" dirty="0" smtClean="0">
                          <a:latin typeface="Arial Narrow" pitchFamily="34" charset="0"/>
                          <a:ea typeface="Times New Roman"/>
                          <a:cs typeface="Times New Roman"/>
                        </a:rPr>
                        <a:t>XMV66</a:t>
                      </a:r>
                    </a:p>
                    <a:p>
                      <a:pPr algn="ctr">
                        <a:lnSpc>
                          <a:spcPct val="100000"/>
                        </a:lnSpc>
                        <a:spcAft>
                          <a:spcPts val="0"/>
                        </a:spcAft>
                      </a:pPr>
                      <a:r>
                        <a:rPr lang="en-US" sz="800" b="1" noProof="0" dirty="0" smtClean="0">
                          <a:latin typeface="Arial Narrow" pitchFamily="34" charset="0"/>
                          <a:ea typeface="Times New Roman"/>
                          <a:cs typeface="Times New Roman"/>
                        </a:rPr>
                        <a:t>SERIES</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RATED OUTPUT CURRENT</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RATED MOTOR</a:t>
                      </a:r>
                      <a:r>
                        <a:rPr lang="en-US" sz="800" b="1" baseline="0" noProof="0" dirty="0" smtClean="0">
                          <a:latin typeface="Arial Narrow" pitchFamily="34" charset="0"/>
                          <a:ea typeface="Times New Roman"/>
                          <a:cs typeface="Times New Roman"/>
                        </a:rPr>
                        <a:t> VOLTAGE</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OVERLOAD (%)</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DEGREE OF PROTECTION</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TOPOLOGY</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WIRING ACCESS</a:t>
                      </a:r>
                      <a:endParaRPr lang="en-US" sz="800" noProof="0" dirty="0">
                        <a:latin typeface="Arial Narrow" pitchFamily="34" charset="0"/>
                        <a:ea typeface="Times New Roman"/>
                        <a:cs typeface="Times New Roman"/>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SOFT LOAD</a:t>
                      </a:r>
                      <a:endParaRPr lang="en-US" sz="800" noProof="0" dirty="0">
                        <a:latin typeface="Arial Narrow" pitchFamily="34" charset="0"/>
                        <a:ea typeface="Times New Roman"/>
                        <a:cs typeface="Times New Roman"/>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COOLING REDUNDANCY</a:t>
                      </a:r>
                      <a:endParaRPr lang="en-US" sz="800" noProof="0" dirty="0">
                        <a:latin typeface="Arial Narrow" pitchFamily="34" charset="0"/>
                        <a:ea typeface="Times New Roman"/>
                        <a:cs typeface="Times New Roman"/>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algn="ctr">
                        <a:lnSpc>
                          <a:spcPct val="100000"/>
                        </a:lnSpc>
                        <a:spcAft>
                          <a:spcPts val="0"/>
                        </a:spcAft>
                      </a:pPr>
                      <a:r>
                        <a:rPr lang="en-US" sz="800" b="1" noProof="0" dirty="0" smtClean="0">
                          <a:latin typeface="Arial Narrow" pitchFamily="34" charset="0"/>
                          <a:ea typeface="Times New Roman"/>
                          <a:cs typeface="Times New Roman"/>
                        </a:rPr>
                        <a:t>RATED INPUT</a:t>
                      </a:r>
                      <a:r>
                        <a:rPr lang="en-US" sz="800" b="1" baseline="0" noProof="0" dirty="0" smtClean="0">
                          <a:latin typeface="Arial Narrow" pitchFamily="34" charset="0"/>
                          <a:ea typeface="Times New Roman"/>
                          <a:cs typeface="Times New Roman"/>
                        </a:rPr>
                        <a:t> VOLTAGE</a:t>
                      </a:r>
                      <a:r>
                        <a:rPr lang="en-US" sz="800" b="1" baseline="30000" noProof="0" dirty="0" smtClean="0">
                          <a:latin typeface="Arial Narrow" pitchFamily="34" charset="0"/>
                          <a:ea typeface="Times New Roman"/>
                          <a:cs typeface="Times New Roman"/>
                        </a:rPr>
                        <a:t>[1]</a:t>
                      </a:r>
                      <a:endParaRPr lang="en-US" sz="800" noProof="0" dirty="0">
                        <a:latin typeface="Arial Narrow" pitchFamily="34" charset="0"/>
                        <a:ea typeface="Times New Roman"/>
                        <a:cs typeface="Times New Roman"/>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85000"/>
                      </a:schemeClr>
                    </a:solidFill>
                  </a:tcPr>
                </a:tc>
                <a:tc hMerge="1">
                  <a:txBody>
                    <a:bodyPr/>
                    <a:lstStyle/>
                    <a:p>
                      <a:endParaRPr lang="es-ES"/>
                    </a:p>
                  </a:txBody>
                  <a:tcPr/>
                </a:tc>
              </a:tr>
              <a:tr h="300009">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r>
                        <a:rPr lang="en-US" sz="800" b="1" noProof="0" smtClean="0">
                          <a:latin typeface="Arial Narrow" pitchFamily="34" charset="0"/>
                        </a:rPr>
                        <a:t>100</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100A</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dirty="0" smtClean="0">
                          <a:latin typeface="Arial Narrow" pitchFamily="34" charset="0"/>
                        </a:rPr>
                        <a:t>023</a:t>
                      </a:r>
                      <a:r>
                        <a:rPr lang="en-US" sz="800" b="1" baseline="30000" noProof="0" dirty="0" smtClean="0">
                          <a:latin typeface="Arial Narrow" pitchFamily="34" charset="0"/>
                        </a:rPr>
                        <a:t>[1]</a:t>
                      </a:r>
                      <a:endParaRPr lang="en-US" sz="1000" b="1"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2.3kV</a:t>
                      </a:r>
                    </a:p>
                    <a:p>
                      <a:pPr algn="ctr">
                        <a:lnSpc>
                          <a:spcPct val="100000"/>
                        </a:lnSpc>
                        <a:spcAft>
                          <a:spcPts val="0"/>
                        </a:spcAft>
                      </a:pPr>
                      <a:r>
                        <a:rPr lang="en-US" sz="800" noProof="0" smtClean="0">
                          <a:latin typeface="Arial Narrow" pitchFamily="34" charset="0"/>
                        </a:rPr>
                        <a:t> (9 cells)</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dirty="0" smtClean="0">
                          <a:latin typeface="Arial Narrow" pitchFamily="34" charset="0"/>
                        </a:rPr>
                        <a:t>1</a:t>
                      </a:r>
                      <a:endParaRPr lang="en-US" sz="1000" b="1"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110%</a:t>
                      </a:r>
                      <a:endParaRPr lang="en-US" sz="1000" noProof="0" dirty="0" smtClean="0">
                        <a:latin typeface="Arial Narrow" pitchFamily="34" charset="0"/>
                      </a:endParaRPr>
                    </a:p>
                    <a:p>
                      <a:pPr algn="ctr">
                        <a:lnSpc>
                          <a:spcPct val="100000"/>
                        </a:lnSpc>
                        <a:spcAft>
                          <a:spcPts val="0"/>
                        </a:spcAft>
                      </a:pPr>
                      <a:r>
                        <a:rPr lang="en-US" sz="800" noProof="0" dirty="0" smtClean="0">
                          <a:latin typeface="Arial Narrow" pitchFamily="34" charset="0"/>
                          <a:ea typeface="Calibri"/>
                        </a:rPr>
                        <a:t>Light duty</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4</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IP41</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A</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Asynchronous</a:t>
                      </a:r>
                      <a:r>
                        <a:rPr lang="en-US" sz="800" baseline="0" noProof="0" dirty="0" smtClean="0">
                          <a:latin typeface="Arial Narrow" pitchFamily="34" charset="0"/>
                        </a:rPr>
                        <a:t> Motor</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ea typeface="Calibri"/>
                        </a:rPr>
                        <a:t>-</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ea typeface="Calibri"/>
                        </a:rPr>
                        <a:t>Bottom input &amp; output connection</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Non included</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solidFill>
                            <a:srgbClr val="1F497D"/>
                          </a:solidFill>
                          <a:latin typeface="Arial Narrow" pitchFamily="34" charset="0"/>
                        </a:rPr>
                        <a:t>-</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Not included</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Rated</a:t>
                      </a:r>
                      <a:r>
                        <a:rPr lang="en-US" sz="800" baseline="0" noProof="0" smtClean="0">
                          <a:latin typeface="Arial Narrow" pitchFamily="34" charset="0"/>
                        </a:rPr>
                        <a:t> Motor Voltage</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70799">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200</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200A</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030</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3kV </a:t>
                      </a:r>
                    </a:p>
                    <a:p>
                      <a:pPr algn="ctr">
                        <a:lnSpc>
                          <a:spcPct val="100000"/>
                        </a:lnSpc>
                        <a:spcAft>
                          <a:spcPts val="0"/>
                        </a:spcAft>
                      </a:pPr>
                      <a:r>
                        <a:rPr lang="en-US" sz="800" noProof="0" dirty="0" smtClean="0">
                          <a:latin typeface="Arial Narrow" pitchFamily="34" charset="0"/>
                        </a:rPr>
                        <a:t>(9 cells)</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2</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120%</a:t>
                      </a:r>
                      <a:endParaRPr lang="en-US" sz="1000" noProof="0" smtClean="0">
                        <a:latin typeface="Arial Narrow" pitchFamily="34" charset="0"/>
                      </a:endParaRPr>
                    </a:p>
                    <a:p>
                      <a:pPr algn="ctr">
                        <a:lnSpc>
                          <a:spcPct val="100000"/>
                        </a:lnSpc>
                        <a:spcAft>
                          <a:spcPts val="0"/>
                        </a:spcAft>
                      </a:pPr>
                      <a:r>
                        <a:rPr lang="en-US" sz="800" noProof="0" smtClean="0">
                          <a:latin typeface="Arial Narrow" pitchFamily="34" charset="0"/>
                        </a:rPr>
                        <a:t>Normal</a:t>
                      </a:r>
                      <a:r>
                        <a:rPr lang="en-US" sz="800" baseline="0" noProof="0" smtClean="0">
                          <a:latin typeface="Arial Narrow" pitchFamily="34" charset="0"/>
                        </a:rPr>
                        <a:t> Duty</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ea typeface="Calibri"/>
                        </a:rPr>
                        <a:t>5</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ea typeface="Calibri"/>
                        </a:rPr>
                        <a:t>IP54</a:t>
                      </a:r>
                      <a:r>
                        <a:rPr lang="en-US" sz="800" baseline="30000" noProof="0" smtClean="0">
                          <a:latin typeface="Arial Narrow" pitchFamily="34" charset="0"/>
                        </a:rPr>
                        <a:t>[1]</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S</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Synchronous</a:t>
                      </a:r>
                      <a:r>
                        <a:rPr lang="en-US" sz="800" baseline="0" noProof="0" dirty="0" smtClean="0">
                          <a:latin typeface="Arial Narrow" pitchFamily="34" charset="0"/>
                        </a:rPr>
                        <a:t> Motor</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ea typeface="Calibri"/>
                        </a:rPr>
                        <a:t>T</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ea typeface="Calibri"/>
                        </a:rPr>
                        <a:t>Top input</a:t>
                      </a:r>
                      <a:r>
                        <a:rPr lang="en-US" sz="800" baseline="0" noProof="0" dirty="0" smtClean="0">
                          <a:latin typeface="Arial Narrow" pitchFamily="34" charset="0"/>
                          <a:ea typeface="Calibri"/>
                        </a:rPr>
                        <a:t> and bottom output connection</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C</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aseline="0" noProof="0" dirty="0" smtClean="0">
                          <a:latin typeface="Arial Narrow" pitchFamily="34" charset="0"/>
                        </a:rPr>
                        <a:t>Built-in l</a:t>
                      </a:r>
                      <a:r>
                        <a:rPr lang="en-US" sz="800" noProof="0" dirty="0" smtClean="0">
                          <a:latin typeface="Arial Narrow" pitchFamily="34" charset="0"/>
                        </a:rPr>
                        <a:t>ow voltage soft-load system</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dirty="0" smtClean="0">
                          <a:solidFill>
                            <a:srgbClr val="1F497D"/>
                          </a:solidFill>
                          <a:latin typeface="Arial Narrow" pitchFamily="34" charset="0"/>
                        </a:rPr>
                        <a:t>V</a:t>
                      </a:r>
                      <a:endParaRPr lang="en-US" sz="1000" b="1"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Redundant cooling system</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A</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2.3kV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86039">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dirty="0" smtClean="0">
                          <a:solidFill>
                            <a:schemeClr val="tx1"/>
                          </a:solidFill>
                          <a:latin typeface="Arial Narrow" pitchFamily="34" charset="0"/>
                        </a:rPr>
                        <a:t>300</a:t>
                      </a:r>
                      <a:endParaRPr lang="en-US" sz="1000" b="1" noProof="0" dirty="0">
                        <a:solidFill>
                          <a:schemeClr val="tx1"/>
                        </a:solidFill>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300A</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033</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3.3kV </a:t>
                      </a:r>
                    </a:p>
                    <a:p>
                      <a:pPr algn="ctr">
                        <a:lnSpc>
                          <a:spcPct val="100000"/>
                        </a:lnSpc>
                        <a:spcAft>
                          <a:spcPts val="0"/>
                        </a:spcAft>
                      </a:pPr>
                      <a:r>
                        <a:rPr lang="en-US" sz="800" noProof="0" smtClean="0">
                          <a:latin typeface="Arial Narrow" pitchFamily="34" charset="0"/>
                        </a:rPr>
                        <a:t>(9 cells)</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5</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150%</a:t>
                      </a:r>
                      <a:endParaRPr lang="en-US" sz="1000" noProof="0" dirty="0" smtClean="0">
                        <a:latin typeface="Arial Narrow" pitchFamily="34" charset="0"/>
                      </a:endParaRPr>
                    </a:p>
                    <a:p>
                      <a:pPr algn="ctr">
                        <a:lnSpc>
                          <a:spcPct val="100000"/>
                        </a:lnSpc>
                        <a:spcAft>
                          <a:spcPts val="0"/>
                        </a:spcAft>
                      </a:pPr>
                      <a:r>
                        <a:rPr lang="en-US" sz="800" noProof="0" dirty="0" smtClean="0">
                          <a:latin typeface="Arial Narrow" pitchFamily="34" charset="0"/>
                        </a:rPr>
                        <a:t>Heavy</a:t>
                      </a:r>
                      <a:r>
                        <a:rPr lang="en-US" sz="800" baseline="0" noProof="0" dirty="0" smtClean="0">
                          <a:latin typeface="Arial Narrow" pitchFamily="34" charset="0"/>
                        </a:rPr>
                        <a:t> Duty</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r>
                        <a:rPr lang="en-US" sz="800" b="1" noProof="0" dirty="0" smtClean="0">
                          <a:latin typeface="Arial Narrow" pitchFamily="34" charset="0"/>
                        </a:rPr>
                        <a:t>R</a:t>
                      </a:r>
                      <a:endParaRPr lang="en-US" sz="1000" b="1"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aseline="0" noProof="0" dirty="0" smtClean="0">
                          <a:latin typeface="Arial Narrow" pitchFamily="34" charset="0"/>
                        </a:rPr>
                        <a:t>4Q </a:t>
                      </a:r>
                      <a:r>
                        <a:rPr lang="en-US" sz="800" noProof="0" dirty="0" smtClean="0">
                          <a:latin typeface="Arial Narrow" pitchFamily="34" charset="0"/>
                        </a:rPr>
                        <a:t>Regenerative</a:t>
                      </a:r>
                      <a:r>
                        <a:rPr lang="en-US" sz="800" baseline="0" noProof="0" dirty="0" smtClean="0">
                          <a:latin typeface="Arial Narrow" pitchFamily="34" charset="0"/>
                        </a:rPr>
                        <a:t> </a:t>
                      </a:r>
                      <a:r>
                        <a:rPr lang="en-US" sz="800" noProof="0" dirty="0" smtClean="0">
                          <a:latin typeface="Arial Narrow" pitchFamily="34" charset="0"/>
                        </a:rPr>
                        <a:t>Asynchronous</a:t>
                      </a:r>
                      <a:r>
                        <a:rPr lang="en-US" sz="800" baseline="0" noProof="0" dirty="0" smtClean="0">
                          <a:latin typeface="Arial Narrow" pitchFamily="34" charset="0"/>
                        </a:rPr>
                        <a:t> Motor, </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dirty="0" smtClean="0">
                          <a:latin typeface="Arial Narrow" pitchFamily="34" charset="0"/>
                          <a:ea typeface="Calibri"/>
                        </a:rPr>
                        <a:t>U</a:t>
                      </a:r>
                      <a:endParaRPr lang="en-US" sz="1000" b="1"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ea typeface="Calibri"/>
                        </a:rPr>
                        <a:t>Top</a:t>
                      </a:r>
                      <a:r>
                        <a:rPr lang="en-US" sz="800" baseline="0" noProof="0" dirty="0" smtClean="0">
                          <a:latin typeface="Arial Narrow" pitchFamily="34" charset="0"/>
                          <a:ea typeface="Calibri"/>
                        </a:rPr>
                        <a:t> input and output connection</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gridSpan="2">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a:noFill/>
                    </a:lnB>
                  </a:tcPr>
                </a:tc>
                <a:tc hMerge="1">
                  <a:txBody>
                    <a:bodyPr/>
                    <a:lstStyle/>
                    <a:p>
                      <a:endParaRPr lang="es-ES"/>
                    </a:p>
                  </a:txBody>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r>
                        <a:rPr lang="en-US" sz="800" b="1" noProof="0" smtClean="0">
                          <a:latin typeface="Arial Narrow" pitchFamily="34" charset="0"/>
                        </a:rPr>
                        <a:t>B</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3kV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14112">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dirty="0" smtClean="0">
                          <a:solidFill>
                            <a:schemeClr val="tx1"/>
                          </a:solidFill>
                          <a:latin typeface="Arial Narrow" pitchFamily="34" charset="0"/>
                        </a:rPr>
                        <a:t>400</a:t>
                      </a:r>
                      <a:endParaRPr lang="en-US" sz="1000" b="1" noProof="0" dirty="0">
                        <a:solidFill>
                          <a:schemeClr val="tx1"/>
                        </a:solidFill>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400A</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416</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4.16kV </a:t>
                      </a:r>
                    </a:p>
                    <a:p>
                      <a:pPr algn="ctr">
                        <a:lnSpc>
                          <a:spcPct val="100000"/>
                        </a:lnSpc>
                        <a:spcAft>
                          <a:spcPts val="0"/>
                        </a:spcAft>
                      </a:pPr>
                      <a:r>
                        <a:rPr lang="en-US" sz="800" noProof="0" smtClean="0">
                          <a:latin typeface="Arial Narrow" pitchFamily="34" charset="0"/>
                        </a:rPr>
                        <a:t>(12 cells)</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Under</a:t>
                      </a:r>
                      <a:r>
                        <a:rPr lang="en-US" sz="800" baseline="0" noProof="0" smtClean="0">
                          <a:latin typeface="Arial Narrow" pitchFamily="34" charset="0"/>
                        </a:rPr>
                        <a:t> request</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W </a:t>
                      </a:r>
                      <a:r>
                        <a:rPr lang="en-US" sz="800" b="1" baseline="30000" noProof="0" smtClean="0">
                          <a:latin typeface="Arial Narrow" pitchFamily="34" charset="0"/>
                        </a:rPr>
                        <a:t>[1]</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Synchronous</a:t>
                      </a:r>
                      <a:r>
                        <a:rPr lang="en-US" sz="800" baseline="0" noProof="0" dirty="0" smtClean="0">
                          <a:latin typeface="Arial Narrow" pitchFamily="34" charset="0"/>
                        </a:rPr>
                        <a:t> Motor. 4Q</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w="12700" cap="flat" cmpd="sng" algn="ctr">
                      <a:solidFill>
                        <a:srgbClr val="7030A0"/>
                      </a:solidFill>
                      <a:prstDash val="solid"/>
                      <a:round/>
                      <a:headEnd type="none" w="med" len="med"/>
                      <a:tailEnd type="none" w="med" len="med"/>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hMerge="1">
                  <a:txBody>
                    <a:bodyPr/>
                    <a:lstStyle/>
                    <a:p>
                      <a:endParaRPr lang="es-ES"/>
                    </a:p>
                  </a:txBody>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C</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3.3kV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27871">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600</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600A</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060</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6kV </a:t>
                      </a:r>
                    </a:p>
                    <a:p>
                      <a:pPr algn="ctr">
                        <a:lnSpc>
                          <a:spcPct val="100000"/>
                        </a:lnSpc>
                        <a:spcAft>
                          <a:spcPts val="0"/>
                        </a:spcAft>
                      </a:pPr>
                      <a:r>
                        <a:rPr lang="en-US" sz="800" noProof="0" smtClean="0">
                          <a:latin typeface="Arial Narrow" pitchFamily="34" charset="0"/>
                        </a:rPr>
                        <a:t>(18 cells)</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ea typeface="Calibri"/>
                        </a:rPr>
                        <a:t>M</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kern="1200" noProof="0" dirty="0" smtClean="0">
                          <a:solidFill>
                            <a:schemeClr val="tx1"/>
                          </a:solidFill>
                          <a:latin typeface="Arial Narrow" pitchFamily="34" charset="0"/>
                          <a:ea typeface="+mn-ea"/>
                          <a:cs typeface="+mn-cs"/>
                        </a:rPr>
                        <a:t>4Q Regenerative</a:t>
                      </a:r>
                      <a:r>
                        <a:rPr lang="en-US" sz="800" kern="1200" baseline="0" noProof="0" dirty="0" smtClean="0">
                          <a:solidFill>
                            <a:schemeClr val="tx1"/>
                          </a:solidFill>
                          <a:latin typeface="Arial Narrow" pitchFamily="34" charset="0"/>
                          <a:ea typeface="+mn-ea"/>
                          <a:cs typeface="+mn-cs"/>
                        </a:rPr>
                        <a:t> </a:t>
                      </a:r>
                      <a:r>
                        <a:rPr lang="en-US" sz="800" noProof="0" dirty="0" smtClean="0">
                          <a:latin typeface="Arial Narrow" pitchFamily="34" charset="0"/>
                        </a:rPr>
                        <a:t>Asynchronous</a:t>
                      </a:r>
                      <a:r>
                        <a:rPr lang="en-US" sz="800" baseline="0" noProof="0" dirty="0" smtClean="0">
                          <a:latin typeface="Arial Narrow" pitchFamily="34" charset="0"/>
                        </a:rPr>
                        <a:t> Motor, </a:t>
                      </a:r>
                      <a:r>
                        <a:rPr lang="en-US" sz="800" kern="1200" noProof="0" dirty="0" err="1" smtClean="0">
                          <a:solidFill>
                            <a:schemeClr val="tx1"/>
                          </a:solidFill>
                          <a:latin typeface="Arial Narrow" pitchFamily="34" charset="0"/>
                          <a:ea typeface="+mn-ea"/>
                          <a:cs typeface="+mn-cs"/>
                        </a:rPr>
                        <a:t>monophase</a:t>
                      </a:r>
                      <a:r>
                        <a:rPr lang="en-US" sz="800" kern="1200" noProof="0" dirty="0" smtClean="0">
                          <a:solidFill>
                            <a:schemeClr val="tx1"/>
                          </a:solidFill>
                          <a:latin typeface="Arial Narrow" pitchFamily="34" charset="0"/>
                          <a:ea typeface="+mn-ea"/>
                          <a:cs typeface="+mn-cs"/>
                        </a:rPr>
                        <a:t> rectifier bridge</a:t>
                      </a:r>
                      <a:endParaRPr lang="en-US" sz="800" kern="1200" noProof="0" dirty="0">
                        <a:solidFill>
                          <a:schemeClr val="tx1"/>
                        </a:solidFill>
                        <a:latin typeface="Arial Narrow" pitchFamily="34" charset="0"/>
                        <a:ea typeface="+mn-ea"/>
                        <a:cs typeface="+mn-cs"/>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hMerge="1">
                  <a:txBody>
                    <a:bodyPr/>
                    <a:lstStyle/>
                    <a:p>
                      <a:endParaRPr lang="es-ES"/>
                    </a:p>
                  </a:txBody>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D</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4.16kV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98450">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ea typeface="Calibri"/>
                        </a:rPr>
                        <a:t>...</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ea typeface="Calibri"/>
                        </a:rPr>
                        <a:t>Under request</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b="1" noProof="0" smtClean="0">
                          <a:latin typeface="Arial Narrow" pitchFamily="34" charset="0"/>
                        </a:rPr>
                        <a:t>066</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6.6kV</a:t>
                      </a:r>
                    </a:p>
                    <a:p>
                      <a:pPr algn="ctr">
                        <a:lnSpc>
                          <a:spcPct val="100000"/>
                        </a:lnSpc>
                        <a:spcAft>
                          <a:spcPts val="0"/>
                        </a:spcAft>
                      </a:pPr>
                      <a:r>
                        <a:rPr lang="en-US" sz="800" noProof="0" smtClean="0">
                          <a:latin typeface="Arial Narrow" pitchFamily="34" charset="0"/>
                        </a:rPr>
                        <a:t> (18 cells)</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a:noFill/>
                    </a:lnT>
                    <a:lnB>
                      <a:noFill/>
                    </a:lnB>
                  </a:tcPr>
                </a:tc>
                <a:tc>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noFill/>
                      <a:prstDash val="solid"/>
                      <a:round/>
                      <a:headEnd type="none" w="med" len="med"/>
                      <a:tailEnd type="none" w="med" len="med"/>
                    </a:lnR>
                    <a:lnT>
                      <a:noFill/>
                    </a:lnT>
                    <a:lnB>
                      <a:noFill/>
                    </a:lnB>
                  </a:tcPr>
                </a:tc>
                <a:tc>
                  <a:txBody>
                    <a:bodyPr/>
                    <a:lstStyle/>
                    <a:p>
                      <a:pPr algn="ctr">
                        <a:lnSpc>
                          <a:spcPct val="100000"/>
                        </a:lnSpc>
                        <a:spcAft>
                          <a:spcPts val="0"/>
                        </a:spcAft>
                      </a:pPr>
                      <a:endParaRPr lang="en-US" sz="1000" b="1" noProof="0" dirty="0">
                        <a:latin typeface="Arial Narrow" pitchFamily="34" charset="0"/>
                      </a:endParaRPr>
                    </a:p>
                  </a:txBody>
                  <a:tcPr marL="23884" marR="238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endParaRPr lang="en-US" sz="1000" noProof="0" dirty="0">
                        <a:latin typeface="Arial Narrow" pitchFamily="34" charset="0"/>
                      </a:endParaRPr>
                    </a:p>
                  </a:txBody>
                  <a:tcPr marL="23884" marR="2388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noFill/>
                      <a:prstDash val="solid"/>
                      <a:round/>
                      <a:headEnd type="none" w="med" len="med"/>
                      <a:tailEnd type="none" w="med" len="med"/>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hMerge="1">
                  <a:txBody>
                    <a:bodyPr/>
                    <a:lstStyle/>
                    <a:p>
                      <a:endParaRPr lang="es-ES"/>
                    </a:p>
                  </a:txBody>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E</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6kV</a:t>
                      </a:r>
                      <a:endParaRPr lang="en-US" sz="1000" noProof="0" dirty="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08880">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a:noFill/>
                    </a:lnB>
                  </a:tcPr>
                </a:tc>
                <a:tc>
                  <a:txBody>
                    <a:bodyPr/>
                    <a:lstStyle/>
                    <a:p>
                      <a:pPr algn="ctr">
                        <a:lnSpc>
                          <a:spcPct val="100000"/>
                        </a:lnSpc>
                        <a:spcAft>
                          <a:spcPts val="0"/>
                        </a:spcAft>
                      </a:pPr>
                      <a:r>
                        <a:rPr lang="en-US" sz="800" b="1" noProof="0" smtClean="0">
                          <a:latin typeface="Arial Narrow" pitchFamily="34" charset="0"/>
                        </a:rPr>
                        <a:t>100</a:t>
                      </a:r>
                      <a:r>
                        <a:rPr lang="en-US" sz="800" b="1" baseline="30000" noProof="0" smtClean="0">
                          <a:latin typeface="Arial Narrow" pitchFamily="34" charset="0"/>
                        </a:rPr>
                        <a:t>[1]</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10kV </a:t>
                      </a:r>
                    </a:p>
                    <a:p>
                      <a:pPr algn="ctr">
                        <a:lnSpc>
                          <a:spcPct val="100000"/>
                        </a:lnSpc>
                        <a:spcAft>
                          <a:spcPts val="0"/>
                        </a:spcAft>
                      </a:pPr>
                      <a:r>
                        <a:rPr lang="en-US" sz="800" noProof="0" smtClean="0">
                          <a:latin typeface="Arial Narrow" pitchFamily="34" charset="0"/>
                        </a:rPr>
                        <a:t>(27 cells)</a:t>
                      </a:r>
                      <a:endParaRPr lang="en-US" sz="1000"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w="12700" cap="flat" cmpd="sng" algn="ctr">
                      <a:noFill/>
                      <a:prstDash val="solid"/>
                      <a:round/>
                      <a:headEnd type="none" w="med" len="med"/>
                      <a:tailEnd type="none" w="med" len="med"/>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w="12700" cap="flat" cmpd="sng" algn="ctr">
                      <a:noFill/>
                      <a:prstDash val="solid"/>
                      <a:round/>
                      <a:headEnd type="none" w="med" len="med"/>
                      <a:tailEnd type="none" w="med" len="med"/>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hMerge="1">
                  <a:txBody>
                    <a:bodyPr/>
                    <a:lstStyle/>
                    <a:p>
                      <a:endParaRPr lang="es-ES"/>
                    </a:p>
                  </a:txBody>
                  <a:tcPr/>
                </a:tc>
                <a:tc>
                  <a:txBody>
                    <a:bodyPr/>
                    <a:lstStyle/>
                    <a:p>
                      <a:pPr algn="ctr">
                        <a:lnSpc>
                          <a:spcPct val="100000"/>
                        </a:lnSpc>
                        <a:spcAft>
                          <a:spcPts val="0"/>
                        </a:spcAft>
                      </a:pPr>
                      <a:r>
                        <a:rPr lang="en-US" sz="800" b="1" noProof="0" smtClean="0">
                          <a:latin typeface="Arial Narrow" pitchFamily="34" charset="0"/>
                        </a:rPr>
                        <a:t>F</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6.6kV</a:t>
                      </a:r>
                      <a:endParaRPr lang="en-US" sz="1000" noProof="0" dirty="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11150">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00000"/>
                        </a:lnSpc>
                        <a:spcAft>
                          <a:spcPts val="0"/>
                        </a:spcAft>
                      </a:pPr>
                      <a:r>
                        <a:rPr lang="en-US" sz="800" b="1" noProof="0" smtClean="0">
                          <a:latin typeface="Arial Narrow" pitchFamily="34" charset="0"/>
                        </a:rPr>
                        <a:t>110</a:t>
                      </a:r>
                      <a:r>
                        <a:rPr lang="en-US" sz="800" b="1" baseline="30000" noProof="0" smtClean="0">
                          <a:latin typeface="Arial Narrow" pitchFamily="34" charset="0"/>
                        </a:rPr>
                        <a:t>[1]</a:t>
                      </a:r>
                      <a:endParaRPr lang="en-US" sz="1000" b="1" noProof="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rPr>
                        <a:t>11kV </a:t>
                      </a:r>
                    </a:p>
                    <a:p>
                      <a:pPr algn="ctr">
                        <a:lnSpc>
                          <a:spcPct val="100000"/>
                        </a:lnSpc>
                        <a:spcAft>
                          <a:spcPts val="0"/>
                        </a:spcAft>
                      </a:pPr>
                      <a:r>
                        <a:rPr lang="en-US" sz="800" noProof="0" dirty="0" smtClean="0">
                          <a:latin typeface="Arial Narrow" pitchFamily="34" charset="0"/>
                        </a:rPr>
                        <a:t>(27 cells)</a:t>
                      </a:r>
                      <a:endParaRPr lang="en-US" sz="1000" noProof="0" dirty="0">
                        <a:latin typeface="Arial Narrow" pitchFamily="34" charset="0"/>
                      </a:endParaRPr>
                    </a:p>
                  </a:txBody>
                  <a:tcPr marL="23884" marR="23884"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w="12700" cap="flat" cmpd="sng" algn="ctr">
                      <a:solidFill>
                        <a:srgbClr val="7030A0"/>
                      </a:solidFill>
                      <a:prstDash val="solid"/>
                      <a:round/>
                      <a:headEnd type="none" w="med" len="med"/>
                      <a:tailEnd type="none" w="med" len="med"/>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dirty="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hMerge="1">
                  <a:txBody>
                    <a:bodyPr/>
                    <a:lstStyle/>
                    <a:p>
                      <a:endParaRPr lang="es-ES"/>
                    </a:p>
                  </a:txBody>
                  <a:tcPr/>
                </a:tc>
                <a:tc>
                  <a:txBody>
                    <a:bodyPr/>
                    <a:lstStyle/>
                    <a:p>
                      <a:pPr algn="ctr">
                        <a:lnSpc>
                          <a:spcPct val="100000"/>
                        </a:lnSpc>
                        <a:spcAft>
                          <a:spcPts val="0"/>
                        </a:spcAft>
                      </a:pPr>
                      <a:r>
                        <a:rPr lang="en-US" sz="800" b="1" noProof="0" smtClean="0">
                          <a:latin typeface="Arial Narrow" pitchFamily="34" charset="0"/>
                        </a:rPr>
                        <a:t>G</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7.2kV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4270">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hMerge="1">
                  <a:txBody>
                    <a:bodyPr/>
                    <a:lstStyle/>
                    <a:p>
                      <a:endParaRPr lang="es-ES"/>
                    </a:p>
                  </a:txBody>
                  <a:tcPr/>
                </a:tc>
                <a:tc>
                  <a:txBody>
                    <a:bodyPr/>
                    <a:lstStyle/>
                    <a:p>
                      <a:pPr algn="ctr">
                        <a:lnSpc>
                          <a:spcPct val="100000"/>
                        </a:lnSpc>
                        <a:spcAft>
                          <a:spcPts val="0"/>
                        </a:spcAft>
                      </a:pPr>
                      <a:r>
                        <a:rPr lang="en-US" sz="800" b="1" noProof="0" smtClean="0">
                          <a:latin typeface="Arial Narrow" pitchFamily="34" charset="0"/>
                          <a:ea typeface="Calibri"/>
                        </a:rPr>
                        <a:t>H</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10kV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87914">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hMerge="1">
                  <a:txBody>
                    <a:bodyPr/>
                    <a:lstStyle/>
                    <a:p>
                      <a:endParaRPr lang="es-ES"/>
                    </a:p>
                  </a:txBody>
                  <a:tcPr/>
                </a:tc>
                <a:tc>
                  <a:txBody>
                    <a:bodyPr/>
                    <a:lstStyle/>
                    <a:p>
                      <a:pPr algn="ctr">
                        <a:lnSpc>
                          <a:spcPct val="100000"/>
                        </a:lnSpc>
                        <a:spcAft>
                          <a:spcPts val="0"/>
                        </a:spcAft>
                      </a:pPr>
                      <a:r>
                        <a:rPr lang="en-US" sz="800" b="1" noProof="0" smtClean="0">
                          <a:latin typeface="Arial Narrow" pitchFamily="34" charset="0"/>
                          <a:ea typeface="Calibri"/>
                        </a:rPr>
                        <a:t>I</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11kV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63377">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a:noFill/>
                    </a:lnL>
                    <a:lnR>
                      <a:noFill/>
                    </a:lnR>
                    <a:lnT>
                      <a:noFill/>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hMerge="1">
                  <a:txBody>
                    <a:bodyPr/>
                    <a:lstStyle/>
                    <a:p>
                      <a:endParaRPr lang="es-ES"/>
                    </a:p>
                  </a:txBody>
                  <a:tcPr/>
                </a:tc>
                <a:tc>
                  <a:txBody>
                    <a:bodyPr/>
                    <a:lstStyle/>
                    <a:p>
                      <a:pPr algn="ctr">
                        <a:lnSpc>
                          <a:spcPct val="100000"/>
                        </a:lnSpc>
                        <a:spcAft>
                          <a:spcPts val="0"/>
                        </a:spcAft>
                      </a:pPr>
                      <a:r>
                        <a:rPr lang="en-US" sz="800" b="1" noProof="0" smtClean="0">
                          <a:latin typeface="Arial Narrow" pitchFamily="34" charset="0"/>
                          <a:ea typeface="Calibri"/>
                        </a:rPr>
                        <a:t>J</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smtClean="0">
                          <a:latin typeface="Arial Narrow" pitchFamily="34" charset="0"/>
                        </a:rPr>
                        <a:t>12kV</a:t>
                      </a:r>
                      <a:endParaRPr lang="en-US" sz="1000"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26140">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noFill/>
                      <a:prstDash val="solid"/>
                      <a:round/>
                      <a:headEnd type="none" w="med" len="med"/>
                      <a:tailEnd type="none" w="med" len="med"/>
                    </a:lnT>
                    <a:lnB>
                      <a:noFill/>
                    </a:lnB>
                  </a:tcPr>
                </a:tc>
                <a:tc>
                  <a:txBody>
                    <a:bodyPr/>
                    <a:lstStyle/>
                    <a:p>
                      <a:pPr algn="ctr">
                        <a:lnSpc>
                          <a:spcPct val="100000"/>
                        </a:lnSpc>
                      </a:pPr>
                      <a:endParaRPr lang="en-US" sz="1000" noProof="0">
                        <a:latin typeface="Arial Narrow" pitchFamily="34" charset="0"/>
                      </a:endParaRPr>
                    </a:p>
                  </a:txBody>
                  <a:tcPr marL="23884" marR="23884" marT="0" marB="0" anchor="ctr">
                    <a:lnL>
                      <a:noFill/>
                    </a:lnL>
                    <a:lnR>
                      <a:noFill/>
                    </a:lnR>
                    <a:lnT w="12700" cap="flat" cmpd="sng" algn="ctr">
                      <a:noFill/>
                      <a:prstDash val="solid"/>
                      <a:round/>
                      <a:headEnd type="none" w="med" len="med"/>
                      <a:tailEnd type="none" w="med" len="med"/>
                    </a:lnT>
                    <a:lnB>
                      <a:noFill/>
                    </a:lnB>
                  </a:tcPr>
                </a:tc>
                <a:tc>
                  <a:txBody>
                    <a:bodyPr/>
                    <a:lstStyle/>
                    <a:p>
                      <a:pPr algn="ctr">
                        <a:lnSpc>
                          <a:spcPct val="100000"/>
                        </a:lnSpc>
                        <a:spcAft>
                          <a:spcPts val="0"/>
                        </a:spcAft>
                      </a:pPr>
                      <a:endParaRPr lang="en-US" sz="800" noProof="0" dirty="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a:noFill/>
                    </a:lnR>
                    <a:lnT>
                      <a:noFill/>
                    </a:lnT>
                    <a:lnB>
                      <a:noFill/>
                    </a:lnB>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0" marR="0" marT="0" marB="0" anchor="ctr">
                    <a:lnL>
                      <a:noFill/>
                    </a:lnL>
                    <a:lnR>
                      <a:noFill/>
                    </a:lnR>
                    <a:lnT>
                      <a:noFill/>
                    </a:lnT>
                    <a:lnB>
                      <a:noFill/>
                    </a:lnB>
                  </a:tcPr>
                </a:tc>
                <a:tc hMerge="1">
                  <a:txBody>
                    <a:bodyPr/>
                    <a:lstStyle/>
                    <a:p>
                      <a:endParaRPr lang="es-ES"/>
                    </a:p>
                  </a:txBody>
                  <a:tcPr/>
                </a:tc>
                <a:tc gridSpan="2">
                  <a:txBody>
                    <a:bodyPr/>
                    <a:lstStyle/>
                    <a:p>
                      <a:pPr algn="ctr">
                        <a:lnSpc>
                          <a:spcPct val="100000"/>
                        </a:lnSpc>
                        <a:spcAft>
                          <a:spcPts val="0"/>
                        </a:spcAft>
                      </a:pPr>
                      <a:endParaRPr lang="en-US" sz="800" noProof="0">
                        <a:latin typeface="Arial Narrow" pitchFamily="34" charset="0"/>
                        <a:ea typeface="Calibri"/>
                      </a:endParaRPr>
                    </a:p>
                  </a:txBody>
                  <a:tcPr marL="23884" marR="23884" marT="0" marB="0" anchor="ctr">
                    <a:lnL>
                      <a:noFill/>
                    </a:lnL>
                    <a:lnR w="12700" cap="flat" cmpd="sng" algn="ctr">
                      <a:solidFill>
                        <a:srgbClr val="7030A0"/>
                      </a:solidFill>
                      <a:prstDash val="solid"/>
                      <a:round/>
                      <a:headEnd type="none" w="med" len="med"/>
                      <a:tailEnd type="none" w="med" len="med"/>
                    </a:lnR>
                    <a:lnT>
                      <a:noFill/>
                    </a:lnT>
                    <a:lnB>
                      <a:noFill/>
                    </a:lnB>
                  </a:tcPr>
                </a:tc>
                <a:tc hMerge="1">
                  <a:txBody>
                    <a:bodyPr/>
                    <a:lstStyle/>
                    <a:p>
                      <a:endParaRPr lang="es-ES"/>
                    </a:p>
                  </a:txBody>
                  <a:tcPr/>
                </a:tc>
                <a:tc>
                  <a:txBody>
                    <a:bodyPr/>
                    <a:lstStyle/>
                    <a:p>
                      <a:pPr algn="ctr">
                        <a:lnSpc>
                          <a:spcPct val="100000"/>
                        </a:lnSpc>
                        <a:spcAft>
                          <a:spcPts val="0"/>
                        </a:spcAft>
                      </a:pPr>
                      <a:r>
                        <a:rPr lang="en-US" sz="800" b="1" noProof="0" smtClean="0">
                          <a:latin typeface="Arial Narrow" pitchFamily="34" charset="0"/>
                          <a:ea typeface="Calibri"/>
                        </a:rPr>
                        <a:t>…</a:t>
                      </a:r>
                      <a:endParaRPr lang="en-US" sz="1000" b="1" noProof="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00000"/>
                        </a:lnSpc>
                        <a:spcAft>
                          <a:spcPts val="0"/>
                        </a:spcAft>
                      </a:pPr>
                      <a:r>
                        <a:rPr lang="en-US" sz="800" noProof="0" dirty="0" smtClean="0">
                          <a:latin typeface="Arial Narrow" pitchFamily="34" charset="0"/>
                          <a:ea typeface="Calibri"/>
                        </a:rPr>
                        <a:t>Under request</a:t>
                      </a:r>
                      <a:endParaRPr lang="en-US" sz="1000" noProof="0" dirty="0">
                        <a:latin typeface="Arial Narrow" pitchFamily="34" charset="0"/>
                      </a:endParaRPr>
                    </a:p>
                  </a:txBody>
                  <a:tcPr marL="0" marR="0"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bl>
          </a:graphicData>
        </a:graphic>
      </p:graphicFrame>
      <p:sp>
        <p:nvSpPr>
          <p:cNvPr id="4" name="3 CuadroTexto"/>
          <p:cNvSpPr txBox="1"/>
          <p:nvPr/>
        </p:nvSpPr>
        <p:spPr>
          <a:xfrm>
            <a:off x="522817" y="5254339"/>
            <a:ext cx="6039908" cy="246221"/>
          </a:xfrm>
          <a:prstGeom prst="rect">
            <a:avLst/>
          </a:prstGeom>
          <a:noFill/>
        </p:spPr>
        <p:txBody>
          <a:bodyPr wrap="square" rtlCol="0">
            <a:spAutoFit/>
          </a:bodyPr>
          <a:lstStyle/>
          <a:p>
            <a:r>
              <a:rPr lang="es-ES" sz="1000" dirty="0" smtClean="0">
                <a:solidFill>
                  <a:schemeClr val="bg1">
                    <a:lumMod val="50000"/>
                  </a:schemeClr>
                </a:solidFill>
              </a:rPr>
              <a:t>[1] </a:t>
            </a:r>
            <a:r>
              <a:rPr lang="es-ES" sz="1000" dirty="0" err="1" smtClean="0">
                <a:solidFill>
                  <a:schemeClr val="bg1">
                    <a:lumMod val="50000"/>
                  </a:schemeClr>
                </a:solidFill>
              </a:rPr>
              <a:t>Consult</a:t>
            </a:r>
            <a:r>
              <a:rPr lang="es-ES" sz="1000" dirty="0" smtClean="0">
                <a:solidFill>
                  <a:schemeClr val="bg1">
                    <a:lumMod val="50000"/>
                  </a:schemeClr>
                </a:solidFill>
              </a:rPr>
              <a:t> </a:t>
            </a:r>
            <a:r>
              <a:rPr lang="es-ES" sz="1000" dirty="0" err="1" smtClean="0">
                <a:solidFill>
                  <a:schemeClr val="bg1">
                    <a:lumMod val="50000"/>
                  </a:schemeClr>
                </a:solidFill>
              </a:rPr>
              <a:t>availability</a:t>
            </a:r>
            <a:r>
              <a:rPr lang="es-ES" sz="1000" dirty="0" smtClean="0">
                <a:solidFill>
                  <a:schemeClr val="bg1">
                    <a:lumMod val="50000"/>
                  </a:schemeClr>
                </a:solidFill>
              </a:rPr>
              <a:t> </a:t>
            </a:r>
            <a:r>
              <a:rPr lang="es-ES" sz="1000" dirty="0" err="1" smtClean="0">
                <a:solidFill>
                  <a:schemeClr val="bg1">
                    <a:lumMod val="50000"/>
                  </a:schemeClr>
                </a:solidFill>
              </a:rPr>
              <a:t>with</a:t>
            </a:r>
            <a:r>
              <a:rPr lang="es-ES" sz="1000" dirty="0" smtClean="0">
                <a:solidFill>
                  <a:schemeClr val="bg1">
                    <a:lumMod val="50000"/>
                  </a:schemeClr>
                </a:solidFill>
              </a:rPr>
              <a:t> Power Electronics</a:t>
            </a:r>
            <a:endParaRPr lang="es-ES" sz="1000" dirty="0">
              <a:solidFill>
                <a:schemeClr val="bg1">
                  <a:lumMod val="50000"/>
                </a:schemeClr>
              </a:solidFill>
            </a:endParaRPr>
          </a:p>
        </p:txBody>
      </p:sp>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 y="1306641"/>
            <a:ext cx="7986713" cy="2771871"/>
          </a:xfrm>
          <a:prstGeom prst="rect">
            <a:avLst/>
          </a:prstGeom>
          <a:noFill/>
          <a:ln w="9525">
            <a:noFill/>
            <a:miter lim="800000"/>
            <a:headEnd/>
            <a:tailEnd/>
          </a:ln>
        </p:spPr>
        <p:txBody>
          <a:bodyPr lIns="234000" tIns="226800" rIns="162000" bIns="226800" anchor="ctr"/>
          <a:lstStyle/>
          <a:p>
            <a:pPr marL="190500" indent="-190500" algn="ctr" eaLnBrk="0" hangingPunct="0">
              <a:spcBef>
                <a:spcPct val="50000"/>
              </a:spcBef>
              <a:buClr>
                <a:srgbClr val="00B0F0"/>
              </a:buClr>
              <a:buSzPct val="200000"/>
              <a:buFont typeface="Wingdings" pitchFamily="2" charset="2"/>
              <a:buChar char="ü"/>
            </a:pPr>
            <a:r>
              <a:rPr lang="en-GB" sz="2400" b="1" dirty="0" smtClean="0">
                <a:solidFill>
                  <a:srgbClr val="00B0F0"/>
                </a:solidFill>
                <a:latin typeface="Arial Narrow" charset="0"/>
                <a:cs typeface="Arial" charset="0"/>
              </a:rPr>
              <a:t>QUALITY AND  PERFORMANCE IMPROVEMENT:</a:t>
            </a:r>
          </a:p>
          <a:p>
            <a:pPr marL="190500" indent="-190500" algn="ctr" eaLnBrk="0" hangingPunct="0">
              <a:spcBef>
                <a:spcPct val="50000"/>
              </a:spcBef>
              <a:buClr>
                <a:srgbClr val="FEA720"/>
              </a:buClr>
              <a:buSzPct val="200000"/>
            </a:pPr>
            <a:r>
              <a:rPr lang="en-GB" sz="2400" dirty="0" smtClean="0">
                <a:solidFill>
                  <a:schemeClr val="bg1">
                    <a:lumMod val="50000"/>
                  </a:schemeClr>
                </a:solidFill>
                <a:latin typeface="Arial Narrow" charset="0"/>
                <a:cs typeface="Arial" charset="0"/>
              </a:rPr>
              <a:t>   Introducing  </a:t>
            </a:r>
            <a:r>
              <a:rPr lang="en-GB" sz="2400" b="1" dirty="0" smtClean="0">
                <a:solidFill>
                  <a:schemeClr val="bg1">
                    <a:lumMod val="50000"/>
                  </a:schemeClr>
                </a:solidFill>
                <a:latin typeface="Arial Narrow" charset="0"/>
                <a:cs typeface="Arial" charset="0"/>
              </a:rPr>
              <a:t>torque and speed control </a:t>
            </a:r>
            <a:r>
              <a:rPr lang="en-GB" sz="2400" dirty="0" smtClean="0">
                <a:solidFill>
                  <a:schemeClr val="bg1">
                    <a:lumMod val="50000"/>
                  </a:schemeClr>
                </a:solidFill>
                <a:latin typeface="Arial Narrow" charset="0"/>
                <a:cs typeface="Arial" charset="0"/>
              </a:rPr>
              <a:t>the product quality and the process performance increase. </a:t>
            </a:r>
            <a:endParaRPr lang="en-GB" sz="2400" dirty="0">
              <a:solidFill>
                <a:schemeClr val="bg1">
                  <a:lumMod val="50000"/>
                </a:schemeClr>
              </a:solidFill>
              <a:latin typeface="Arial Narrow" charset="0"/>
              <a:cs typeface="Arial" charset="0"/>
            </a:endParaRPr>
          </a:p>
        </p:txBody>
      </p:sp>
      <p:pic>
        <p:nvPicPr>
          <p:cNvPr id="1026" name="Picture 2" descr="F:\0000_ FOTOS tiff procesadas\Paterna\Reportaje fabricacion\_MG_8966 copia.jpg"/>
          <p:cNvPicPr>
            <a:picLocks noChangeAspect="1" noChangeArrowheads="1"/>
          </p:cNvPicPr>
          <p:nvPr/>
        </p:nvPicPr>
        <p:blipFill>
          <a:blip r:embed="rId3" cstate="print"/>
          <a:srcRect/>
          <a:stretch>
            <a:fillRect/>
          </a:stretch>
        </p:blipFill>
        <p:spPr bwMode="auto">
          <a:xfrm>
            <a:off x="0" y="4020465"/>
            <a:ext cx="9906000" cy="2293257"/>
          </a:xfrm>
          <a:prstGeom prst="rect">
            <a:avLst/>
          </a:prstGeom>
          <a:noFill/>
        </p:spPr>
      </p:pic>
      <p:sp>
        <p:nvSpPr>
          <p:cNvPr id="9" name="8 CuadroTexto"/>
          <p:cNvSpPr txBox="1"/>
          <p:nvPr/>
        </p:nvSpPr>
        <p:spPr>
          <a:xfrm>
            <a:off x="0" y="905440"/>
            <a:ext cx="10003118" cy="461665"/>
          </a:xfrm>
          <a:prstGeom prst="rect">
            <a:avLst/>
          </a:prstGeom>
          <a:noFill/>
        </p:spPr>
        <p:txBody>
          <a:bodyPr wrap="square" rtlCol="0">
            <a:spAutoFit/>
          </a:bodyPr>
          <a:lstStyle/>
          <a:p>
            <a:pPr algn="ctr"/>
            <a:r>
              <a:rPr lang="es-ES" sz="2400" b="1" dirty="0" smtClean="0">
                <a:solidFill>
                  <a:srgbClr val="00B0F0"/>
                </a:solidFill>
              </a:rPr>
              <a:t>OVERVIEW</a:t>
            </a:r>
            <a:endParaRPr lang="es-ES" sz="2400" b="1" dirty="0">
              <a:solidFill>
                <a:srgbClr val="00B0F0"/>
              </a:solidFill>
            </a:endParaRPr>
          </a:p>
        </p:txBody>
      </p:sp>
      <p:pic>
        <p:nvPicPr>
          <p:cNvPr id="7" name="Picture 2"/>
          <p:cNvPicPr>
            <a:picLocks noChangeAspect="1" noChangeArrowheads="1"/>
          </p:cNvPicPr>
          <p:nvPr/>
        </p:nvPicPr>
        <p:blipFill>
          <a:blip r:embed="rId4" cstate="print"/>
          <a:srcRect/>
          <a:stretch>
            <a:fillRect/>
          </a:stretch>
        </p:blipFill>
        <p:spPr bwMode="auto">
          <a:xfrm>
            <a:off x="8216301" y="1965254"/>
            <a:ext cx="1102111"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176048" y="1268134"/>
            <a:ext cx="6352095" cy="4165599"/>
          </a:xfrm>
          <a:prstGeom prst="rect">
            <a:avLst/>
          </a:prstGeom>
          <a:noFill/>
          <a:ln w="9525">
            <a:noFill/>
            <a:miter lim="800000"/>
            <a:headEnd/>
            <a:tailEnd/>
          </a:ln>
        </p:spPr>
        <p:txBody>
          <a:bodyPr lIns="234000" tIns="226800" rIns="162000" bIns="226800" anchor="ctr"/>
          <a:lstStyle/>
          <a:p>
            <a:pPr marL="190500" indent="-190500" algn="ctr" eaLnBrk="0" hangingPunct="0">
              <a:spcBef>
                <a:spcPct val="50000"/>
              </a:spcBef>
              <a:buClr>
                <a:srgbClr val="00B0F0"/>
              </a:buClr>
              <a:buSzPct val="200000"/>
              <a:buFont typeface="Wingdings" pitchFamily="2" charset="2"/>
              <a:buChar char="ü"/>
            </a:pPr>
            <a:r>
              <a:rPr lang="en-GB" sz="2400" b="1" dirty="0" smtClean="0">
                <a:solidFill>
                  <a:srgbClr val="00B0F0"/>
                </a:solidFill>
                <a:latin typeface="Arial Narrow" charset="0"/>
                <a:cs typeface="Arial" charset="0"/>
              </a:rPr>
              <a:t>MAINTENANCE REDUCTION AND LONG LIFE MOTORS</a:t>
            </a:r>
          </a:p>
          <a:p>
            <a:pPr marL="190500" indent="-190500" eaLnBrk="0" hangingPunct="0">
              <a:spcBef>
                <a:spcPct val="50000"/>
              </a:spcBef>
              <a:buClr>
                <a:srgbClr val="FEA720"/>
              </a:buClr>
              <a:buSzPct val="200000"/>
            </a:pPr>
            <a:r>
              <a:rPr lang="en-GB" sz="2400" dirty="0" smtClean="0">
                <a:solidFill>
                  <a:schemeClr val="bg1">
                    <a:lumMod val="50000"/>
                  </a:schemeClr>
                </a:solidFill>
                <a:latin typeface="Arial Narrow" charset="0"/>
                <a:cs typeface="Arial" charset="0"/>
              </a:rPr>
              <a:t>  A high number of </a:t>
            </a:r>
            <a:r>
              <a:rPr lang="en-GB" sz="2400" b="1" dirty="0" smtClean="0">
                <a:solidFill>
                  <a:schemeClr val="bg1">
                    <a:lumMod val="50000"/>
                  </a:schemeClr>
                </a:solidFill>
                <a:latin typeface="Arial Narrow" charset="0"/>
                <a:cs typeface="Arial" charset="0"/>
              </a:rPr>
              <a:t>direct starts </a:t>
            </a:r>
            <a:r>
              <a:rPr lang="en-GB" sz="2400" dirty="0" smtClean="0">
                <a:solidFill>
                  <a:schemeClr val="bg1">
                    <a:lumMod val="50000"/>
                  </a:schemeClr>
                </a:solidFill>
                <a:latin typeface="Arial Narrow" charset="0"/>
                <a:cs typeface="Arial" charset="0"/>
              </a:rPr>
              <a:t>produce </a:t>
            </a:r>
            <a:r>
              <a:rPr lang="en-GB" sz="2400" b="1" dirty="0" smtClean="0">
                <a:solidFill>
                  <a:schemeClr val="bg1">
                    <a:lumMod val="50000"/>
                  </a:schemeClr>
                </a:solidFill>
                <a:latin typeface="Arial Narrow" charset="0"/>
                <a:cs typeface="Arial" charset="0"/>
              </a:rPr>
              <a:t>mechanical and electric motor stress</a:t>
            </a:r>
            <a:r>
              <a:rPr lang="en-GB" sz="2400" dirty="0" smtClean="0">
                <a:solidFill>
                  <a:schemeClr val="bg1">
                    <a:lumMod val="50000"/>
                  </a:schemeClr>
                </a:solidFill>
                <a:latin typeface="Arial Narrow" charset="0"/>
                <a:cs typeface="Arial" charset="0"/>
              </a:rPr>
              <a:t>. </a:t>
            </a:r>
          </a:p>
          <a:p>
            <a:pPr marL="190500" indent="-190500" eaLnBrk="0" hangingPunct="0">
              <a:spcBef>
                <a:spcPct val="50000"/>
              </a:spcBef>
              <a:buClr>
                <a:srgbClr val="FEA720"/>
              </a:buClr>
              <a:buSzPct val="200000"/>
            </a:pPr>
            <a:r>
              <a:rPr lang="en-GB" sz="2400" dirty="0" smtClean="0">
                <a:solidFill>
                  <a:schemeClr val="bg1">
                    <a:lumMod val="50000"/>
                  </a:schemeClr>
                </a:solidFill>
                <a:latin typeface="Arial Narrow" charset="0"/>
                <a:cs typeface="Arial" charset="0"/>
              </a:rPr>
              <a:t>The instantaneous overcurrent peaks suffered by induction motors reduce its working lifetime and increases their maintenance costs.</a:t>
            </a:r>
            <a:endParaRPr lang="es-ES" sz="2400" dirty="0">
              <a:solidFill>
                <a:schemeClr val="bg1">
                  <a:lumMod val="50000"/>
                </a:schemeClr>
              </a:solidFill>
              <a:latin typeface="Arial Narrow" charset="0"/>
              <a:cs typeface="Arial" charset="0"/>
            </a:endParaRPr>
          </a:p>
        </p:txBody>
      </p:sp>
      <p:sp>
        <p:nvSpPr>
          <p:cNvPr id="8" name="7 CuadroTexto"/>
          <p:cNvSpPr txBox="1"/>
          <p:nvPr/>
        </p:nvSpPr>
        <p:spPr>
          <a:xfrm>
            <a:off x="-97116" y="894666"/>
            <a:ext cx="10003118" cy="461665"/>
          </a:xfrm>
          <a:prstGeom prst="rect">
            <a:avLst/>
          </a:prstGeom>
          <a:noFill/>
        </p:spPr>
        <p:txBody>
          <a:bodyPr wrap="square" rtlCol="0">
            <a:spAutoFit/>
          </a:bodyPr>
          <a:lstStyle/>
          <a:p>
            <a:pPr algn="ctr"/>
            <a:r>
              <a:rPr lang="es-ES" sz="2400" b="1" dirty="0" smtClean="0">
                <a:solidFill>
                  <a:srgbClr val="00B0F0"/>
                </a:solidFill>
              </a:rPr>
              <a:t>OVERVIEW</a:t>
            </a:r>
            <a:endParaRPr lang="es-ES" sz="2400" b="1" dirty="0">
              <a:solidFill>
                <a:srgbClr val="00B0F0"/>
              </a:solidFill>
            </a:endParaRPr>
          </a:p>
        </p:txBody>
      </p:sp>
      <p:pic>
        <p:nvPicPr>
          <p:cNvPr id="1026" name="Picture 2" descr="Y:\Marketing y Ventas\I_VICTOR_MARQUÉS\FOTOS PROCESAR\IMG_0444.JPG"/>
          <p:cNvPicPr>
            <a:picLocks noChangeAspect="1" noChangeArrowheads="1"/>
          </p:cNvPicPr>
          <p:nvPr/>
        </p:nvPicPr>
        <p:blipFill>
          <a:blip r:embed="rId3"/>
          <a:srcRect/>
          <a:stretch>
            <a:fillRect/>
          </a:stretch>
        </p:blipFill>
        <p:spPr bwMode="auto">
          <a:xfrm>
            <a:off x="2" y="1384635"/>
            <a:ext cx="3175851" cy="4939277"/>
          </a:xfrm>
          <a:prstGeom prst="rect">
            <a:avLst/>
          </a:prstGeom>
          <a:ln>
            <a:noFill/>
          </a:ln>
          <a:effectLst>
            <a:softEdge rad="112500"/>
          </a:effectLst>
        </p:spPr>
      </p:pic>
      <p:pic>
        <p:nvPicPr>
          <p:cNvPr id="5" name="Picture 3"/>
          <p:cNvPicPr>
            <a:picLocks noChangeAspect="1" noChangeArrowheads="1"/>
          </p:cNvPicPr>
          <p:nvPr/>
        </p:nvPicPr>
        <p:blipFill>
          <a:blip r:embed="rId4" cstate="print"/>
          <a:srcRect/>
          <a:stretch>
            <a:fillRect/>
          </a:stretch>
        </p:blipFill>
        <p:spPr bwMode="auto">
          <a:xfrm>
            <a:off x="5936461" y="5125331"/>
            <a:ext cx="1103077"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DIOAMBIENTE"/>
          <p:cNvPicPr>
            <a:picLocks noChangeAspect="1" noChangeArrowheads="1"/>
          </p:cNvPicPr>
          <p:nvPr/>
        </p:nvPicPr>
        <p:blipFill>
          <a:blip r:embed="rId3">
            <a:lum bright="25000"/>
          </a:blip>
          <a:srcRect/>
          <a:stretch>
            <a:fillRect/>
          </a:stretch>
        </p:blipFill>
        <p:spPr bwMode="auto">
          <a:xfrm>
            <a:off x="0" y="833438"/>
            <a:ext cx="9906000" cy="5619750"/>
          </a:xfrm>
          <a:prstGeom prst="rect">
            <a:avLst/>
          </a:prstGeom>
          <a:noFill/>
          <a:ln w="9525">
            <a:noFill/>
            <a:miter lim="800000"/>
            <a:headEnd/>
            <a:tailEnd/>
          </a:ln>
        </p:spPr>
      </p:pic>
      <p:sp>
        <p:nvSpPr>
          <p:cNvPr id="10" name="Text Box 8"/>
          <p:cNvSpPr txBox="1">
            <a:spLocks noChangeArrowheads="1"/>
          </p:cNvSpPr>
          <p:nvPr/>
        </p:nvSpPr>
        <p:spPr bwMode="auto">
          <a:xfrm>
            <a:off x="4099539" y="1886858"/>
            <a:ext cx="5806461" cy="2859314"/>
          </a:xfrm>
          <a:prstGeom prst="rect">
            <a:avLst/>
          </a:prstGeom>
          <a:noFill/>
          <a:ln w="9525">
            <a:noFill/>
            <a:miter lim="800000"/>
            <a:headEnd/>
            <a:tailEnd/>
          </a:ln>
        </p:spPr>
        <p:txBody>
          <a:bodyPr lIns="234000" tIns="226800" rIns="162000" bIns="226800" anchor="ctr"/>
          <a:lstStyle/>
          <a:p>
            <a:pPr marL="457200" indent="-457200" algn="ctr" eaLnBrk="0" hangingPunct="0">
              <a:spcBef>
                <a:spcPct val="50000"/>
              </a:spcBef>
              <a:buClr>
                <a:srgbClr val="00B0F0"/>
              </a:buClr>
              <a:buSzPct val="200000"/>
              <a:buFont typeface="Wingdings" pitchFamily="2" charset="2"/>
              <a:buChar char="ü"/>
            </a:pPr>
            <a:r>
              <a:rPr lang="en-AU" sz="2400" b="1" dirty="0" smtClean="0">
                <a:solidFill>
                  <a:srgbClr val="00B0F0"/>
                </a:solidFill>
                <a:latin typeface="Arial Narrow" charset="0"/>
              </a:rPr>
              <a:t>CORPORATIVE IMAGE IMPROVEMENT</a:t>
            </a:r>
            <a:endParaRPr lang="en-AU" sz="2400" dirty="0" smtClean="0">
              <a:solidFill>
                <a:srgbClr val="00B0F0"/>
              </a:solidFill>
              <a:latin typeface="Arial Narrow" charset="0"/>
            </a:endParaRPr>
          </a:p>
          <a:p>
            <a:pPr marL="457200" indent="-457200" algn="ctr" eaLnBrk="0" hangingPunct="0">
              <a:spcBef>
                <a:spcPct val="50000"/>
              </a:spcBef>
              <a:buClr>
                <a:srgbClr val="FEA720"/>
              </a:buClr>
              <a:buSzPct val="200000"/>
            </a:pPr>
            <a:r>
              <a:rPr lang="en-AU" sz="2400" dirty="0" smtClean="0">
                <a:solidFill>
                  <a:schemeClr val="tx1">
                    <a:lumMod val="65000"/>
                    <a:lumOff val="35000"/>
                  </a:schemeClr>
                </a:solidFill>
                <a:latin typeface="Arial Narrow" charset="0"/>
              </a:rPr>
              <a:t>	The reduction of the electricity , natural gas and diesel consumption decrease the company’s greenhouse gases emission.</a:t>
            </a:r>
            <a:endParaRPr lang="en-AU" sz="2400" dirty="0">
              <a:solidFill>
                <a:schemeClr val="tx1">
                  <a:lumMod val="65000"/>
                  <a:lumOff val="35000"/>
                </a:schemeClr>
              </a:solidFill>
              <a:latin typeface="Arial Narrow" charset="0"/>
            </a:endParaRPr>
          </a:p>
        </p:txBody>
      </p:sp>
      <p:sp>
        <p:nvSpPr>
          <p:cNvPr id="6" name="5 CuadroTexto"/>
          <p:cNvSpPr txBox="1"/>
          <p:nvPr/>
        </p:nvSpPr>
        <p:spPr>
          <a:xfrm>
            <a:off x="0" y="905440"/>
            <a:ext cx="10003118" cy="461665"/>
          </a:xfrm>
          <a:prstGeom prst="rect">
            <a:avLst/>
          </a:prstGeom>
          <a:noFill/>
        </p:spPr>
        <p:txBody>
          <a:bodyPr wrap="square" rtlCol="0">
            <a:spAutoFit/>
          </a:bodyPr>
          <a:lstStyle/>
          <a:p>
            <a:pPr algn="ctr"/>
            <a:r>
              <a:rPr lang="es-ES" sz="2400" b="1" dirty="0" smtClean="0">
                <a:solidFill>
                  <a:srgbClr val="00B0F0"/>
                </a:solidFill>
              </a:rPr>
              <a:t>OVERVIEW</a:t>
            </a:r>
            <a:endParaRPr lang="es-ES" sz="2400" b="1" dirty="0">
              <a:solidFill>
                <a:srgbClr val="00B0F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Y:\Marketing y Ventas\01 VARIADORES\02 SERIE XMV\XMV660\08 Catálogos (XMV66CA)\XMV66CA02\A_empaquetado Publips\MT CASTELLANO\Links\XMV660_CERRADO_refl.png"/>
          <p:cNvPicPr>
            <a:picLocks noChangeAspect="1" noChangeArrowheads="1"/>
          </p:cNvPicPr>
          <p:nvPr/>
        </p:nvPicPr>
        <p:blipFill>
          <a:blip r:embed="rId3" cstate="print">
            <a:lum bright="9000"/>
          </a:blip>
          <a:srcRect/>
          <a:stretch>
            <a:fillRect/>
          </a:stretch>
        </p:blipFill>
        <p:spPr bwMode="auto">
          <a:xfrm>
            <a:off x="-228263" y="1288270"/>
            <a:ext cx="4740997" cy="5569730"/>
          </a:xfrm>
          <a:prstGeom prst="rect">
            <a:avLst/>
          </a:prstGeom>
          <a:noFill/>
        </p:spPr>
      </p:pic>
      <p:sp>
        <p:nvSpPr>
          <p:cNvPr id="24" name="23 Rectángulo"/>
          <p:cNvSpPr/>
          <p:nvPr/>
        </p:nvSpPr>
        <p:spPr>
          <a:xfrm>
            <a:off x="4719110" y="1435101"/>
            <a:ext cx="5186891" cy="5047536"/>
          </a:xfrm>
          <a:prstGeom prst="rect">
            <a:avLst/>
          </a:prstGeom>
        </p:spPr>
        <p:txBody>
          <a:bodyPr wrap="square">
            <a:spAutoFit/>
          </a:bodyPr>
          <a:lstStyle/>
          <a:p>
            <a:pPr marL="182563" indent="-182563">
              <a:lnSpc>
                <a:spcPct val="200000"/>
              </a:lnSpc>
              <a:buClr>
                <a:srgbClr val="00B0F0"/>
              </a:buClr>
              <a:buSzPct val="120000"/>
              <a:buFont typeface="Wingdings" pitchFamily="2" charset="2"/>
              <a:buChar char="ü"/>
            </a:pPr>
            <a:r>
              <a:rPr lang="en-AU" sz="1400" dirty="0" smtClean="0">
                <a:solidFill>
                  <a:schemeClr val="bg1">
                    <a:lumMod val="50000"/>
                  </a:schemeClr>
                </a:solidFill>
              </a:rPr>
              <a:t>Power range from </a:t>
            </a:r>
            <a:r>
              <a:rPr lang="en-AU" sz="1400" b="1" dirty="0" smtClean="0">
                <a:solidFill>
                  <a:schemeClr val="bg1">
                    <a:lumMod val="50000"/>
                  </a:schemeClr>
                </a:solidFill>
              </a:rPr>
              <a:t>200kW to 12.000kW</a:t>
            </a:r>
          </a:p>
          <a:p>
            <a:pPr marL="182563" indent="-182563">
              <a:lnSpc>
                <a:spcPct val="200000"/>
              </a:lnSpc>
              <a:buClr>
                <a:srgbClr val="00B0F0"/>
              </a:buClr>
              <a:buSzPct val="120000"/>
              <a:buFont typeface="Wingdings" pitchFamily="2" charset="2"/>
              <a:buChar char="ü"/>
            </a:pPr>
            <a:r>
              <a:rPr lang="en-US" sz="1400" dirty="0" smtClean="0">
                <a:solidFill>
                  <a:schemeClr val="bg1">
                    <a:lumMod val="50000"/>
                  </a:schemeClr>
                </a:solidFill>
              </a:rPr>
              <a:t>Voltage ratings </a:t>
            </a:r>
            <a:r>
              <a:rPr lang="en-US" sz="1400" b="1" dirty="0" smtClean="0">
                <a:solidFill>
                  <a:schemeClr val="bg1">
                    <a:lumMod val="50000"/>
                  </a:schemeClr>
                </a:solidFill>
              </a:rPr>
              <a:t>2,3kVac – 11,0kVac</a:t>
            </a:r>
          </a:p>
          <a:p>
            <a:pPr marL="182563" indent="-182563">
              <a:lnSpc>
                <a:spcPct val="200000"/>
              </a:lnSpc>
              <a:buClr>
                <a:srgbClr val="00B0F0"/>
              </a:buClr>
              <a:buSzPct val="120000"/>
              <a:buFont typeface="Wingdings" pitchFamily="2" charset="2"/>
              <a:buChar char="ü"/>
            </a:pPr>
            <a:r>
              <a:rPr lang="en-US" sz="1400" b="1" dirty="0" smtClean="0">
                <a:solidFill>
                  <a:schemeClr val="bg1">
                    <a:lumMod val="50000"/>
                  </a:schemeClr>
                </a:solidFill>
              </a:rPr>
              <a:t>50ºC operation </a:t>
            </a:r>
            <a:r>
              <a:rPr lang="en-US" sz="1400" dirty="0" smtClean="0">
                <a:solidFill>
                  <a:schemeClr val="bg1">
                    <a:lumMod val="50000"/>
                  </a:schemeClr>
                </a:solidFill>
              </a:rPr>
              <a:t>without power derating</a:t>
            </a:r>
          </a:p>
          <a:p>
            <a:pPr marL="182563" indent="-182563">
              <a:lnSpc>
                <a:spcPct val="200000"/>
              </a:lnSpc>
              <a:buClr>
                <a:srgbClr val="00B0F0"/>
              </a:buClr>
              <a:buSzPct val="120000"/>
              <a:buFont typeface="Wingdings" pitchFamily="2" charset="2"/>
              <a:buChar char="ü"/>
            </a:pPr>
            <a:r>
              <a:rPr lang="en-US" sz="1400" b="1" dirty="0" smtClean="0">
                <a:solidFill>
                  <a:schemeClr val="bg1">
                    <a:lumMod val="50000"/>
                  </a:schemeClr>
                </a:solidFill>
              </a:rPr>
              <a:t>Quasi- sinusoidal input and output voltage </a:t>
            </a:r>
            <a:r>
              <a:rPr lang="en-US" sz="1400" dirty="0" smtClean="0">
                <a:solidFill>
                  <a:schemeClr val="bg1">
                    <a:lumMod val="50000"/>
                  </a:schemeClr>
                </a:solidFill>
              </a:rPr>
              <a:t>and current waveform – low THDi, Low dV/dt and HVF</a:t>
            </a:r>
          </a:p>
          <a:p>
            <a:pPr marL="182563" indent="-182563">
              <a:lnSpc>
                <a:spcPct val="200000"/>
              </a:lnSpc>
              <a:buClr>
                <a:srgbClr val="00B0F0"/>
              </a:buClr>
              <a:buSzPct val="120000"/>
              <a:buFont typeface="Wingdings" pitchFamily="2" charset="2"/>
              <a:buChar char="ü"/>
            </a:pPr>
            <a:r>
              <a:rPr lang="en-US" sz="1400" dirty="0" smtClean="0">
                <a:solidFill>
                  <a:schemeClr val="bg1">
                    <a:lumMod val="50000"/>
                  </a:schemeClr>
                </a:solidFill>
              </a:rPr>
              <a:t> </a:t>
            </a:r>
            <a:r>
              <a:rPr lang="en-US" sz="1400" b="1" dirty="0" smtClean="0">
                <a:solidFill>
                  <a:schemeClr val="bg1">
                    <a:lumMod val="50000"/>
                  </a:schemeClr>
                </a:solidFill>
              </a:rPr>
              <a:t>Multi Step PWM </a:t>
            </a:r>
            <a:r>
              <a:rPr lang="en-US" sz="1400" dirty="0" smtClean="0">
                <a:solidFill>
                  <a:schemeClr val="bg1">
                    <a:lumMod val="50000"/>
                  </a:schemeClr>
                </a:solidFill>
              </a:rPr>
              <a:t>with output voltage boosting through 3</a:t>
            </a:r>
            <a:r>
              <a:rPr lang="en-US" sz="1400" baseline="30000" dirty="0" smtClean="0">
                <a:solidFill>
                  <a:schemeClr val="bg1">
                    <a:lumMod val="50000"/>
                  </a:schemeClr>
                </a:solidFill>
              </a:rPr>
              <a:t>RD </a:t>
            </a:r>
            <a:r>
              <a:rPr lang="en-US" sz="1400" dirty="0" smtClean="0">
                <a:solidFill>
                  <a:schemeClr val="bg1">
                    <a:lumMod val="50000"/>
                  </a:schemeClr>
                </a:solidFill>
              </a:rPr>
              <a:t>harmonic modulation.</a:t>
            </a:r>
          </a:p>
          <a:p>
            <a:pPr marL="182563" indent="-182563">
              <a:lnSpc>
                <a:spcPct val="200000"/>
              </a:lnSpc>
              <a:buClr>
                <a:srgbClr val="00B0F0"/>
              </a:buClr>
              <a:buSzPct val="120000"/>
              <a:buFont typeface="Wingdings" pitchFamily="2" charset="2"/>
              <a:buChar char="ü"/>
            </a:pPr>
            <a:r>
              <a:rPr lang="en-US" sz="1400" dirty="0" smtClean="0">
                <a:solidFill>
                  <a:schemeClr val="bg1">
                    <a:lumMod val="50000"/>
                  </a:schemeClr>
                </a:solidFill>
              </a:rPr>
              <a:t>Outstanding </a:t>
            </a:r>
            <a:r>
              <a:rPr lang="en-US" sz="1400" b="1" dirty="0" smtClean="0">
                <a:solidFill>
                  <a:schemeClr val="bg1">
                    <a:lumMod val="50000"/>
                  </a:schemeClr>
                </a:solidFill>
              </a:rPr>
              <a:t>rugged </a:t>
            </a:r>
            <a:r>
              <a:rPr lang="en-US" sz="1400" dirty="0" smtClean="0">
                <a:solidFill>
                  <a:schemeClr val="bg1">
                    <a:lumMod val="50000"/>
                  </a:schemeClr>
                </a:solidFill>
              </a:rPr>
              <a:t>and </a:t>
            </a:r>
            <a:r>
              <a:rPr lang="en-US" sz="1400" b="1" dirty="0" smtClean="0">
                <a:solidFill>
                  <a:schemeClr val="bg1">
                    <a:lumMod val="50000"/>
                  </a:schemeClr>
                </a:solidFill>
              </a:rPr>
              <a:t>reliable</a:t>
            </a:r>
            <a:r>
              <a:rPr lang="en-US" sz="1400" dirty="0" smtClean="0">
                <a:solidFill>
                  <a:schemeClr val="bg1">
                    <a:lumMod val="50000"/>
                  </a:schemeClr>
                </a:solidFill>
              </a:rPr>
              <a:t> design</a:t>
            </a:r>
          </a:p>
          <a:p>
            <a:pPr marL="182563" indent="-182563">
              <a:lnSpc>
                <a:spcPct val="200000"/>
              </a:lnSpc>
              <a:buClr>
                <a:srgbClr val="00B0F0"/>
              </a:buClr>
              <a:buSzPct val="120000"/>
              <a:buFont typeface="Wingdings" pitchFamily="2" charset="2"/>
              <a:buChar char="ü"/>
            </a:pPr>
            <a:r>
              <a:rPr lang="en-US" sz="1400" dirty="0" smtClean="0">
                <a:solidFill>
                  <a:schemeClr val="bg1">
                    <a:lumMod val="50000"/>
                  </a:schemeClr>
                </a:solidFill>
              </a:rPr>
              <a:t> </a:t>
            </a:r>
            <a:r>
              <a:rPr lang="en-US" sz="1400" b="1" dirty="0" smtClean="0">
                <a:solidFill>
                  <a:schemeClr val="bg1">
                    <a:lumMod val="50000"/>
                  </a:schemeClr>
                </a:solidFill>
              </a:rPr>
              <a:t>Built-in</a:t>
            </a:r>
            <a:r>
              <a:rPr lang="en-US" sz="1400" dirty="0" smtClean="0">
                <a:solidFill>
                  <a:schemeClr val="bg1">
                    <a:lumMod val="50000"/>
                  </a:schemeClr>
                </a:solidFill>
              </a:rPr>
              <a:t> motor and drive </a:t>
            </a:r>
            <a:r>
              <a:rPr lang="en-US" sz="1400" b="1" dirty="0" smtClean="0">
                <a:solidFill>
                  <a:schemeClr val="bg1">
                    <a:lumMod val="50000"/>
                  </a:schemeClr>
                </a:solidFill>
              </a:rPr>
              <a:t>protections</a:t>
            </a:r>
          </a:p>
          <a:p>
            <a:pPr marL="180975" indent="-180975">
              <a:lnSpc>
                <a:spcPct val="200000"/>
              </a:lnSpc>
              <a:buClr>
                <a:srgbClr val="00B0F0"/>
              </a:buClr>
              <a:buSzPct val="120000"/>
              <a:buFont typeface="Wingdings" pitchFamily="2" charset="2"/>
              <a:buChar char="ü"/>
            </a:pPr>
            <a:r>
              <a:rPr lang="en-US" sz="1400" dirty="0" smtClean="0">
                <a:solidFill>
                  <a:schemeClr val="bg1">
                    <a:lumMod val="50000"/>
                  </a:schemeClr>
                </a:solidFill>
              </a:rPr>
              <a:t> </a:t>
            </a:r>
            <a:r>
              <a:rPr lang="en-US" sz="1400" b="1" dirty="0" smtClean="0">
                <a:solidFill>
                  <a:schemeClr val="bg1">
                    <a:lumMod val="50000"/>
                  </a:schemeClr>
                </a:solidFill>
              </a:rPr>
              <a:t>Cooling Redundancy </a:t>
            </a:r>
            <a:r>
              <a:rPr lang="en-US" sz="1400" dirty="0" smtClean="0">
                <a:solidFill>
                  <a:schemeClr val="bg1">
                    <a:lumMod val="50000"/>
                  </a:schemeClr>
                </a:solidFill>
              </a:rPr>
              <a:t>and Temperature monitoring</a:t>
            </a:r>
          </a:p>
          <a:p>
            <a:pPr marL="180975" indent="-180975">
              <a:lnSpc>
                <a:spcPct val="200000"/>
              </a:lnSpc>
              <a:buClr>
                <a:srgbClr val="00B0F0"/>
              </a:buClr>
              <a:buSzPct val="120000"/>
              <a:buFont typeface="Wingdings" pitchFamily="2" charset="2"/>
              <a:buChar char="ü"/>
            </a:pPr>
            <a:r>
              <a:rPr lang="en-US" sz="1400" b="1" dirty="0" smtClean="0">
                <a:solidFill>
                  <a:schemeClr val="bg1">
                    <a:lumMod val="50000"/>
                  </a:schemeClr>
                </a:solidFill>
              </a:rPr>
              <a:t> Maintenance friendly with easy frontal access.</a:t>
            </a:r>
          </a:p>
          <a:p>
            <a:pPr marL="180975" indent="-180975" algn="just">
              <a:buClr>
                <a:srgbClr val="00B0F0"/>
              </a:buClr>
              <a:buSzPct val="120000"/>
              <a:buFont typeface="Wingdings" pitchFamily="2" charset="2"/>
              <a:buChar char="ü"/>
            </a:pPr>
            <a:endParaRPr lang="en-AU" sz="1400" dirty="0" smtClean="0">
              <a:solidFill>
                <a:schemeClr val="bg1">
                  <a:lumMod val="50000"/>
                </a:schemeClr>
              </a:solidFill>
            </a:endParaRPr>
          </a:p>
        </p:txBody>
      </p:sp>
      <p:sp>
        <p:nvSpPr>
          <p:cNvPr id="3" name="2 CuadroTexto"/>
          <p:cNvSpPr txBox="1"/>
          <p:nvPr/>
        </p:nvSpPr>
        <p:spPr>
          <a:xfrm>
            <a:off x="1250436" y="971114"/>
            <a:ext cx="6968423" cy="369332"/>
          </a:xfrm>
          <a:prstGeom prst="rect">
            <a:avLst/>
          </a:prstGeom>
          <a:noFill/>
        </p:spPr>
        <p:txBody>
          <a:bodyPr wrap="square" rtlCol="0">
            <a:spAutoFit/>
          </a:bodyPr>
          <a:lstStyle/>
          <a:p>
            <a:pPr algn="ctr"/>
            <a:r>
              <a:rPr lang="en-US" b="1" dirty="0" smtClean="0">
                <a:solidFill>
                  <a:srgbClr val="00B0F0"/>
                </a:solidFill>
              </a:rPr>
              <a:t>MEDIUM VOLTAGE VSD XMV660</a:t>
            </a:r>
            <a:endParaRPr lang="en-US" b="1" dirty="0">
              <a:solidFill>
                <a:srgbClr val="00B0F0"/>
              </a:solidFill>
            </a:endParaRPr>
          </a:p>
        </p:txBody>
      </p:sp>
      <p:grpSp>
        <p:nvGrpSpPr>
          <p:cNvPr id="15" name="14 Grupo"/>
          <p:cNvGrpSpPr/>
          <p:nvPr/>
        </p:nvGrpSpPr>
        <p:grpSpPr>
          <a:xfrm>
            <a:off x="544318" y="4605030"/>
            <a:ext cx="3557419" cy="1971030"/>
            <a:chOff x="309187" y="4630354"/>
            <a:chExt cx="4020573" cy="2227646"/>
          </a:xfrm>
        </p:grpSpPr>
        <p:pic>
          <p:nvPicPr>
            <p:cNvPr id="7170" name="Picture 2" descr="C:\Users\JPEREZ.PELECTRONICS\Desktop\ICONOS\xmv660\easymaintenace.png"/>
            <p:cNvPicPr>
              <a:picLocks noChangeAspect="1" noChangeArrowheads="1"/>
            </p:cNvPicPr>
            <p:nvPr/>
          </p:nvPicPr>
          <p:blipFill>
            <a:blip r:embed="rId4"/>
            <a:srcRect/>
            <a:stretch>
              <a:fillRect/>
            </a:stretch>
          </p:blipFill>
          <p:spPr bwMode="auto">
            <a:xfrm>
              <a:off x="2422635" y="4634590"/>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1" name="Picture 3" descr="C:\Users\JPEREZ.PELECTRONICS\Desktop\ICONOS\xmv660\electricalsafety.png"/>
            <p:cNvPicPr>
              <a:picLocks noChangeAspect="1" noChangeArrowheads="1"/>
            </p:cNvPicPr>
            <p:nvPr/>
          </p:nvPicPr>
          <p:blipFill>
            <a:blip r:embed="rId5"/>
            <a:srcRect/>
            <a:stretch>
              <a:fillRect/>
            </a:stretch>
          </p:blipFill>
          <p:spPr bwMode="auto">
            <a:xfrm>
              <a:off x="1367519" y="5914635"/>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2" name="Picture 4" descr="C:\Users\JPEREZ.PELECTRONICS\Desktop\ICONOS\xmv660\max.motor.care.png"/>
            <p:cNvPicPr>
              <a:picLocks noChangeAspect="1" noChangeArrowheads="1"/>
            </p:cNvPicPr>
            <p:nvPr/>
          </p:nvPicPr>
          <p:blipFill>
            <a:blip r:embed="rId6"/>
            <a:srcRect/>
            <a:stretch>
              <a:fillRect/>
            </a:stretch>
          </p:blipFill>
          <p:spPr bwMode="auto">
            <a:xfrm>
              <a:off x="309187" y="4630354"/>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3" name="Picture 5" descr="C:\Users\JPEREZ.PELECTRONICS\Desktop\ICONOS\xmv660\powerquality.png"/>
            <p:cNvPicPr>
              <a:picLocks noChangeAspect="1" noChangeArrowheads="1"/>
            </p:cNvPicPr>
            <p:nvPr/>
          </p:nvPicPr>
          <p:blipFill>
            <a:blip r:embed="rId7"/>
            <a:srcRect/>
            <a:stretch>
              <a:fillRect/>
            </a:stretch>
          </p:blipFill>
          <p:spPr bwMode="auto">
            <a:xfrm>
              <a:off x="309187" y="5914635"/>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4" name="Picture 6" descr="C:\Users\JPEREZ.PELECTRONICS\Desktop\ICONOS\xmv660\reliability.png"/>
            <p:cNvPicPr>
              <a:picLocks noChangeAspect="1" noChangeArrowheads="1"/>
            </p:cNvPicPr>
            <p:nvPr/>
          </p:nvPicPr>
          <p:blipFill>
            <a:blip r:embed="rId8"/>
            <a:srcRect/>
            <a:stretch>
              <a:fillRect/>
            </a:stretch>
          </p:blipFill>
          <p:spPr bwMode="auto">
            <a:xfrm>
              <a:off x="1365911" y="4634590"/>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5" name="Picture 7" descr="C:\Users\JPEREZ.PELECTRONICS\Desktop\ICONOS\xmv660\userfriendly.png"/>
            <p:cNvPicPr>
              <a:picLocks noChangeAspect="1" noChangeArrowheads="1"/>
            </p:cNvPicPr>
            <p:nvPr/>
          </p:nvPicPr>
          <p:blipFill>
            <a:blip r:embed="rId9"/>
            <a:srcRect/>
            <a:stretch>
              <a:fillRect/>
            </a:stretch>
          </p:blipFill>
          <p:spPr bwMode="auto">
            <a:xfrm>
              <a:off x="3479107" y="5914635"/>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6" name="Picture 8" descr="C:\Users\JPEREZ.PELECTRONICS\Desktop\ICONOS\xmv660\customizable.png"/>
            <p:cNvPicPr>
              <a:picLocks noChangeAspect="1" noChangeArrowheads="1"/>
            </p:cNvPicPr>
            <p:nvPr/>
          </p:nvPicPr>
          <p:blipFill>
            <a:blip r:embed="rId10"/>
            <a:srcRect/>
            <a:stretch>
              <a:fillRect/>
            </a:stretch>
          </p:blipFill>
          <p:spPr bwMode="auto">
            <a:xfrm>
              <a:off x="3479359" y="4634590"/>
              <a:ext cx="850401" cy="94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descr="C:\Users\JPEREZ.PELECTRONICS\Desktop\ICONOS\xmv660\PowerFul.png"/>
            <p:cNvPicPr>
              <a:picLocks noChangeAspect="1" noChangeArrowheads="1"/>
            </p:cNvPicPr>
            <p:nvPr/>
          </p:nvPicPr>
          <p:blipFill>
            <a:blip r:embed="rId11"/>
            <a:srcRect/>
            <a:stretch>
              <a:fillRect/>
            </a:stretch>
          </p:blipFill>
          <p:spPr bwMode="auto">
            <a:xfrm>
              <a:off x="2425851" y="5913293"/>
              <a:ext cx="845325" cy="944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To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Marketing y Ventas\01 VARIADORES\02 SERIE XMV\XMV660\08 Catálogos (XMV66CA)\XMV66CA02\A_empaquetado Publips\MT CASTELLANO\Links\XMV660__PEQ_ABIERT.png"/>
          <p:cNvPicPr>
            <a:picLocks noChangeAspect="1" noChangeArrowheads="1"/>
          </p:cNvPicPr>
          <p:nvPr/>
        </p:nvPicPr>
        <p:blipFill>
          <a:blip r:embed="rId3" cstate="print"/>
          <a:srcRect/>
          <a:stretch>
            <a:fillRect/>
          </a:stretch>
        </p:blipFill>
        <p:spPr bwMode="auto">
          <a:xfrm>
            <a:off x="423651" y="1103461"/>
            <a:ext cx="9260144" cy="5699123"/>
          </a:xfrm>
          <a:prstGeom prst="rect">
            <a:avLst/>
          </a:prstGeom>
          <a:noFill/>
        </p:spPr>
      </p:pic>
      <p:sp>
        <p:nvSpPr>
          <p:cNvPr id="16" name="15 CuadroTexto"/>
          <p:cNvSpPr txBox="1"/>
          <p:nvPr/>
        </p:nvSpPr>
        <p:spPr>
          <a:xfrm>
            <a:off x="1320802" y="919951"/>
            <a:ext cx="6968423" cy="369332"/>
          </a:xfrm>
          <a:prstGeom prst="rect">
            <a:avLst/>
          </a:prstGeom>
          <a:noFill/>
        </p:spPr>
        <p:txBody>
          <a:bodyPr wrap="square" rtlCol="0">
            <a:spAutoFit/>
          </a:bodyPr>
          <a:lstStyle/>
          <a:p>
            <a:pPr algn="ctr"/>
            <a:r>
              <a:rPr lang="en-US" b="1" dirty="0" smtClean="0">
                <a:solidFill>
                  <a:srgbClr val="00B0F0"/>
                </a:solidFill>
              </a:rPr>
              <a:t>XMV660 TOPOLOGY</a:t>
            </a:r>
            <a:endParaRPr lang="en-US" b="1" dirty="0">
              <a:solidFill>
                <a:srgbClr val="00B0F0"/>
              </a:solidFill>
            </a:endParaRPr>
          </a:p>
        </p:txBody>
      </p:sp>
      <p:grpSp>
        <p:nvGrpSpPr>
          <p:cNvPr id="83" name="82 Grupo"/>
          <p:cNvGrpSpPr/>
          <p:nvPr/>
        </p:nvGrpSpPr>
        <p:grpSpPr>
          <a:xfrm flipV="1">
            <a:off x="2760427" y="5600700"/>
            <a:ext cx="3001818" cy="850398"/>
            <a:chOff x="1828812" y="2115129"/>
            <a:chExt cx="2770909" cy="618836"/>
          </a:xfrm>
        </p:grpSpPr>
        <p:sp>
          <p:nvSpPr>
            <p:cNvPr id="12" name="11 CuadroTexto"/>
            <p:cNvSpPr txBox="1"/>
            <p:nvPr/>
          </p:nvSpPr>
          <p:spPr>
            <a:xfrm flipV="1">
              <a:off x="2646226" y="2183095"/>
              <a:ext cx="1695977" cy="335954"/>
            </a:xfrm>
            <a:prstGeom prst="rect">
              <a:avLst/>
            </a:prstGeom>
            <a:noFill/>
          </p:spPr>
          <p:txBody>
            <a:bodyPr wrap="square" rtlCol="0">
              <a:spAutoFit/>
            </a:bodyPr>
            <a:lstStyle/>
            <a:p>
              <a:pPr algn="ctr"/>
              <a:r>
                <a:rPr lang="es-ES" sz="1200" b="1" dirty="0" smtClean="0">
                  <a:solidFill>
                    <a:schemeClr val="tx1">
                      <a:lumMod val="50000"/>
                      <a:lumOff val="50000"/>
                    </a:schemeClr>
                  </a:solidFill>
                </a:rPr>
                <a:t>TRANSFORMER CABINET</a:t>
              </a:r>
              <a:endParaRPr lang="es-ES" sz="1200" b="1" dirty="0">
                <a:solidFill>
                  <a:schemeClr val="tx1">
                    <a:lumMod val="50000"/>
                    <a:lumOff val="50000"/>
                  </a:schemeClr>
                </a:solidFill>
              </a:endParaRPr>
            </a:p>
          </p:txBody>
        </p:sp>
        <p:cxnSp>
          <p:nvCxnSpPr>
            <p:cNvPr id="30" name="29 Conector recto"/>
            <p:cNvCxnSpPr/>
            <p:nvPr/>
          </p:nvCxnSpPr>
          <p:spPr>
            <a:xfrm rot="5400000">
              <a:off x="4308903" y="2399156"/>
              <a:ext cx="574846" cy="6791"/>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71 Conector recto"/>
            <p:cNvCxnSpPr/>
            <p:nvPr/>
          </p:nvCxnSpPr>
          <p:spPr>
            <a:xfrm rot="5400000">
              <a:off x="1553505" y="2456520"/>
              <a:ext cx="552752" cy="213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4" name="83 Grupo"/>
          <p:cNvGrpSpPr/>
          <p:nvPr/>
        </p:nvGrpSpPr>
        <p:grpSpPr>
          <a:xfrm>
            <a:off x="5381063" y="1152035"/>
            <a:ext cx="2490258" cy="919107"/>
            <a:chOff x="4117398" y="1900175"/>
            <a:chExt cx="2298700" cy="919107"/>
          </a:xfrm>
        </p:grpSpPr>
        <p:sp>
          <p:nvSpPr>
            <p:cNvPr id="13" name="12 CuadroTexto"/>
            <p:cNvSpPr txBox="1"/>
            <p:nvPr/>
          </p:nvSpPr>
          <p:spPr>
            <a:xfrm>
              <a:off x="4117398" y="1900175"/>
              <a:ext cx="2298700" cy="461665"/>
            </a:xfrm>
            <a:prstGeom prst="rect">
              <a:avLst/>
            </a:prstGeom>
            <a:noFill/>
          </p:spPr>
          <p:txBody>
            <a:bodyPr wrap="square" rtlCol="0">
              <a:spAutoFit/>
            </a:bodyPr>
            <a:lstStyle/>
            <a:p>
              <a:pPr algn="ctr"/>
              <a:r>
                <a:rPr lang="es-ES" sz="1200" b="1" dirty="0" smtClean="0">
                  <a:solidFill>
                    <a:schemeClr val="tx1">
                      <a:lumMod val="50000"/>
                      <a:lumOff val="50000"/>
                    </a:schemeClr>
                  </a:solidFill>
                </a:rPr>
                <a:t>POWER CELLS</a:t>
              </a:r>
            </a:p>
            <a:p>
              <a:pPr algn="ctr"/>
              <a:r>
                <a:rPr lang="es-ES" sz="1200" b="1" dirty="0" smtClean="0">
                  <a:solidFill>
                    <a:schemeClr val="tx1">
                      <a:lumMod val="50000"/>
                      <a:lumOff val="50000"/>
                    </a:schemeClr>
                  </a:solidFill>
                </a:rPr>
                <a:t> CABINET</a:t>
              </a:r>
              <a:endParaRPr lang="es-ES" sz="1200" b="1" dirty="0">
                <a:solidFill>
                  <a:schemeClr val="tx1">
                    <a:lumMod val="50000"/>
                    <a:lumOff val="50000"/>
                  </a:schemeClr>
                </a:solidFill>
              </a:endParaRPr>
            </a:p>
          </p:txBody>
        </p:sp>
        <p:cxnSp>
          <p:nvCxnSpPr>
            <p:cNvPr id="31" name="30 Conector recto"/>
            <p:cNvCxnSpPr/>
            <p:nvPr/>
          </p:nvCxnSpPr>
          <p:spPr>
            <a:xfrm rot="16200000" flipH="1">
              <a:off x="5713264" y="2507104"/>
              <a:ext cx="611794" cy="1256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5" name="84 Grupo"/>
          <p:cNvGrpSpPr/>
          <p:nvPr/>
        </p:nvGrpSpPr>
        <p:grpSpPr>
          <a:xfrm rot="5400000">
            <a:off x="3888526" y="131445"/>
            <a:ext cx="890659" cy="3164459"/>
            <a:chOff x="7153932" y="1796724"/>
            <a:chExt cx="1210914" cy="1428763"/>
          </a:xfrm>
        </p:grpSpPr>
        <p:sp>
          <p:nvSpPr>
            <p:cNvPr id="14" name="13 CuadroTexto"/>
            <p:cNvSpPr txBox="1"/>
            <p:nvPr/>
          </p:nvSpPr>
          <p:spPr>
            <a:xfrm rot="16200000">
              <a:off x="6637382" y="2313274"/>
              <a:ext cx="1409700" cy="376600"/>
            </a:xfrm>
            <a:prstGeom prst="rect">
              <a:avLst/>
            </a:prstGeom>
            <a:noFill/>
          </p:spPr>
          <p:txBody>
            <a:bodyPr wrap="square" rtlCol="0">
              <a:spAutoFit/>
            </a:bodyPr>
            <a:lstStyle/>
            <a:p>
              <a:pPr algn="ctr"/>
              <a:r>
                <a:rPr lang="es-ES" sz="1200" b="1" dirty="0" smtClean="0">
                  <a:solidFill>
                    <a:schemeClr val="bg1">
                      <a:lumMod val="50000"/>
                    </a:schemeClr>
                  </a:solidFill>
                </a:rPr>
                <a:t>CONTROL CABINET</a:t>
              </a:r>
              <a:endParaRPr lang="es-ES" sz="1200" b="1" dirty="0">
                <a:solidFill>
                  <a:schemeClr val="bg1">
                    <a:lumMod val="50000"/>
                  </a:schemeClr>
                </a:solidFill>
              </a:endParaRPr>
            </a:p>
          </p:txBody>
        </p:sp>
        <p:cxnSp>
          <p:nvCxnSpPr>
            <p:cNvPr id="32" name="31 Conector recto"/>
            <p:cNvCxnSpPr/>
            <p:nvPr/>
          </p:nvCxnSpPr>
          <p:spPr>
            <a:xfrm>
              <a:off x="7324435" y="1810328"/>
              <a:ext cx="1040411" cy="2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64 Conector recto"/>
            <p:cNvCxnSpPr/>
            <p:nvPr/>
          </p:nvCxnSpPr>
          <p:spPr>
            <a:xfrm flipV="1">
              <a:off x="7307960" y="3218442"/>
              <a:ext cx="1021938" cy="704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7" name="46 Grupo"/>
          <p:cNvGrpSpPr/>
          <p:nvPr/>
        </p:nvGrpSpPr>
        <p:grpSpPr>
          <a:xfrm rot="16200000">
            <a:off x="2308617" y="5332878"/>
            <a:ext cx="2276474" cy="662941"/>
            <a:chOff x="2306410" y="1848223"/>
            <a:chExt cx="3644902" cy="611946"/>
          </a:xfrm>
        </p:grpSpPr>
        <p:sp>
          <p:nvSpPr>
            <p:cNvPr id="48" name="47 CuadroTexto"/>
            <p:cNvSpPr txBox="1"/>
            <p:nvPr/>
          </p:nvSpPr>
          <p:spPr>
            <a:xfrm>
              <a:off x="2306412" y="1848223"/>
              <a:ext cx="3341167" cy="511383"/>
            </a:xfrm>
            <a:prstGeom prst="rect">
              <a:avLst/>
            </a:prstGeom>
            <a:noFill/>
          </p:spPr>
          <p:txBody>
            <a:bodyPr wrap="square" rtlCol="0">
              <a:spAutoFit/>
            </a:bodyPr>
            <a:lstStyle/>
            <a:p>
              <a:r>
                <a:rPr lang="en-AU" sz="1000" dirty="0" smtClean="0">
                  <a:solidFill>
                    <a:schemeClr val="bg1">
                      <a:lumMod val="50000"/>
                    </a:schemeClr>
                  </a:solidFill>
                </a:rPr>
                <a:t>MV PHASE </a:t>
              </a:r>
            </a:p>
            <a:p>
              <a:r>
                <a:rPr lang="en-AU" sz="1000" dirty="0" smtClean="0">
                  <a:solidFill>
                    <a:schemeClr val="bg1">
                      <a:lumMod val="50000"/>
                    </a:schemeClr>
                  </a:solidFill>
                </a:rPr>
                <a:t>SHIFT </a:t>
              </a:r>
            </a:p>
            <a:p>
              <a:r>
                <a:rPr lang="en-AU" sz="1000" dirty="0" smtClean="0">
                  <a:solidFill>
                    <a:schemeClr val="bg1">
                      <a:lumMod val="50000"/>
                    </a:schemeClr>
                  </a:solidFill>
                </a:rPr>
                <a:t>TRANSFORMER</a:t>
              </a:r>
              <a:endParaRPr lang="en-AU" sz="1000" dirty="0">
                <a:solidFill>
                  <a:schemeClr val="bg1">
                    <a:lumMod val="50000"/>
                  </a:schemeClr>
                </a:solidFill>
              </a:endParaRPr>
            </a:p>
          </p:txBody>
        </p:sp>
        <p:cxnSp>
          <p:nvCxnSpPr>
            <p:cNvPr id="49" name="48 Conector recto de flecha"/>
            <p:cNvCxnSpPr/>
            <p:nvPr/>
          </p:nvCxnSpPr>
          <p:spPr>
            <a:xfrm flipV="1">
              <a:off x="2306410" y="2443614"/>
              <a:ext cx="3644902" cy="16555"/>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54" name="53 Grupo"/>
          <p:cNvGrpSpPr/>
          <p:nvPr/>
        </p:nvGrpSpPr>
        <p:grpSpPr>
          <a:xfrm rot="16200000">
            <a:off x="5476542" y="5526868"/>
            <a:ext cx="1979302" cy="572135"/>
            <a:chOff x="2306410" y="1932046"/>
            <a:chExt cx="3644902" cy="528123"/>
          </a:xfrm>
        </p:grpSpPr>
        <p:sp>
          <p:nvSpPr>
            <p:cNvPr id="55" name="54 CuadroTexto"/>
            <p:cNvSpPr txBox="1"/>
            <p:nvPr/>
          </p:nvSpPr>
          <p:spPr>
            <a:xfrm>
              <a:off x="2306413" y="1932046"/>
              <a:ext cx="2157479" cy="511381"/>
            </a:xfrm>
            <a:prstGeom prst="rect">
              <a:avLst/>
            </a:prstGeom>
            <a:noFill/>
          </p:spPr>
          <p:txBody>
            <a:bodyPr wrap="square" rtlCol="0">
              <a:spAutoFit/>
            </a:bodyPr>
            <a:lstStyle/>
            <a:p>
              <a:r>
                <a:rPr lang="en-AU" sz="1000" dirty="0" smtClean="0">
                  <a:solidFill>
                    <a:schemeClr val="bg1">
                      <a:lumMod val="50000"/>
                    </a:schemeClr>
                  </a:solidFill>
                </a:rPr>
                <a:t>LV POWER CELLS FUSE PROTECTED</a:t>
              </a:r>
              <a:endParaRPr lang="en-AU" sz="1000" dirty="0">
                <a:solidFill>
                  <a:schemeClr val="bg1">
                    <a:lumMod val="50000"/>
                  </a:schemeClr>
                </a:solidFill>
              </a:endParaRPr>
            </a:p>
          </p:txBody>
        </p:sp>
        <p:cxnSp>
          <p:nvCxnSpPr>
            <p:cNvPr id="56" name="55 Conector recto de flecha"/>
            <p:cNvCxnSpPr/>
            <p:nvPr/>
          </p:nvCxnSpPr>
          <p:spPr>
            <a:xfrm flipV="1">
              <a:off x="2306410" y="2443614"/>
              <a:ext cx="3644902" cy="16555"/>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58" name="35 Grupo"/>
          <p:cNvGrpSpPr/>
          <p:nvPr/>
        </p:nvGrpSpPr>
        <p:grpSpPr>
          <a:xfrm>
            <a:off x="240138" y="3094645"/>
            <a:ext cx="4882957" cy="400110"/>
            <a:chOff x="2306409" y="2033462"/>
            <a:chExt cx="3530449" cy="400110"/>
          </a:xfrm>
        </p:grpSpPr>
        <p:sp>
          <p:nvSpPr>
            <p:cNvPr id="59" name="58 CuadroTexto"/>
            <p:cNvSpPr txBox="1"/>
            <p:nvPr/>
          </p:nvSpPr>
          <p:spPr>
            <a:xfrm>
              <a:off x="2306409" y="2033462"/>
              <a:ext cx="2324659" cy="400110"/>
            </a:xfrm>
            <a:prstGeom prst="rect">
              <a:avLst/>
            </a:prstGeom>
            <a:noFill/>
          </p:spPr>
          <p:txBody>
            <a:bodyPr wrap="square" rtlCol="0">
              <a:spAutoFit/>
            </a:bodyPr>
            <a:lstStyle/>
            <a:p>
              <a:r>
                <a:rPr lang="en-AU" sz="1000" dirty="0" smtClean="0">
                  <a:solidFill>
                    <a:schemeClr val="bg1">
                      <a:lumMod val="50000"/>
                    </a:schemeClr>
                  </a:solidFill>
                </a:rPr>
                <a:t>USER TERMINAL</a:t>
              </a:r>
            </a:p>
            <a:p>
              <a:r>
                <a:rPr lang="en-AU" sz="1000" dirty="0" smtClean="0">
                  <a:solidFill>
                    <a:schemeClr val="bg1">
                      <a:lumMod val="50000"/>
                    </a:schemeClr>
                  </a:solidFill>
                </a:rPr>
                <a:t> STRIP PANEL</a:t>
              </a:r>
              <a:endParaRPr lang="en-AU" sz="1000" dirty="0">
                <a:solidFill>
                  <a:schemeClr val="bg1">
                    <a:lumMod val="50000"/>
                  </a:schemeClr>
                </a:solidFill>
              </a:endParaRPr>
            </a:p>
          </p:txBody>
        </p:sp>
        <p:cxnSp>
          <p:nvCxnSpPr>
            <p:cNvPr id="60" name="59 Conector recto de flecha"/>
            <p:cNvCxnSpPr/>
            <p:nvPr/>
          </p:nvCxnSpPr>
          <p:spPr>
            <a:xfrm rot="10800000" flipH="1">
              <a:off x="2306409" y="2412846"/>
              <a:ext cx="3530449" cy="9224"/>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68" name="35 Grupo"/>
          <p:cNvGrpSpPr/>
          <p:nvPr/>
        </p:nvGrpSpPr>
        <p:grpSpPr>
          <a:xfrm>
            <a:off x="250143" y="1939643"/>
            <a:ext cx="5093085" cy="588483"/>
            <a:chOff x="2306409" y="1833587"/>
            <a:chExt cx="3530449" cy="588483"/>
          </a:xfrm>
        </p:grpSpPr>
        <p:sp>
          <p:nvSpPr>
            <p:cNvPr id="69" name="68 CuadroTexto"/>
            <p:cNvSpPr txBox="1"/>
            <p:nvPr/>
          </p:nvSpPr>
          <p:spPr>
            <a:xfrm>
              <a:off x="2306409" y="1833587"/>
              <a:ext cx="1047383" cy="553998"/>
            </a:xfrm>
            <a:prstGeom prst="rect">
              <a:avLst/>
            </a:prstGeom>
            <a:noFill/>
          </p:spPr>
          <p:txBody>
            <a:bodyPr wrap="square" rtlCol="0">
              <a:spAutoFit/>
            </a:bodyPr>
            <a:lstStyle/>
            <a:p>
              <a:r>
                <a:rPr lang="en-AU" sz="1000" dirty="0" smtClean="0">
                  <a:solidFill>
                    <a:schemeClr val="bg1">
                      <a:lumMod val="50000"/>
                    </a:schemeClr>
                  </a:solidFill>
                </a:rPr>
                <a:t>FPGA BOARD</a:t>
              </a:r>
            </a:p>
            <a:p>
              <a:r>
                <a:rPr lang="en-AU" sz="1000" dirty="0" smtClean="0">
                  <a:solidFill>
                    <a:schemeClr val="bg1">
                      <a:lumMod val="50000"/>
                    </a:schemeClr>
                  </a:solidFill>
                </a:rPr>
                <a:t>FIBER OPTICS COMMS</a:t>
              </a:r>
              <a:endParaRPr lang="en-AU" sz="1000" dirty="0">
                <a:solidFill>
                  <a:schemeClr val="bg1">
                    <a:lumMod val="50000"/>
                  </a:schemeClr>
                </a:solidFill>
              </a:endParaRPr>
            </a:p>
          </p:txBody>
        </p:sp>
        <p:cxnSp>
          <p:nvCxnSpPr>
            <p:cNvPr id="70" name="69 Conector recto de flecha"/>
            <p:cNvCxnSpPr/>
            <p:nvPr/>
          </p:nvCxnSpPr>
          <p:spPr>
            <a:xfrm rot="10800000" flipH="1">
              <a:off x="2306409" y="2412846"/>
              <a:ext cx="3530449" cy="9224"/>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44" name="35 Grupo"/>
          <p:cNvGrpSpPr/>
          <p:nvPr/>
        </p:nvGrpSpPr>
        <p:grpSpPr>
          <a:xfrm>
            <a:off x="170103" y="3796147"/>
            <a:ext cx="2881736" cy="878862"/>
            <a:chOff x="2160655" y="2233891"/>
            <a:chExt cx="5247783" cy="878862"/>
          </a:xfrm>
        </p:grpSpPr>
        <p:sp>
          <p:nvSpPr>
            <p:cNvPr id="45" name="44 CuadroTexto"/>
            <p:cNvSpPr txBox="1"/>
            <p:nvPr/>
          </p:nvSpPr>
          <p:spPr>
            <a:xfrm>
              <a:off x="2160655" y="2250979"/>
              <a:ext cx="3097660" cy="861774"/>
            </a:xfrm>
            <a:prstGeom prst="rect">
              <a:avLst/>
            </a:prstGeom>
            <a:noFill/>
          </p:spPr>
          <p:txBody>
            <a:bodyPr wrap="square" rtlCol="0">
              <a:spAutoFit/>
            </a:bodyPr>
            <a:lstStyle/>
            <a:p>
              <a:r>
                <a:rPr lang="en-AU" sz="1000" dirty="0" smtClean="0">
                  <a:solidFill>
                    <a:schemeClr val="bg1">
                      <a:lumMod val="50000"/>
                    </a:schemeClr>
                  </a:solidFill>
                </a:rPr>
                <a:t>INPUT TERMINALS VOLTAGE/ CURRENT  MEASSUREMENT &amp; OVERVOLTAGE PROTECTION</a:t>
              </a:r>
              <a:endParaRPr lang="en-AU" sz="1000" dirty="0">
                <a:solidFill>
                  <a:schemeClr val="bg1">
                    <a:lumMod val="50000"/>
                  </a:schemeClr>
                </a:solidFill>
              </a:endParaRPr>
            </a:p>
          </p:txBody>
        </p:sp>
        <p:cxnSp>
          <p:nvCxnSpPr>
            <p:cNvPr id="46" name="45 Conector recto de flecha"/>
            <p:cNvCxnSpPr/>
            <p:nvPr/>
          </p:nvCxnSpPr>
          <p:spPr>
            <a:xfrm flipV="1">
              <a:off x="2306410" y="2233891"/>
              <a:ext cx="5102028" cy="4606"/>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75" name="35 Grupo"/>
          <p:cNvGrpSpPr/>
          <p:nvPr/>
        </p:nvGrpSpPr>
        <p:grpSpPr>
          <a:xfrm>
            <a:off x="250143" y="2618109"/>
            <a:ext cx="4462703" cy="417427"/>
            <a:chOff x="2435860" y="2184246"/>
            <a:chExt cx="3400998" cy="417427"/>
          </a:xfrm>
        </p:grpSpPr>
        <p:sp>
          <p:nvSpPr>
            <p:cNvPr id="76" name="75 CuadroTexto"/>
            <p:cNvSpPr txBox="1"/>
            <p:nvPr/>
          </p:nvSpPr>
          <p:spPr>
            <a:xfrm>
              <a:off x="2435860" y="2184246"/>
              <a:ext cx="1037075" cy="400110"/>
            </a:xfrm>
            <a:prstGeom prst="rect">
              <a:avLst/>
            </a:prstGeom>
            <a:noFill/>
          </p:spPr>
          <p:txBody>
            <a:bodyPr wrap="square" rtlCol="0">
              <a:spAutoFit/>
            </a:bodyPr>
            <a:lstStyle/>
            <a:p>
              <a:r>
                <a:rPr lang="en-AU" sz="1000" dirty="0" smtClean="0">
                  <a:solidFill>
                    <a:schemeClr val="bg1">
                      <a:lumMod val="50000"/>
                    </a:schemeClr>
                  </a:solidFill>
                </a:rPr>
                <a:t>CONTROL &amp; POWER BOARD</a:t>
              </a:r>
            </a:p>
          </p:txBody>
        </p:sp>
        <p:cxnSp>
          <p:nvCxnSpPr>
            <p:cNvPr id="77" name="76 Conector recto de flecha"/>
            <p:cNvCxnSpPr/>
            <p:nvPr/>
          </p:nvCxnSpPr>
          <p:spPr>
            <a:xfrm rot="10800000" flipH="1">
              <a:off x="2435860" y="2588337"/>
              <a:ext cx="3400998" cy="13336"/>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78" name="35 Grupo"/>
          <p:cNvGrpSpPr/>
          <p:nvPr/>
        </p:nvGrpSpPr>
        <p:grpSpPr>
          <a:xfrm flipH="1">
            <a:off x="5963585" y="2798620"/>
            <a:ext cx="3942415" cy="449394"/>
            <a:chOff x="2273618" y="1972676"/>
            <a:chExt cx="3563240" cy="449394"/>
          </a:xfrm>
        </p:grpSpPr>
        <p:sp>
          <p:nvSpPr>
            <p:cNvPr id="79" name="78 CuadroTexto"/>
            <p:cNvSpPr txBox="1"/>
            <p:nvPr/>
          </p:nvSpPr>
          <p:spPr>
            <a:xfrm>
              <a:off x="2273618" y="1972676"/>
              <a:ext cx="1209418" cy="400110"/>
            </a:xfrm>
            <a:prstGeom prst="rect">
              <a:avLst/>
            </a:prstGeom>
            <a:noFill/>
          </p:spPr>
          <p:txBody>
            <a:bodyPr wrap="square" rtlCol="0">
              <a:spAutoFit/>
            </a:bodyPr>
            <a:lstStyle/>
            <a:p>
              <a:pPr algn="r"/>
              <a:r>
                <a:rPr lang="en-AU" sz="1000" dirty="0" smtClean="0">
                  <a:solidFill>
                    <a:schemeClr val="bg1">
                      <a:lumMod val="50000"/>
                    </a:schemeClr>
                  </a:solidFill>
                </a:rPr>
                <a:t>DISPLAY &amp; PUSH BUTTONS</a:t>
              </a:r>
            </a:p>
          </p:txBody>
        </p:sp>
        <p:cxnSp>
          <p:nvCxnSpPr>
            <p:cNvPr id="80" name="79 Conector recto de flecha"/>
            <p:cNvCxnSpPr/>
            <p:nvPr/>
          </p:nvCxnSpPr>
          <p:spPr>
            <a:xfrm rot="10800000" flipH="1">
              <a:off x="2306409" y="2412846"/>
              <a:ext cx="3530449" cy="9224"/>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grpSp>
      <p:grpSp>
        <p:nvGrpSpPr>
          <p:cNvPr id="95" name="94 Grupo"/>
          <p:cNvGrpSpPr/>
          <p:nvPr/>
        </p:nvGrpSpPr>
        <p:grpSpPr>
          <a:xfrm>
            <a:off x="250143" y="3223495"/>
            <a:ext cx="2151307" cy="2387978"/>
            <a:chOff x="0" y="2327566"/>
            <a:chExt cx="1985822" cy="2387978"/>
          </a:xfrm>
        </p:grpSpPr>
        <p:sp>
          <p:nvSpPr>
            <p:cNvPr id="87" name="86 CuadroTexto"/>
            <p:cNvSpPr txBox="1"/>
            <p:nvPr/>
          </p:nvSpPr>
          <p:spPr>
            <a:xfrm>
              <a:off x="0" y="4007658"/>
              <a:ext cx="1432560" cy="707886"/>
            </a:xfrm>
            <a:prstGeom prst="rect">
              <a:avLst/>
            </a:prstGeom>
            <a:noFill/>
          </p:spPr>
          <p:txBody>
            <a:bodyPr wrap="square" rtlCol="0">
              <a:spAutoFit/>
            </a:bodyPr>
            <a:lstStyle/>
            <a:p>
              <a:r>
                <a:rPr lang="en-AU" sz="1000" dirty="0" smtClean="0">
                  <a:solidFill>
                    <a:schemeClr val="bg1">
                      <a:lumMod val="50000"/>
                    </a:schemeClr>
                  </a:solidFill>
                </a:rPr>
                <a:t>POWER TRANSFORMER TEMPERATURE</a:t>
              </a:r>
            </a:p>
            <a:p>
              <a:r>
                <a:rPr lang="en-AU" sz="1000" dirty="0" smtClean="0">
                  <a:solidFill>
                    <a:schemeClr val="bg1">
                      <a:lumMod val="50000"/>
                    </a:schemeClr>
                  </a:solidFill>
                </a:rPr>
                <a:t>MONITORING</a:t>
              </a:r>
              <a:endParaRPr lang="en-AU" sz="1000" dirty="0">
                <a:solidFill>
                  <a:schemeClr val="bg1">
                    <a:lumMod val="50000"/>
                  </a:schemeClr>
                </a:solidFill>
              </a:endParaRPr>
            </a:p>
          </p:txBody>
        </p:sp>
        <p:cxnSp>
          <p:nvCxnSpPr>
            <p:cNvPr id="88" name="87 Conector recto de flecha"/>
            <p:cNvCxnSpPr/>
            <p:nvPr/>
          </p:nvCxnSpPr>
          <p:spPr>
            <a:xfrm rot="5400000" flipH="1" flipV="1">
              <a:off x="800393" y="3482977"/>
              <a:ext cx="2340839" cy="30018"/>
            </a:xfrm>
            <a:prstGeom prst="straightConnector1">
              <a:avLst/>
            </a:prstGeom>
            <a:ln w="38100">
              <a:solidFill>
                <a:srgbClr val="00B0F0"/>
              </a:solidFill>
              <a:tailEnd type="oval"/>
            </a:ln>
          </p:spPr>
          <p:style>
            <a:lnRef idx="2">
              <a:schemeClr val="accent1"/>
            </a:lnRef>
            <a:fillRef idx="0">
              <a:schemeClr val="accent1"/>
            </a:fillRef>
            <a:effectRef idx="1">
              <a:schemeClr val="accent1"/>
            </a:effectRef>
            <a:fontRef idx="minor">
              <a:schemeClr val="tx1"/>
            </a:fontRef>
          </p:style>
        </p:cxnSp>
        <p:cxnSp>
          <p:nvCxnSpPr>
            <p:cNvPr id="93" name="92 Conector recto de flecha"/>
            <p:cNvCxnSpPr/>
            <p:nvPr/>
          </p:nvCxnSpPr>
          <p:spPr>
            <a:xfrm flipV="1">
              <a:off x="0" y="4673601"/>
              <a:ext cx="1976582" cy="13380"/>
            </a:xfrm>
            <a:prstGeom prst="straightConnector1">
              <a:avLst/>
            </a:prstGeom>
            <a:ln w="38100">
              <a:solidFill>
                <a:srgbClr val="00B0F0"/>
              </a:solidFill>
              <a:tail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Y:\Marketing y Ventas\N_JAVIER_PEREZ\003 PRESENTACIONES\30 POWER ACADEMY\auxiliares\Seminar\xmv660\topology.png"/>
          <p:cNvPicPr>
            <a:picLocks noChangeAspect="1" noChangeArrowheads="1"/>
          </p:cNvPicPr>
          <p:nvPr/>
        </p:nvPicPr>
        <p:blipFill>
          <a:blip r:embed="rId3"/>
          <a:srcRect/>
          <a:stretch>
            <a:fillRect/>
          </a:stretch>
        </p:blipFill>
        <p:spPr bwMode="auto">
          <a:xfrm>
            <a:off x="85725" y="1046163"/>
            <a:ext cx="3578225" cy="5507037"/>
          </a:xfrm>
          <a:prstGeom prst="rect">
            <a:avLst/>
          </a:prstGeom>
          <a:noFill/>
        </p:spPr>
      </p:pic>
      <p:pic>
        <p:nvPicPr>
          <p:cNvPr id="6146" name="Picture 2" descr="Y:\Marketing y Ventas\N_JAVIER_PEREZ\003 PRESENTACIONES\30 POWER ACADEMY\auxiliares\Seminar\xmv660\fallocelda_5000.jpg"/>
          <p:cNvPicPr>
            <a:picLocks noChangeAspect="1" noChangeArrowheads="1"/>
          </p:cNvPicPr>
          <p:nvPr/>
        </p:nvPicPr>
        <p:blipFill>
          <a:blip r:embed="rId4"/>
          <a:srcRect l="21364" t="-1593" r="22582" b="68320"/>
          <a:stretch>
            <a:fillRect/>
          </a:stretch>
        </p:blipFill>
        <p:spPr bwMode="auto">
          <a:xfrm>
            <a:off x="4874280" y="1454152"/>
            <a:ext cx="4198257" cy="3396343"/>
          </a:xfrm>
          <a:prstGeom prst="rect">
            <a:avLst/>
          </a:prstGeom>
          <a:noFill/>
        </p:spPr>
      </p:pic>
      <p:sp>
        <p:nvSpPr>
          <p:cNvPr id="10" name="9 Rectángulo"/>
          <p:cNvSpPr/>
          <p:nvPr/>
        </p:nvSpPr>
        <p:spPr>
          <a:xfrm>
            <a:off x="71782" y="3014240"/>
            <a:ext cx="522900" cy="369332"/>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5kV</a:t>
            </a:r>
            <a:endParaRPr lang="es-ES" dirty="0">
              <a:solidFill>
                <a:srgbClr val="00B0F0"/>
              </a:solidFill>
            </a:endParaRPr>
          </a:p>
        </p:txBody>
      </p:sp>
      <p:cxnSp>
        <p:nvCxnSpPr>
          <p:cNvPr id="23" name="22 Conector recto"/>
          <p:cNvCxnSpPr/>
          <p:nvPr/>
        </p:nvCxnSpPr>
        <p:spPr>
          <a:xfrm rot="16200000" flipV="1">
            <a:off x="392159" y="3411253"/>
            <a:ext cx="197644" cy="387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2" name="33 Grupo"/>
          <p:cNvGrpSpPr/>
          <p:nvPr/>
        </p:nvGrpSpPr>
        <p:grpSpPr>
          <a:xfrm>
            <a:off x="1172161" y="1139687"/>
            <a:ext cx="1050288" cy="5718313"/>
            <a:chOff x="779615" y="1073427"/>
            <a:chExt cx="969497" cy="5718313"/>
          </a:xfrm>
        </p:grpSpPr>
        <p:grpSp>
          <p:nvGrpSpPr>
            <p:cNvPr id="3" name="28 Grupo"/>
            <p:cNvGrpSpPr/>
            <p:nvPr/>
          </p:nvGrpSpPr>
          <p:grpSpPr>
            <a:xfrm>
              <a:off x="779615" y="5950226"/>
              <a:ext cx="969497" cy="841514"/>
              <a:chOff x="779615" y="5950226"/>
              <a:chExt cx="969497" cy="841514"/>
            </a:xfrm>
          </p:grpSpPr>
          <p:sp>
            <p:nvSpPr>
              <p:cNvPr id="25" name="24 Rectángulo"/>
              <p:cNvSpPr/>
              <p:nvPr/>
            </p:nvSpPr>
            <p:spPr>
              <a:xfrm>
                <a:off x="779615" y="6422408"/>
                <a:ext cx="969497" cy="369332"/>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30 pulses</a:t>
                </a:r>
                <a:endParaRPr lang="es-ES" dirty="0">
                  <a:solidFill>
                    <a:srgbClr val="00B0F0"/>
                  </a:solidFill>
                </a:endParaRPr>
              </a:p>
            </p:txBody>
          </p:sp>
          <p:cxnSp>
            <p:nvCxnSpPr>
              <p:cNvPr id="26" name="25 Conector recto"/>
              <p:cNvCxnSpPr>
                <a:stCxn id="25" idx="0"/>
                <a:endCxn id="33" idx="4"/>
              </p:cNvCxnSpPr>
              <p:nvPr/>
            </p:nvCxnSpPr>
            <p:spPr>
              <a:xfrm rot="16200000" flipV="1">
                <a:off x="924109" y="6082152"/>
                <a:ext cx="472181" cy="20833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sp>
          <p:nvSpPr>
            <p:cNvPr id="33" name="32 Elipse"/>
            <p:cNvSpPr/>
            <p:nvPr/>
          </p:nvSpPr>
          <p:spPr>
            <a:xfrm>
              <a:off x="786848" y="1073427"/>
              <a:ext cx="538370" cy="4876800"/>
            </a:xfrm>
            <a:prstGeom prst="ellips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grpSp>
      <p:grpSp>
        <p:nvGrpSpPr>
          <p:cNvPr id="4" name="45 Grupo"/>
          <p:cNvGrpSpPr/>
          <p:nvPr/>
        </p:nvGrpSpPr>
        <p:grpSpPr>
          <a:xfrm>
            <a:off x="2979925" y="4336922"/>
            <a:ext cx="1078603" cy="479086"/>
            <a:chOff x="2686044" y="4686298"/>
            <a:chExt cx="995632" cy="707348"/>
          </a:xfrm>
        </p:grpSpPr>
        <p:sp>
          <p:nvSpPr>
            <p:cNvPr id="14" name="13 Flecha curvada hacia la derecha"/>
            <p:cNvSpPr/>
            <p:nvPr/>
          </p:nvSpPr>
          <p:spPr>
            <a:xfrm rot="10800000">
              <a:off x="2686044" y="4686298"/>
              <a:ext cx="285751" cy="674371"/>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5" name="34 Rectángulo"/>
            <p:cNvSpPr/>
            <p:nvPr/>
          </p:nvSpPr>
          <p:spPr>
            <a:xfrm>
              <a:off x="3101340" y="4848345"/>
              <a:ext cx="580336" cy="545301"/>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577V</a:t>
              </a:r>
              <a:endParaRPr lang="es-ES" dirty="0">
                <a:solidFill>
                  <a:srgbClr val="00B0F0"/>
                </a:solidFill>
              </a:endParaRPr>
            </a:p>
          </p:txBody>
        </p:sp>
      </p:grpSp>
      <p:grpSp>
        <p:nvGrpSpPr>
          <p:cNvPr id="5" name="46 Grupo"/>
          <p:cNvGrpSpPr/>
          <p:nvPr/>
        </p:nvGrpSpPr>
        <p:grpSpPr>
          <a:xfrm>
            <a:off x="3017074" y="3741636"/>
            <a:ext cx="1041454" cy="523015"/>
            <a:chOff x="2701285" y="3878578"/>
            <a:chExt cx="961342" cy="745972"/>
          </a:xfrm>
        </p:grpSpPr>
        <p:sp>
          <p:nvSpPr>
            <p:cNvPr id="15" name="14 Flecha curvada hacia la derecha"/>
            <p:cNvSpPr/>
            <p:nvPr/>
          </p:nvSpPr>
          <p:spPr>
            <a:xfrm rot="10800000">
              <a:off x="2701285" y="3878578"/>
              <a:ext cx="285751" cy="670562"/>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6" name="35 Rectángulo"/>
            <p:cNvSpPr/>
            <p:nvPr/>
          </p:nvSpPr>
          <p:spPr>
            <a:xfrm>
              <a:off x="3082290" y="4097775"/>
              <a:ext cx="580337" cy="526775"/>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577V</a:t>
              </a:r>
              <a:endParaRPr lang="es-ES" dirty="0">
                <a:solidFill>
                  <a:srgbClr val="00B0F0"/>
                </a:solidFill>
              </a:endParaRPr>
            </a:p>
          </p:txBody>
        </p:sp>
      </p:grpSp>
      <p:grpSp>
        <p:nvGrpSpPr>
          <p:cNvPr id="6" name="47 Grupo"/>
          <p:cNvGrpSpPr/>
          <p:nvPr/>
        </p:nvGrpSpPr>
        <p:grpSpPr>
          <a:xfrm>
            <a:off x="2996437" y="3110684"/>
            <a:ext cx="1062091" cy="497189"/>
            <a:chOff x="2727955" y="3173728"/>
            <a:chExt cx="980392" cy="748664"/>
          </a:xfrm>
        </p:grpSpPr>
        <p:sp>
          <p:nvSpPr>
            <p:cNvPr id="16" name="15 Flecha curvada hacia la derecha"/>
            <p:cNvSpPr/>
            <p:nvPr/>
          </p:nvSpPr>
          <p:spPr>
            <a:xfrm rot="10800000">
              <a:off x="2727955" y="3173728"/>
              <a:ext cx="285751" cy="670562"/>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7" name="36 Rectángulo"/>
            <p:cNvSpPr/>
            <p:nvPr/>
          </p:nvSpPr>
          <p:spPr>
            <a:xfrm>
              <a:off x="3128010" y="3366254"/>
              <a:ext cx="580337" cy="556138"/>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577V</a:t>
              </a:r>
              <a:endParaRPr lang="es-ES" dirty="0">
                <a:solidFill>
                  <a:srgbClr val="00B0F0"/>
                </a:solidFill>
              </a:endParaRPr>
            </a:p>
          </p:txBody>
        </p:sp>
      </p:grpSp>
      <p:grpSp>
        <p:nvGrpSpPr>
          <p:cNvPr id="7" name="48 Grupo"/>
          <p:cNvGrpSpPr/>
          <p:nvPr/>
        </p:nvGrpSpPr>
        <p:grpSpPr>
          <a:xfrm>
            <a:off x="3008816" y="2503619"/>
            <a:ext cx="1049710" cy="543210"/>
            <a:chOff x="2750814" y="2465068"/>
            <a:chExt cx="968963" cy="601469"/>
          </a:xfrm>
        </p:grpSpPr>
        <p:sp>
          <p:nvSpPr>
            <p:cNvPr id="17" name="16 Flecha curvada hacia la derecha"/>
            <p:cNvSpPr/>
            <p:nvPr/>
          </p:nvSpPr>
          <p:spPr>
            <a:xfrm rot="10800000">
              <a:off x="2750814" y="2465068"/>
              <a:ext cx="285751" cy="488963"/>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8" name="37 Rectángulo"/>
            <p:cNvSpPr/>
            <p:nvPr/>
          </p:nvSpPr>
          <p:spPr>
            <a:xfrm>
              <a:off x="3139440" y="2657594"/>
              <a:ext cx="580337" cy="408943"/>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577V</a:t>
              </a:r>
              <a:endParaRPr lang="es-ES" dirty="0">
                <a:solidFill>
                  <a:srgbClr val="00B0F0"/>
                </a:solidFill>
              </a:endParaRPr>
            </a:p>
          </p:txBody>
        </p:sp>
      </p:grpSp>
      <p:grpSp>
        <p:nvGrpSpPr>
          <p:cNvPr id="8" name="49 Grupo"/>
          <p:cNvGrpSpPr/>
          <p:nvPr/>
        </p:nvGrpSpPr>
        <p:grpSpPr>
          <a:xfrm>
            <a:off x="3038336" y="1921166"/>
            <a:ext cx="1020192" cy="461819"/>
            <a:chOff x="2766631" y="1771776"/>
            <a:chExt cx="941716" cy="549668"/>
          </a:xfrm>
        </p:grpSpPr>
        <p:sp>
          <p:nvSpPr>
            <p:cNvPr id="18" name="17 Flecha curvada hacia la derecha"/>
            <p:cNvSpPr/>
            <p:nvPr/>
          </p:nvSpPr>
          <p:spPr>
            <a:xfrm rot="10800000">
              <a:off x="2766631" y="1771776"/>
              <a:ext cx="285751" cy="549668"/>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39" name="38 Rectángulo"/>
            <p:cNvSpPr/>
            <p:nvPr/>
          </p:nvSpPr>
          <p:spPr>
            <a:xfrm>
              <a:off x="3128010" y="1834634"/>
              <a:ext cx="580337" cy="439588"/>
            </a:xfrm>
            <a:prstGeom prst="rect">
              <a:avLst/>
            </a:prstGeom>
          </p:spPr>
          <p:txBody>
            <a:bodyPr wrap="none">
              <a:spAutoFit/>
            </a:bodyPr>
            <a:lstStyle/>
            <a:p>
              <a:r>
                <a:rPr kumimoji="1" lang="en-US" altLang="zh-CN" b="1" dirty="0" smtClean="0">
                  <a:solidFill>
                    <a:srgbClr val="00B0F0"/>
                  </a:solidFill>
                  <a:latin typeface="Arial Narrow" pitchFamily="34" charset="0"/>
                  <a:ea typeface="宋体" charset="-122"/>
                </a:rPr>
                <a:t>577V</a:t>
              </a:r>
              <a:endParaRPr lang="es-ES" dirty="0">
                <a:solidFill>
                  <a:srgbClr val="00B0F0"/>
                </a:solidFill>
              </a:endParaRPr>
            </a:p>
          </p:txBody>
        </p:sp>
      </p:grpSp>
      <p:sp>
        <p:nvSpPr>
          <p:cNvPr id="42" name="41 Flecha curvada hacia la derecha"/>
          <p:cNvSpPr/>
          <p:nvPr/>
        </p:nvSpPr>
        <p:spPr>
          <a:xfrm rot="10800000">
            <a:off x="3739515" y="1460721"/>
            <a:ext cx="619125" cy="4080509"/>
          </a:xfrm>
          <a:prstGeom prst="curvedRightArrow">
            <a:avLst>
              <a:gd name="adj1" fmla="val 25000"/>
              <a:gd name="adj2" fmla="val 50000"/>
              <a:gd name="adj3" fmla="val 21000"/>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B0F0"/>
              </a:solidFill>
            </a:endParaRPr>
          </a:p>
        </p:txBody>
      </p:sp>
      <p:sp>
        <p:nvSpPr>
          <p:cNvPr id="43" name="42 Rectángulo"/>
          <p:cNvSpPr/>
          <p:nvPr/>
        </p:nvSpPr>
        <p:spPr>
          <a:xfrm>
            <a:off x="4118557" y="1559900"/>
            <a:ext cx="2860358" cy="646331"/>
          </a:xfrm>
          <a:prstGeom prst="rect">
            <a:avLst/>
          </a:prstGeom>
        </p:spPr>
        <p:txBody>
          <a:bodyPr wrap="square">
            <a:spAutoFit/>
          </a:bodyPr>
          <a:lstStyle/>
          <a:p>
            <a:r>
              <a:rPr kumimoji="1" lang="en-US" altLang="zh-CN" b="1" dirty="0" smtClean="0">
                <a:solidFill>
                  <a:srgbClr val="00B0F0"/>
                </a:solidFill>
                <a:latin typeface="Arial Narrow" pitchFamily="34" charset="0"/>
                <a:ea typeface="宋体" charset="-122"/>
              </a:rPr>
              <a:t>2885 V</a:t>
            </a:r>
            <a:endParaRPr kumimoji="1" lang="en-US" b="1" dirty="0" smtClean="0">
              <a:solidFill>
                <a:srgbClr val="00B0F0"/>
              </a:solidFill>
              <a:latin typeface="Arial Narrow" pitchFamily="34" charset="0"/>
            </a:endParaRPr>
          </a:p>
          <a:p>
            <a:endParaRPr lang="es-ES" dirty="0">
              <a:solidFill>
                <a:srgbClr val="00B0F0"/>
              </a:solidFill>
            </a:endParaRPr>
          </a:p>
        </p:txBody>
      </p:sp>
      <p:sp>
        <p:nvSpPr>
          <p:cNvPr id="44" name="43 Rectángulo"/>
          <p:cNvSpPr/>
          <p:nvPr/>
        </p:nvSpPr>
        <p:spPr>
          <a:xfrm>
            <a:off x="4835053" y="1582759"/>
            <a:ext cx="1649041" cy="369332"/>
          </a:xfrm>
          <a:prstGeom prst="rect">
            <a:avLst/>
          </a:prstGeom>
        </p:spPr>
        <p:txBody>
          <a:bodyPr wrap="none">
            <a:spAutoFit/>
          </a:bodyPr>
          <a:lstStyle/>
          <a:p>
            <a:r>
              <a:rPr kumimoji="1" lang="en-US" b="1" dirty="0" smtClean="0">
                <a:solidFill>
                  <a:srgbClr val="00B0F0"/>
                </a:solidFill>
                <a:latin typeface="Arial Narrow" pitchFamily="34" charset="0"/>
              </a:rPr>
              <a:t>x√3 = 5.000 </a:t>
            </a:r>
            <a:r>
              <a:rPr kumimoji="1" lang="en-US" b="1" dirty="0" err="1" smtClean="0">
                <a:solidFill>
                  <a:srgbClr val="00B0F0"/>
                </a:solidFill>
                <a:latin typeface="Arial Narrow" pitchFamily="34" charset="0"/>
              </a:rPr>
              <a:t>Vac</a:t>
            </a:r>
            <a:r>
              <a:rPr kumimoji="1" lang="en-US" b="1" dirty="0" smtClean="0">
                <a:solidFill>
                  <a:srgbClr val="00B0F0"/>
                </a:solidFill>
                <a:latin typeface="Arial Narrow" pitchFamily="34" charset="0"/>
              </a:rPr>
              <a:t> </a:t>
            </a:r>
            <a:endParaRPr lang="es-ES" dirty="0">
              <a:solidFill>
                <a:srgbClr val="00B0F0"/>
              </a:solidFill>
            </a:endParaRPr>
          </a:p>
        </p:txBody>
      </p:sp>
      <p:sp>
        <p:nvSpPr>
          <p:cNvPr id="30" name="29 Rectángulo"/>
          <p:cNvSpPr/>
          <p:nvPr/>
        </p:nvSpPr>
        <p:spPr>
          <a:xfrm>
            <a:off x="3018053" y="1020754"/>
            <a:ext cx="6234953" cy="400110"/>
          </a:xfrm>
          <a:prstGeom prst="rect">
            <a:avLst/>
          </a:prstGeom>
          <a:noFill/>
        </p:spPr>
        <p:txBody>
          <a:bodyPr wrap="square">
            <a:spAutoFit/>
          </a:bodyPr>
          <a:lstStyle/>
          <a:p>
            <a:pPr algn="ctr">
              <a:spcBef>
                <a:spcPct val="50000"/>
              </a:spcBef>
              <a:buClr>
                <a:schemeClr val="bg1"/>
              </a:buClr>
              <a:buFont typeface="Arial" charset="0"/>
              <a:buNone/>
            </a:pPr>
            <a:r>
              <a:rPr lang="en-US" sz="2000" b="1" dirty="0" smtClean="0">
                <a:solidFill>
                  <a:srgbClr val="00B0F0"/>
                </a:solidFill>
                <a:latin typeface="Arial Narrow" pitchFamily="34" charset="0"/>
              </a:rPr>
              <a:t>MAXIMUM MOTOR CARE</a:t>
            </a:r>
            <a:endParaRPr lang="en-US" sz="2000" b="1" dirty="0">
              <a:solidFill>
                <a:srgbClr val="00B0F0"/>
              </a:solidFill>
              <a:latin typeface="Arial Narrow" pitchFamily="34" charset="0"/>
            </a:endParaRPr>
          </a:p>
        </p:txBody>
      </p:sp>
      <p:pic>
        <p:nvPicPr>
          <p:cNvPr id="31" name="Picture 3"/>
          <p:cNvPicPr>
            <a:picLocks noChangeAspect="1" noChangeArrowheads="1"/>
          </p:cNvPicPr>
          <p:nvPr/>
        </p:nvPicPr>
        <p:blipFill>
          <a:blip r:embed="rId5" cstate="print"/>
          <a:srcRect/>
          <a:stretch>
            <a:fillRect/>
          </a:stretch>
        </p:blipFill>
        <p:spPr bwMode="auto">
          <a:xfrm>
            <a:off x="8861966" y="981105"/>
            <a:ext cx="860400" cy="84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2" descr="Y:\Marketing y Ventas\N_JAVIER_PEREZ\003 PRESENTACIONES\30 POWER ACADEMY\auxiliares\Seminar\xmv660\Celdas_2.png"/>
          <p:cNvPicPr>
            <a:picLocks noChangeAspect="1" noChangeArrowheads="1"/>
          </p:cNvPicPr>
          <p:nvPr/>
        </p:nvPicPr>
        <p:blipFill>
          <a:blip r:embed="rId6"/>
          <a:srcRect b="67763"/>
          <a:stretch>
            <a:fillRect/>
          </a:stretch>
        </p:blipFill>
        <p:spPr bwMode="auto">
          <a:xfrm>
            <a:off x="5642782" y="4955457"/>
            <a:ext cx="2789502" cy="1597743"/>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par>
                          <p:cTn id="18" fill="hold">
                            <p:stCondLst>
                              <p:cond delay="500"/>
                            </p:stCondLst>
                            <p:childTnLst>
                              <p:par>
                                <p:cTn id="19" presetID="1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Bottom)">
                                      <p:cBhvr>
                                        <p:cTn id="21" dur="500"/>
                                        <p:tgtEl>
                                          <p:spTgt spid="5"/>
                                        </p:tgtEl>
                                      </p:cBhvr>
                                    </p:animEffect>
                                  </p:childTnLst>
                                </p:cTn>
                              </p:par>
                            </p:childTnLst>
                          </p:cTn>
                        </p:par>
                        <p:par>
                          <p:cTn id="22" fill="hold">
                            <p:stCondLst>
                              <p:cond delay="1000"/>
                            </p:stCondLst>
                            <p:childTnLst>
                              <p:par>
                                <p:cTn id="23" presetID="1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lide(fromBottom)">
                                      <p:cBhvr>
                                        <p:cTn id="25" dur="500"/>
                                        <p:tgtEl>
                                          <p:spTgt spid="6"/>
                                        </p:tgtEl>
                                      </p:cBhvr>
                                    </p:animEffect>
                                  </p:childTnLst>
                                </p:cTn>
                              </p:par>
                            </p:childTnLst>
                          </p:cTn>
                        </p:par>
                        <p:par>
                          <p:cTn id="26" fill="hold">
                            <p:stCondLst>
                              <p:cond delay="1500"/>
                            </p:stCondLst>
                            <p:childTnLst>
                              <p:par>
                                <p:cTn id="27" presetID="1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lide(fromBottom)">
                                      <p:cBhvr>
                                        <p:cTn id="29" dur="500"/>
                                        <p:tgtEl>
                                          <p:spTgt spid="7"/>
                                        </p:tgtEl>
                                      </p:cBhvr>
                                    </p:animEffect>
                                  </p:childTnLst>
                                </p:cTn>
                              </p:par>
                            </p:childTnLst>
                          </p:cTn>
                        </p:par>
                        <p:par>
                          <p:cTn id="30" fill="hold">
                            <p:stCondLst>
                              <p:cond delay="2000"/>
                            </p:stCondLst>
                            <p:childTnLst>
                              <p:par>
                                <p:cTn id="31" presetID="1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lide(fromBottom)">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slide(fromBottom)">
                                      <p:cBhvr>
                                        <p:cTn id="38" dur="500"/>
                                        <p:tgtEl>
                                          <p:spTgt spid="42"/>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animBg="1"/>
      <p:bldP spid="43" grpId="0"/>
      <p:bldP spid="4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9184</TotalTime>
  <Words>2546</Words>
  <Application>Microsoft Office PowerPoint</Application>
  <PresentationFormat>Papier A4 (210x297 mm)</PresentationFormat>
  <Paragraphs>632</Paragraphs>
  <Slides>33</Slides>
  <Notes>33</Notes>
  <HiddenSlides>0</HiddenSlides>
  <MMClips>0</MMClips>
  <ScaleCrop>false</ScaleCrop>
  <HeadingPairs>
    <vt:vector size="4" baseType="variant">
      <vt:variant>
        <vt:lpstr>Motyw</vt:lpstr>
      </vt:variant>
      <vt:variant>
        <vt:i4>2</vt:i4>
      </vt:variant>
      <vt:variant>
        <vt:lpstr>Tytuły slajdów</vt:lpstr>
      </vt:variant>
      <vt:variant>
        <vt:i4>33</vt:i4>
      </vt:variant>
    </vt:vector>
  </HeadingPairs>
  <TitlesOfParts>
    <vt:vector size="35" baseType="lpstr">
      <vt:lpstr>Tema de Office</vt:lpstr>
      <vt:lpstr>1_Tema de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Corporativa</dc:title>
  <dc:creator>GRAFITAL</dc:creator>
  <cp:lastModifiedBy>Paula</cp:lastModifiedBy>
  <cp:revision>1057</cp:revision>
  <dcterms:created xsi:type="dcterms:W3CDTF">2011-07-29T10:19:45Z</dcterms:created>
  <dcterms:modified xsi:type="dcterms:W3CDTF">2014-03-01T21:42:24Z</dcterms:modified>
</cp:coreProperties>
</file>