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5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54"/>
  </p:notesMasterIdLst>
  <p:sldIdLst>
    <p:sldId id="460" r:id="rId2"/>
    <p:sldId id="482" r:id="rId3"/>
    <p:sldId id="483" r:id="rId4"/>
    <p:sldId id="484" r:id="rId5"/>
    <p:sldId id="485" r:id="rId6"/>
    <p:sldId id="486" r:id="rId7"/>
    <p:sldId id="487" r:id="rId8"/>
    <p:sldId id="488" r:id="rId9"/>
    <p:sldId id="489" r:id="rId10"/>
    <p:sldId id="490" r:id="rId11"/>
    <p:sldId id="491" r:id="rId12"/>
    <p:sldId id="492" r:id="rId13"/>
    <p:sldId id="493" r:id="rId14"/>
    <p:sldId id="494" r:id="rId15"/>
    <p:sldId id="496" r:id="rId16"/>
    <p:sldId id="497" r:id="rId17"/>
    <p:sldId id="498" r:id="rId18"/>
    <p:sldId id="499" r:id="rId19"/>
    <p:sldId id="500" r:id="rId20"/>
    <p:sldId id="501" r:id="rId21"/>
    <p:sldId id="502" r:id="rId22"/>
    <p:sldId id="503" r:id="rId23"/>
    <p:sldId id="504" r:id="rId24"/>
    <p:sldId id="506" r:id="rId25"/>
    <p:sldId id="507" r:id="rId26"/>
    <p:sldId id="508" r:id="rId27"/>
    <p:sldId id="509" r:id="rId28"/>
    <p:sldId id="510" r:id="rId29"/>
    <p:sldId id="511" r:id="rId30"/>
    <p:sldId id="513" r:id="rId31"/>
    <p:sldId id="514" r:id="rId32"/>
    <p:sldId id="515" r:id="rId33"/>
    <p:sldId id="516" r:id="rId34"/>
    <p:sldId id="517" r:id="rId35"/>
    <p:sldId id="518" r:id="rId36"/>
    <p:sldId id="519" r:id="rId37"/>
    <p:sldId id="520" r:id="rId38"/>
    <p:sldId id="521" r:id="rId39"/>
    <p:sldId id="522" r:id="rId40"/>
    <p:sldId id="523" r:id="rId41"/>
    <p:sldId id="536" r:id="rId42"/>
    <p:sldId id="525" r:id="rId43"/>
    <p:sldId id="526" r:id="rId44"/>
    <p:sldId id="527" r:id="rId45"/>
    <p:sldId id="528" r:id="rId46"/>
    <p:sldId id="529" r:id="rId47"/>
    <p:sldId id="530" r:id="rId48"/>
    <p:sldId id="531" r:id="rId49"/>
    <p:sldId id="532" r:id="rId50"/>
    <p:sldId id="533" r:id="rId51"/>
    <p:sldId id="535" r:id="rId52"/>
    <p:sldId id="537" r:id="rId53"/>
  </p:sldIdLst>
  <p:sldSz cx="9906000" cy="6858000" type="A4"/>
  <p:notesSz cx="9144000" cy="6858000"/>
  <p:defaultTextStyle>
    <a:defPPr>
      <a:defRPr lang="es-E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4D8C"/>
    <a:srgbClr val="F8F8F8"/>
    <a:srgbClr val="FEA720"/>
    <a:srgbClr val="B7FFD8"/>
    <a:srgbClr val="4D7620"/>
    <a:srgbClr val="B9D6F1"/>
    <a:srgbClr val="549CDD"/>
    <a:srgbClr val="919DB2"/>
    <a:srgbClr val="3C558F"/>
    <a:srgbClr val="05387B"/>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Estilo claro 3 - Énfasis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00" autoAdjust="0"/>
    <p:restoredTop sz="94253" autoAdjust="0"/>
  </p:normalViewPr>
  <p:slideViewPr>
    <p:cSldViewPr snapToGrid="0">
      <p:cViewPr>
        <p:scale>
          <a:sx n="75" d="100"/>
          <a:sy n="75" d="100"/>
        </p:scale>
        <p:origin x="-1200" y="-173"/>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113" d="100"/>
          <a:sy n="113" d="100"/>
        </p:scale>
        <p:origin x="-2436" y="-114"/>
      </p:cViewPr>
      <p:guideLst>
        <p:guide orient="horz" pos="2160"/>
        <p:guide pos="288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s-ES_tradnl"/>
          </a:p>
        </p:txBody>
      </p:sp>
      <p:sp>
        <p:nvSpPr>
          <p:cNvPr id="4099" name="Rectangle 3"/>
          <p:cNvSpPr>
            <a:spLocks noGrp="1" noChangeArrowheads="1"/>
          </p:cNvSpPr>
          <p:nvPr>
            <p:ph type="dt" idx="1"/>
          </p:nvPr>
        </p:nvSpPr>
        <p:spPr bwMode="auto">
          <a:xfrm>
            <a:off x="5179484"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s-ES_tradnl"/>
          </a:p>
        </p:txBody>
      </p:sp>
      <p:sp>
        <p:nvSpPr>
          <p:cNvPr id="24580" name="Rectangle 4"/>
          <p:cNvSpPr>
            <a:spLocks noGrp="1" noRot="1" noChangeAspect="1" noChangeArrowheads="1" noTextEdit="1"/>
          </p:cNvSpPr>
          <p:nvPr>
            <p:ph type="sldImg" idx="2"/>
          </p:nvPr>
        </p:nvSpPr>
        <p:spPr bwMode="auto">
          <a:xfrm>
            <a:off x="493200" y="853200"/>
            <a:ext cx="5720000" cy="3960000"/>
          </a:xfrm>
          <a:prstGeom prst="rect">
            <a:avLst/>
          </a:prstGeom>
          <a:noFill/>
          <a:ln w="9525">
            <a:solidFill>
              <a:srgbClr val="000000"/>
            </a:solidFill>
            <a:miter lim="800000"/>
            <a:headEnd/>
            <a:tailEnd/>
          </a:ln>
        </p:spPr>
      </p:sp>
      <p:sp>
        <p:nvSpPr>
          <p:cNvPr id="4102" name="Rectangle 6"/>
          <p:cNvSpPr>
            <a:spLocks noGrp="1" noChangeArrowheads="1"/>
          </p:cNvSpPr>
          <p:nvPr>
            <p:ph type="ftr" sz="quarter" idx="4"/>
          </p:nvPr>
        </p:nvSpPr>
        <p:spPr bwMode="auto">
          <a:xfrm>
            <a:off x="0" y="651391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s-ES_tradnl"/>
          </a:p>
        </p:txBody>
      </p:sp>
      <p:sp>
        <p:nvSpPr>
          <p:cNvPr id="4103" name="Rectangle 7"/>
          <p:cNvSpPr>
            <a:spLocks noGrp="1" noChangeArrowheads="1"/>
          </p:cNvSpPr>
          <p:nvPr>
            <p:ph type="sldNum" sz="quarter" idx="5"/>
          </p:nvPr>
        </p:nvSpPr>
        <p:spPr bwMode="auto">
          <a:xfrm>
            <a:off x="5179484" y="651391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DAE0412-18B3-4A31-A85E-6D20B4B107C4}" type="slidenum">
              <a:rPr lang="es-ES"/>
              <a:pPr>
                <a:defRPr/>
              </a:pPr>
              <a:t>‹#›</a:t>
            </a:fld>
            <a:endParaRPr lang="es-ES"/>
          </a:p>
        </p:txBody>
      </p:sp>
      <p:grpSp>
        <p:nvGrpSpPr>
          <p:cNvPr id="8" name="Group 64"/>
          <p:cNvGrpSpPr>
            <a:grpSpLocks/>
          </p:cNvGrpSpPr>
          <p:nvPr/>
        </p:nvGrpSpPr>
        <p:grpSpPr bwMode="auto">
          <a:xfrm>
            <a:off x="497410" y="4978400"/>
            <a:ext cx="8307923" cy="1526916"/>
            <a:chOff x="407" y="3222"/>
            <a:chExt cx="5353" cy="826"/>
          </a:xfrm>
        </p:grpSpPr>
        <p:sp>
          <p:nvSpPr>
            <p:cNvPr id="9" name="Rectangle 9"/>
            <p:cNvSpPr>
              <a:spLocks noChangeArrowheads="1"/>
            </p:cNvSpPr>
            <p:nvPr/>
          </p:nvSpPr>
          <p:spPr bwMode="auto">
            <a:xfrm>
              <a:off x="407" y="3222"/>
              <a:ext cx="5353" cy="703"/>
            </a:xfrm>
            <a:prstGeom prst="rect">
              <a:avLst/>
            </a:prstGeom>
            <a:noFill/>
            <a:ln w="9525">
              <a:solidFill>
                <a:schemeClr val="tx1"/>
              </a:solidFill>
              <a:miter lim="800000"/>
              <a:headEnd/>
              <a:tailEnd/>
            </a:ln>
            <a:effectLst/>
          </p:spPr>
          <p:txBody>
            <a:bodyPr wrap="none" anchor="ctr"/>
            <a:lstStyle/>
            <a:p>
              <a:endParaRPr lang="es-ES"/>
            </a:p>
          </p:txBody>
        </p:sp>
        <p:sp>
          <p:nvSpPr>
            <p:cNvPr id="10" name="Text Box 10"/>
            <p:cNvSpPr txBox="1">
              <a:spLocks noChangeArrowheads="1"/>
            </p:cNvSpPr>
            <p:nvPr/>
          </p:nvSpPr>
          <p:spPr bwMode="auto">
            <a:xfrm>
              <a:off x="428" y="3919"/>
              <a:ext cx="509" cy="129"/>
            </a:xfrm>
            <a:prstGeom prst="rect">
              <a:avLst/>
            </a:prstGeom>
            <a:noFill/>
            <a:ln w="9525">
              <a:noFill/>
              <a:miter lim="800000"/>
              <a:headEnd/>
              <a:tailEnd/>
            </a:ln>
            <a:effectLst/>
          </p:spPr>
          <p:txBody>
            <a:bodyPr wrap="none" lIns="99048" tIns="49524" rIns="99048" bIns="49524">
              <a:spAutoFit/>
            </a:bodyPr>
            <a:lstStyle/>
            <a:p>
              <a:pPr defTabSz="990600"/>
              <a:r>
                <a:rPr lang="es-ES" sz="900" b="0" u="none" dirty="0" smtClean="0">
                  <a:latin typeface="Verdana" pitchFamily="34" charset="0"/>
                </a:rPr>
                <a:t>GSPA02AI</a:t>
              </a:r>
              <a:endParaRPr lang="es-ES" sz="900" b="0" u="none" dirty="0">
                <a:latin typeface="Verdana" pitchFamily="34" charset="0"/>
              </a:endParaRPr>
            </a:p>
          </p:txBody>
        </p:sp>
        <p:sp>
          <p:nvSpPr>
            <p:cNvPr id="11" name="Text Box 11"/>
            <p:cNvSpPr txBox="1">
              <a:spLocks noChangeArrowheads="1"/>
            </p:cNvSpPr>
            <p:nvPr/>
          </p:nvSpPr>
          <p:spPr bwMode="auto">
            <a:xfrm>
              <a:off x="407" y="3222"/>
              <a:ext cx="498" cy="146"/>
            </a:xfrm>
            <a:prstGeom prst="rect">
              <a:avLst/>
            </a:prstGeom>
            <a:noFill/>
            <a:ln w="9525">
              <a:noFill/>
              <a:miter lim="800000"/>
              <a:headEnd/>
              <a:tailEnd/>
            </a:ln>
            <a:effectLst/>
          </p:spPr>
          <p:txBody>
            <a:bodyPr lIns="99048" tIns="49524" rIns="99048" bIns="49524">
              <a:spAutoFit/>
            </a:bodyPr>
            <a:lstStyle/>
            <a:p>
              <a:pPr defTabSz="990600">
                <a:spcBef>
                  <a:spcPct val="50000"/>
                </a:spcBef>
              </a:pPr>
              <a:r>
                <a:rPr lang="es-ES" sz="1100" u="none" dirty="0" smtClean="0"/>
                <a:t>NOTES</a:t>
              </a:r>
              <a:endParaRPr lang="es-ES" sz="1100" u="none" dirty="0"/>
            </a:p>
          </p:txBody>
        </p:sp>
      </p:grpSp>
      <p:pic>
        <p:nvPicPr>
          <p:cNvPr id="12" name="Picture 43" descr="logo_power"/>
          <p:cNvPicPr>
            <a:picLocks noChangeAspect="1" noChangeArrowheads="1"/>
          </p:cNvPicPr>
          <p:nvPr/>
        </p:nvPicPr>
        <p:blipFill>
          <a:blip r:embed="rId2"/>
          <a:srcRect/>
          <a:stretch>
            <a:fillRect/>
          </a:stretch>
        </p:blipFill>
        <p:spPr bwMode="auto">
          <a:xfrm>
            <a:off x="501650" y="336511"/>
            <a:ext cx="1476375" cy="365125"/>
          </a:xfrm>
          <a:prstGeom prst="rect">
            <a:avLst/>
          </a:prstGeom>
          <a:noFill/>
        </p:spPr>
      </p:pic>
      <p:sp>
        <p:nvSpPr>
          <p:cNvPr id="13" name="Line 44"/>
          <p:cNvSpPr>
            <a:spLocks noChangeShapeType="1"/>
          </p:cNvSpPr>
          <p:nvPr/>
        </p:nvSpPr>
        <p:spPr bwMode="auto">
          <a:xfrm>
            <a:off x="2260606" y="665124"/>
            <a:ext cx="6480000" cy="0"/>
          </a:xfrm>
          <a:prstGeom prst="line">
            <a:avLst/>
          </a:prstGeom>
          <a:noFill/>
          <a:ln w="9525">
            <a:solidFill>
              <a:schemeClr val="tx1"/>
            </a:solidFill>
            <a:round/>
            <a:headEnd/>
            <a:tailEnd/>
          </a:ln>
          <a:effectLst/>
        </p:spPr>
        <p:txBody>
          <a:bodyPr/>
          <a:lstStyle/>
          <a:p>
            <a:endParaRPr lang="es-ES"/>
          </a:p>
        </p:txBody>
      </p:sp>
      <p:sp>
        <p:nvSpPr>
          <p:cNvPr id="14" name="Text Box 45"/>
          <p:cNvSpPr txBox="1">
            <a:spLocks noChangeArrowheads="1"/>
          </p:cNvSpPr>
          <p:nvPr/>
        </p:nvSpPr>
        <p:spPr bwMode="auto">
          <a:xfrm>
            <a:off x="4052883" y="398423"/>
            <a:ext cx="4795837" cy="266700"/>
          </a:xfrm>
          <a:prstGeom prst="rect">
            <a:avLst/>
          </a:prstGeom>
          <a:noFill/>
          <a:ln w="9525">
            <a:noFill/>
            <a:miter lim="800000"/>
            <a:headEnd/>
            <a:tailEnd/>
          </a:ln>
          <a:effectLst/>
        </p:spPr>
        <p:txBody>
          <a:bodyPr lIns="99048" tIns="49524" rIns="99048" bIns="49524">
            <a:spAutoFit/>
          </a:bodyPr>
          <a:lstStyle/>
          <a:p>
            <a:pPr algn="r" defTabSz="990600">
              <a:spcBef>
                <a:spcPct val="50000"/>
              </a:spcBef>
            </a:pPr>
            <a:r>
              <a:rPr lang="es-ES" sz="1100" u="none" dirty="0" smtClean="0"/>
              <a:t>INDUCTION</a:t>
            </a:r>
            <a:r>
              <a:rPr lang="es-ES" sz="1100" u="none" baseline="0" dirty="0" smtClean="0"/>
              <a:t> MOTORS AND SOFT STARTERS</a:t>
            </a:r>
            <a:endParaRPr lang="es-ES" sz="1100" u="none" dirty="0"/>
          </a:p>
        </p:txBody>
      </p:sp>
      <p:grpSp>
        <p:nvGrpSpPr>
          <p:cNvPr id="15" name="Group 63"/>
          <p:cNvGrpSpPr>
            <a:grpSpLocks/>
          </p:cNvGrpSpPr>
          <p:nvPr/>
        </p:nvGrpSpPr>
        <p:grpSpPr bwMode="auto">
          <a:xfrm>
            <a:off x="6273800" y="831850"/>
            <a:ext cx="2506133" cy="3994150"/>
            <a:chOff x="3537" y="599"/>
            <a:chExt cx="2087" cy="2446"/>
          </a:xfrm>
        </p:grpSpPr>
        <p:sp>
          <p:nvSpPr>
            <p:cNvPr id="16" name="Rectangle 8"/>
            <p:cNvSpPr>
              <a:spLocks noChangeArrowheads="1"/>
            </p:cNvSpPr>
            <p:nvPr/>
          </p:nvSpPr>
          <p:spPr bwMode="auto">
            <a:xfrm>
              <a:off x="3537" y="599"/>
              <a:ext cx="2087" cy="2446"/>
            </a:xfrm>
            <a:prstGeom prst="rect">
              <a:avLst/>
            </a:prstGeom>
            <a:noFill/>
            <a:ln w="9525">
              <a:solidFill>
                <a:schemeClr val="tx1"/>
              </a:solidFill>
              <a:miter lim="800000"/>
              <a:headEnd/>
              <a:tailEnd/>
            </a:ln>
            <a:effectLst/>
          </p:spPr>
          <p:txBody>
            <a:bodyPr wrap="none" lIns="99048" tIns="49524" rIns="99048" bIns="49524" anchor="ctr"/>
            <a:lstStyle/>
            <a:p>
              <a:pPr algn="ctr" defTabSz="990600"/>
              <a:endParaRPr lang="es-ES" sz="1900" b="0" u="none"/>
            </a:p>
          </p:txBody>
        </p:sp>
        <p:sp>
          <p:nvSpPr>
            <p:cNvPr id="17" name="Text Box 12"/>
            <p:cNvSpPr txBox="1">
              <a:spLocks noChangeArrowheads="1"/>
            </p:cNvSpPr>
            <p:nvPr/>
          </p:nvSpPr>
          <p:spPr bwMode="auto">
            <a:xfrm>
              <a:off x="3537" y="599"/>
              <a:ext cx="751" cy="165"/>
            </a:xfrm>
            <a:prstGeom prst="rect">
              <a:avLst/>
            </a:prstGeom>
            <a:noFill/>
            <a:ln w="9525">
              <a:noFill/>
              <a:miter lim="800000"/>
              <a:headEnd/>
              <a:tailEnd/>
            </a:ln>
            <a:effectLst/>
          </p:spPr>
          <p:txBody>
            <a:bodyPr wrap="square" lIns="99048" tIns="49524" rIns="99048" bIns="49524">
              <a:spAutoFit/>
            </a:bodyPr>
            <a:lstStyle/>
            <a:p>
              <a:pPr defTabSz="990600">
                <a:spcBef>
                  <a:spcPct val="50000"/>
                </a:spcBef>
              </a:pPr>
              <a:r>
                <a:rPr lang="es-ES" sz="1100" u="none" dirty="0" smtClean="0"/>
                <a:t>NOTES</a:t>
              </a:r>
              <a:endParaRPr lang="es-ES" sz="1100" u="none" dirty="0"/>
            </a:p>
          </p:txBody>
        </p:sp>
        <p:sp>
          <p:nvSpPr>
            <p:cNvPr id="18" name="Line 13"/>
            <p:cNvSpPr>
              <a:spLocks noChangeShapeType="1"/>
            </p:cNvSpPr>
            <p:nvPr/>
          </p:nvSpPr>
          <p:spPr bwMode="auto">
            <a:xfrm>
              <a:off x="3582" y="849"/>
              <a:ext cx="1974" cy="0"/>
            </a:xfrm>
            <a:prstGeom prst="line">
              <a:avLst/>
            </a:prstGeom>
            <a:noFill/>
            <a:ln w="6350" cap="rnd">
              <a:solidFill>
                <a:schemeClr val="tx1"/>
              </a:solidFill>
              <a:prstDash val="sysDot"/>
              <a:round/>
              <a:headEnd/>
              <a:tailEnd/>
            </a:ln>
            <a:effectLst/>
          </p:spPr>
          <p:txBody>
            <a:bodyPr/>
            <a:lstStyle/>
            <a:p>
              <a:endParaRPr lang="es-ES"/>
            </a:p>
          </p:txBody>
        </p:sp>
        <p:sp>
          <p:nvSpPr>
            <p:cNvPr id="19" name="Line 46"/>
            <p:cNvSpPr>
              <a:spLocks noChangeShapeType="1"/>
            </p:cNvSpPr>
            <p:nvPr/>
          </p:nvSpPr>
          <p:spPr bwMode="auto">
            <a:xfrm>
              <a:off x="3582" y="1008"/>
              <a:ext cx="1974" cy="0"/>
            </a:xfrm>
            <a:prstGeom prst="line">
              <a:avLst/>
            </a:prstGeom>
            <a:noFill/>
            <a:ln w="6350" cap="rnd">
              <a:solidFill>
                <a:schemeClr val="tx1"/>
              </a:solidFill>
              <a:prstDash val="sysDot"/>
              <a:round/>
              <a:headEnd/>
              <a:tailEnd/>
            </a:ln>
            <a:effectLst/>
          </p:spPr>
          <p:txBody>
            <a:bodyPr/>
            <a:lstStyle/>
            <a:p>
              <a:endParaRPr lang="es-ES"/>
            </a:p>
          </p:txBody>
        </p:sp>
        <p:sp>
          <p:nvSpPr>
            <p:cNvPr id="20" name="Line 47"/>
            <p:cNvSpPr>
              <a:spLocks noChangeShapeType="1"/>
            </p:cNvSpPr>
            <p:nvPr/>
          </p:nvSpPr>
          <p:spPr bwMode="auto">
            <a:xfrm>
              <a:off x="3582" y="1168"/>
              <a:ext cx="1974" cy="0"/>
            </a:xfrm>
            <a:prstGeom prst="line">
              <a:avLst/>
            </a:prstGeom>
            <a:noFill/>
            <a:ln w="6350" cap="rnd">
              <a:solidFill>
                <a:schemeClr val="tx1"/>
              </a:solidFill>
              <a:prstDash val="sysDot"/>
              <a:round/>
              <a:headEnd/>
              <a:tailEnd/>
            </a:ln>
            <a:effectLst/>
          </p:spPr>
          <p:txBody>
            <a:bodyPr/>
            <a:lstStyle/>
            <a:p>
              <a:endParaRPr lang="es-ES"/>
            </a:p>
          </p:txBody>
        </p:sp>
        <p:sp>
          <p:nvSpPr>
            <p:cNvPr id="21" name="Line 48"/>
            <p:cNvSpPr>
              <a:spLocks noChangeShapeType="1"/>
            </p:cNvSpPr>
            <p:nvPr/>
          </p:nvSpPr>
          <p:spPr bwMode="auto">
            <a:xfrm>
              <a:off x="3582" y="1327"/>
              <a:ext cx="1974" cy="0"/>
            </a:xfrm>
            <a:prstGeom prst="line">
              <a:avLst/>
            </a:prstGeom>
            <a:noFill/>
            <a:ln w="6350" cap="rnd">
              <a:solidFill>
                <a:schemeClr val="tx1"/>
              </a:solidFill>
              <a:prstDash val="sysDot"/>
              <a:round/>
              <a:headEnd/>
              <a:tailEnd/>
            </a:ln>
            <a:effectLst/>
          </p:spPr>
          <p:txBody>
            <a:bodyPr/>
            <a:lstStyle/>
            <a:p>
              <a:endParaRPr lang="es-ES"/>
            </a:p>
          </p:txBody>
        </p:sp>
        <p:sp>
          <p:nvSpPr>
            <p:cNvPr id="22" name="Line 49"/>
            <p:cNvSpPr>
              <a:spLocks noChangeShapeType="1"/>
            </p:cNvSpPr>
            <p:nvPr/>
          </p:nvSpPr>
          <p:spPr bwMode="auto">
            <a:xfrm>
              <a:off x="3582" y="1487"/>
              <a:ext cx="1974" cy="0"/>
            </a:xfrm>
            <a:prstGeom prst="line">
              <a:avLst/>
            </a:prstGeom>
            <a:noFill/>
            <a:ln w="6350" cap="rnd">
              <a:solidFill>
                <a:schemeClr val="tx1"/>
              </a:solidFill>
              <a:prstDash val="sysDot"/>
              <a:round/>
              <a:headEnd/>
              <a:tailEnd/>
            </a:ln>
            <a:effectLst/>
          </p:spPr>
          <p:txBody>
            <a:bodyPr/>
            <a:lstStyle/>
            <a:p>
              <a:endParaRPr lang="es-ES"/>
            </a:p>
          </p:txBody>
        </p:sp>
        <p:sp>
          <p:nvSpPr>
            <p:cNvPr id="23" name="Line 50"/>
            <p:cNvSpPr>
              <a:spLocks noChangeShapeType="1"/>
            </p:cNvSpPr>
            <p:nvPr/>
          </p:nvSpPr>
          <p:spPr bwMode="auto">
            <a:xfrm>
              <a:off x="3582" y="1646"/>
              <a:ext cx="1974" cy="0"/>
            </a:xfrm>
            <a:prstGeom prst="line">
              <a:avLst/>
            </a:prstGeom>
            <a:noFill/>
            <a:ln w="6350" cap="rnd">
              <a:solidFill>
                <a:schemeClr val="tx1"/>
              </a:solidFill>
              <a:prstDash val="sysDot"/>
              <a:round/>
              <a:headEnd/>
              <a:tailEnd/>
            </a:ln>
            <a:effectLst/>
          </p:spPr>
          <p:txBody>
            <a:bodyPr/>
            <a:lstStyle/>
            <a:p>
              <a:endParaRPr lang="es-ES"/>
            </a:p>
          </p:txBody>
        </p:sp>
        <p:sp>
          <p:nvSpPr>
            <p:cNvPr id="24" name="Line 51"/>
            <p:cNvSpPr>
              <a:spLocks noChangeShapeType="1"/>
            </p:cNvSpPr>
            <p:nvPr/>
          </p:nvSpPr>
          <p:spPr bwMode="auto">
            <a:xfrm>
              <a:off x="3582" y="1806"/>
              <a:ext cx="1974" cy="0"/>
            </a:xfrm>
            <a:prstGeom prst="line">
              <a:avLst/>
            </a:prstGeom>
            <a:noFill/>
            <a:ln w="6350" cap="rnd">
              <a:solidFill>
                <a:schemeClr val="tx1"/>
              </a:solidFill>
              <a:prstDash val="sysDot"/>
              <a:round/>
              <a:headEnd/>
              <a:tailEnd/>
            </a:ln>
            <a:effectLst/>
          </p:spPr>
          <p:txBody>
            <a:bodyPr/>
            <a:lstStyle/>
            <a:p>
              <a:endParaRPr lang="es-ES"/>
            </a:p>
          </p:txBody>
        </p:sp>
        <p:sp>
          <p:nvSpPr>
            <p:cNvPr id="25" name="Line 52"/>
            <p:cNvSpPr>
              <a:spLocks noChangeShapeType="1"/>
            </p:cNvSpPr>
            <p:nvPr/>
          </p:nvSpPr>
          <p:spPr bwMode="auto">
            <a:xfrm>
              <a:off x="3582" y="1965"/>
              <a:ext cx="1974" cy="0"/>
            </a:xfrm>
            <a:prstGeom prst="line">
              <a:avLst/>
            </a:prstGeom>
            <a:noFill/>
            <a:ln w="6350" cap="rnd">
              <a:solidFill>
                <a:schemeClr val="tx1"/>
              </a:solidFill>
              <a:prstDash val="sysDot"/>
              <a:round/>
              <a:headEnd/>
              <a:tailEnd/>
            </a:ln>
            <a:effectLst/>
          </p:spPr>
          <p:txBody>
            <a:bodyPr/>
            <a:lstStyle/>
            <a:p>
              <a:endParaRPr lang="es-ES"/>
            </a:p>
          </p:txBody>
        </p:sp>
        <p:sp>
          <p:nvSpPr>
            <p:cNvPr id="26" name="Line 53"/>
            <p:cNvSpPr>
              <a:spLocks noChangeShapeType="1"/>
            </p:cNvSpPr>
            <p:nvPr/>
          </p:nvSpPr>
          <p:spPr bwMode="auto">
            <a:xfrm>
              <a:off x="3582" y="2125"/>
              <a:ext cx="1974" cy="0"/>
            </a:xfrm>
            <a:prstGeom prst="line">
              <a:avLst/>
            </a:prstGeom>
            <a:noFill/>
            <a:ln w="6350" cap="rnd">
              <a:solidFill>
                <a:schemeClr val="tx1"/>
              </a:solidFill>
              <a:prstDash val="sysDot"/>
              <a:round/>
              <a:headEnd/>
              <a:tailEnd/>
            </a:ln>
            <a:effectLst/>
          </p:spPr>
          <p:txBody>
            <a:bodyPr/>
            <a:lstStyle/>
            <a:p>
              <a:endParaRPr lang="es-ES"/>
            </a:p>
          </p:txBody>
        </p:sp>
        <p:sp>
          <p:nvSpPr>
            <p:cNvPr id="27" name="Line 54"/>
            <p:cNvSpPr>
              <a:spLocks noChangeShapeType="1"/>
            </p:cNvSpPr>
            <p:nvPr/>
          </p:nvSpPr>
          <p:spPr bwMode="auto">
            <a:xfrm>
              <a:off x="3582" y="2284"/>
              <a:ext cx="1974" cy="0"/>
            </a:xfrm>
            <a:prstGeom prst="line">
              <a:avLst/>
            </a:prstGeom>
            <a:noFill/>
            <a:ln w="6350" cap="rnd">
              <a:solidFill>
                <a:schemeClr val="tx1"/>
              </a:solidFill>
              <a:prstDash val="sysDot"/>
              <a:round/>
              <a:headEnd/>
              <a:tailEnd/>
            </a:ln>
            <a:effectLst/>
          </p:spPr>
          <p:txBody>
            <a:bodyPr/>
            <a:lstStyle/>
            <a:p>
              <a:endParaRPr lang="es-ES"/>
            </a:p>
          </p:txBody>
        </p:sp>
        <p:sp>
          <p:nvSpPr>
            <p:cNvPr id="28" name="Line 55"/>
            <p:cNvSpPr>
              <a:spLocks noChangeShapeType="1"/>
            </p:cNvSpPr>
            <p:nvPr/>
          </p:nvSpPr>
          <p:spPr bwMode="auto">
            <a:xfrm>
              <a:off x="3582" y="2444"/>
              <a:ext cx="1974" cy="0"/>
            </a:xfrm>
            <a:prstGeom prst="line">
              <a:avLst/>
            </a:prstGeom>
            <a:noFill/>
            <a:ln w="6350" cap="rnd">
              <a:solidFill>
                <a:schemeClr val="tx1"/>
              </a:solidFill>
              <a:prstDash val="sysDot"/>
              <a:round/>
              <a:headEnd/>
              <a:tailEnd/>
            </a:ln>
            <a:effectLst/>
          </p:spPr>
          <p:txBody>
            <a:bodyPr/>
            <a:lstStyle/>
            <a:p>
              <a:endParaRPr lang="es-ES"/>
            </a:p>
          </p:txBody>
        </p:sp>
        <p:sp>
          <p:nvSpPr>
            <p:cNvPr id="29" name="Line 56"/>
            <p:cNvSpPr>
              <a:spLocks noChangeShapeType="1"/>
            </p:cNvSpPr>
            <p:nvPr/>
          </p:nvSpPr>
          <p:spPr bwMode="auto">
            <a:xfrm>
              <a:off x="3582" y="2603"/>
              <a:ext cx="1974" cy="0"/>
            </a:xfrm>
            <a:prstGeom prst="line">
              <a:avLst/>
            </a:prstGeom>
            <a:noFill/>
            <a:ln w="6350" cap="rnd">
              <a:solidFill>
                <a:schemeClr val="tx1"/>
              </a:solidFill>
              <a:prstDash val="sysDot"/>
              <a:round/>
              <a:headEnd/>
              <a:tailEnd/>
            </a:ln>
            <a:effectLst/>
          </p:spPr>
          <p:txBody>
            <a:bodyPr/>
            <a:lstStyle/>
            <a:p>
              <a:endParaRPr lang="es-ES"/>
            </a:p>
          </p:txBody>
        </p:sp>
        <p:sp>
          <p:nvSpPr>
            <p:cNvPr id="30" name="Line 57"/>
            <p:cNvSpPr>
              <a:spLocks noChangeShapeType="1"/>
            </p:cNvSpPr>
            <p:nvPr/>
          </p:nvSpPr>
          <p:spPr bwMode="auto">
            <a:xfrm>
              <a:off x="3582" y="2763"/>
              <a:ext cx="1974" cy="0"/>
            </a:xfrm>
            <a:prstGeom prst="line">
              <a:avLst/>
            </a:prstGeom>
            <a:noFill/>
            <a:ln w="6350" cap="rnd">
              <a:solidFill>
                <a:schemeClr val="tx1"/>
              </a:solidFill>
              <a:prstDash val="sysDot"/>
              <a:round/>
              <a:headEnd/>
              <a:tailEnd/>
            </a:ln>
            <a:effectLst/>
          </p:spPr>
          <p:txBody>
            <a:bodyPr/>
            <a:lstStyle/>
            <a:p>
              <a:endParaRPr lang="es-ES"/>
            </a:p>
          </p:txBody>
        </p:sp>
        <p:sp>
          <p:nvSpPr>
            <p:cNvPr id="31" name="Line 58"/>
            <p:cNvSpPr>
              <a:spLocks noChangeShapeType="1"/>
            </p:cNvSpPr>
            <p:nvPr/>
          </p:nvSpPr>
          <p:spPr bwMode="auto">
            <a:xfrm>
              <a:off x="3582" y="2922"/>
              <a:ext cx="1974" cy="0"/>
            </a:xfrm>
            <a:prstGeom prst="line">
              <a:avLst/>
            </a:prstGeom>
            <a:noFill/>
            <a:ln w="6350" cap="rnd">
              <a:solidFill>
                <a:schemeClr val="tx1"/>
              </a:solidFill>
              <a:prstDash val="sysDot"/>
              <a:round/>
              <a:headEnd/>
              <a:tailEnd/>
            </a:ln>
            <a:effectLst/>
          </p:spPr>
          <p:txBody>
            <a:bodyPr/>
            <a:lstStyle/>
            <a:p>
              <a:endParaRPr lang="es-ES"/>
            </a:p>
          </p:txBody>
        </p:sp>
      </p:gr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93200" y="853200"/>
            <a:ext cx="5720000" cy="3960000"/>
          </a:xfrm>
        </p:spPr>
      </p:sp>
      <p:sp>
        <p:nvSpPr>
          <p:cNvPr id="4" name="3 Marcador de número de diapositiva"/>
          <p:cNvSpPr>
            <a:spLocks noGrp="1"/>
          </p:cNvSpPr>
          <p:nvPr>
            <p:ph type="sldNum" sz="quarter" idx="10"/>
          </p:nvPr>
        </p:nvSpPr>
        <p:spPr/>
        <p:txBody>
          <a:bodyPr/>
          <a:lstStyle/>
          <a:p>
            <a:pPr>
              <a:defRPr/>
            </a:pPr>
            <a:fld id="{0DAE0412-18B3-4A31-A85E-6D20B4B107C4}" type="slidenum">
              <a:rPr lang="es-ES" smtClean="0"/>
              <a:pPr>
                <a:defRPr/>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31EC1433-8451-49B5-ABD6-9F5E147E0EA3}" type="slidenum">
              <a:rPr lang="en-GB"/>
              <a:pPr/>
              <a:t>10</a:t>
            </a:fld>
            <a:endParaRPr lang="en-GB"/>
          </a:p>
        </p:txBody>
      </p:sp>
      <p:sp>
        <p:nvSpPr>
          <p:cNvPr id="372738" name="Rectangle 2"/>
          <p:cNvSpPr>
            <a:spLocks noGrp="1" noRot="1" noChangeAspect="1" noChangeArrowheads="1" noTextEdit="1"/>
          </p:cNvSpPr>
          <p:nvPr>
            <p:ph type="sldImg"/>
          </p:nvPr>
        </p:nvSpPr>
        <p:spPr>
          <a:xfrm>
            <a:off x="493200" y="853200"/>
            <a:ext cx="5720000" cy="3960000"/>
          </a:xfr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360F1C60-949C-4C6F-9C89-D38DC42EDF3A}" type="slidenum">
              <a:rPr lang="en-GB"/>
              <a:pPr/>
              <a:t>11</a:t>
            </a:fld>
            <a:endParaRPr lang="en-GB"/>
          </a:p>
        </p:txBody>
      </p:sp>
      <p:sp>
        <p:nvSpPr>
          <p:cNvPr id="374786" name="Rectangle 2"/>
          <p:cNvSpPr>
            <a:spLocks noGrp="1" noRot="1" noChangeAspect="1" noChangeArrowheads="1" noTextEdit="1"/>
          </p:cNvSpPr>
          <p:nvPr>
            <p:ph type="sldImg"/>
          </p:nvPr>
        </p:nvSpPr>
        <p:spPr>
          <a:xfrm>
            <a:off x="493200" y="853200"/>
            <a:ext cx="5720000" cy="3960000"/>
          </a:xfr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D0C1A1E-3973-4CBC-973B-5FDBE6E06F95}" type="slidenum">
              <a:rPr lang="en-GB"/>
              <a:pPr/>
              <a:t>12</a:t>
            </a:fld>
            <a:endParaRPr lang="en-GB"/>
          </a:p>
        </p:txBody>
      </p:sp>
      <p:sp>
        <p:nvSpPr>
          <p:cNvPr id="376834" name="Rectangle 2"/>
          <p:cNvSpPr>
            <a:spLocks noGrp="1" noRot="1" noChangeAspect="1" noChangeArrowheads="1" noTextEdit="1"/>
          </p:cNvSpPr>
          <p:nvPr>
            <p:ph type="sldImg"/>
          </p:nvPr>
        </p:nvSpPr>
        <p:spPr>
          <a:xfrm>
            <a:off x="493713" y="852488"/>
            <a:ext cx="5719762" cy="3960812"/>
          </a:xfr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41328C7-90AB-47FA-99B2-5B456D8B69D5}" type="slidenum">
              <a:rPr lang="en-GB"/>
              <a:pPr/>
              <a:t>13</a:t>
            </a:fld>
            <a:endParaRPr lang="en-GB"/>
          </a:p>
        </p:txBody>
      </p:sp>
      <p:sp>
        <p:nvSpPr>
          <p:cNvPr id="378882" name="Rectangle 2"/>
          <p:cNvSpPr>
            <a:spLocks noGrp="1" noRot="1" noChangeAspect="1" noChangeArrowheads="1" noTextEdit="1"/>
          </p:cNvSpPr>
          <p:nvPr>
            <p:ph type="sldImg"/>
          </p:nvPr>
        </p:nvSpPr>
        <p:spPr>
          <a:xfrm>
            <a:off x="493200" y="853200"/>
            <a:ext cx="5720000" cy="3960000"/>
          </a:xfr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F6EB2E7-F427-49ED-9F8E-FDE0ABB6D8BE}" type="slidenum">
              <a:rPr lang="en-GB"/>
              <a:pPr/>
              <a:t>14</a:t>
            </a:fld>
            <a:endParaRPr lang="en-GB"/>
          </a:p>
        </p:txBody>
      </p:sp>
      <p:sp>
        <p:nvSpPr>
          <p:cNvPr id="380930" name="Rectangle 2"/>
          <p:cNvSpPr>
            <a:spLocks noGrp="1" noRot="1" noChangeAspect="1" noChangeArrowheads="1" noTextEdit="1"/>
          </p:cNvSpPr>
          <p:nvPr>
            <p:ph type="sldImg"/>
          </p:nvPr>
        </p:nvSpPr>
        <p:spPr>
          <a:xfrm>
            <a:off x="493200" y="853200"/>
            <a:ext cx="5720000" cy="3960000"/>
          </a:xfr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ACE7462-9477-4A6A-9AE0-B2A76306A0B6}" type="slidenum">
              <a:rPr lang="en-GB"/>
              <a:pPr/>
              <a:t>15</a:t>
            </a:fld>
            <a:endParaRPr lang="en-GB"/>
          </a:p>
        </p:txBody>
      </p:sp>
      <p:sp>
        <p:nvSpPr>
          <p:cNvPr id="386050" name="Rectangle 2"/>
          <p:cNvSpPr>
            <a:spLocks noGrp="1" noRot="1" noChangeAspect="1" noChangeArrowheads="1" noTextEdit="1"/>
          </p:cNvSpPr>
          <p:nvPr>
            <p:ph type="sldImg"/>
          </p:nvPr>
        </p:nvSpPr>
        <p:spPr>
          <a:xfrm>
            <a:off x="493200" y="853200"/>
            <a:ext cx="5720000" cy="3960000"/>
          </a:xfr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ADA79EC-E9AE-41F2-AE2F-302BD60D9AB5}" type="slidenum">
              <a:rPr lang="en-GB"/>
              <a:pPr/>
              <a:t>16</a:t>
            </a:fld>
            <a:endParaRPr lang="en-GB"/>
          </a:p>
        </p:txBody>
      </p:sp>
      <p:sp>
        <p:nvSpPr>
          <p:cNvPr id="388098" name="Rectangle 2"/>
          <p:cNvSpPr>
            <a:spLocks noGrp="1" noRot="1" noChangeAspect="1" noChangeArrowheads="1" noTextEdit="1"/>
          </p:cNvSpPr>
          <p:nvPr>
            <p:ph type="sldImg"/>
          </p:nvPr>
        </p:nvSpPr>
        <p:spPr>
          <a:xfrm>
            <a:off x="493200" y="853200"/>
            <a:ext cx="5720000" cy="3960000"/>
          </a:xfr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459801C-6CDB-4EAC-9209-7860194B5AA8}" type="slidenum">
              <a:rPr lang="en-GB"/>
              <a:pPr/>
              <a:t>17</a:t>
            </a:fld>
            <a:endParaRPr lang="en-GB"/>
          </a:p>
        </p:txBody>
      </p:sp>
      <p:sp>
        <p:nvSpPr>
          <p:cNvPr id="390146" name="Rectangle 2"/>
          <p:cNvSpPr>
            <a:spLocks noGrp="1" noRot="1" noChangeAspect="1" noChangeArrowheads="1" noTextEdit="1"/>
          </p:cNvSpPr>
          <p:nvPr>
            <p:ph type="sldImg"/>
          </p:nvPr>
        </p:nvSpPr>
        <p:spPr>
          <a:xfrm>
            <a:off x="493200" y="853200"/>
            <a:ext cx="5720000" cy="3960000"/>
          </a:xfr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E75AD15-D42C-4DEC-8969-D3E84EA62466}" type="slidenum">
              <a:rPr lang="en-GB"/>
              <a:pPr/>
              <a:t>18</a:t>
            </a:fld>
            <a:endParaRPr lang="en-GB"/>
          </a:p>
        </p:txBody>
      </p:sp>
      <p:sp>
        <p:nvSpPr>
          <p:cNvPr id="394242" name="Rectangle 2"/>
          <p:cNvSpPr>
            <a:spLocks noGrp="1" noRot="1" noChangeAspect="1" noChangeArrowheads="1" noTextEdit="1"/>
          </p:cNvSpPr>
          <p:nvPr>
            <p:ph type="sldImg"/>
          </p:nvPr>
        </p:nvSpPr>
        <p:spPr>
          <a:xfrm>
            <a:off x="493200" y="853200"/>
            <a:ext cx="5720000" cy="3960000"/>
          </a:xfr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0B85929-B57D-4972-B982-175FE87BE834}" type="slidenum">
              <a:rPr lang="en-GB"/>
              <a:pPr/>
              <a:t>19</a:t>
            </a:fld>
            <a:endParaRPr lang="en-GB"/>
          </a:p>
        </p:txBody>
      </p:sp>
      <p:sp>
        <p:nvSpPr>
          <p:cNvPr id="396290" name="Rectangle 2"/>
          <p:cNvSpPr>
            <a:spLocks noGrp="1" noRot="1" noChangeAspect="1" noChangeArrowheads="1" noTextEdit="1"/>
          </p:cNvSpPr>
          <p:nvPr>
            <p:ph type="sldImg"/>
          </p:nvPr>
        </p:nvSpPr>
        <p:spPr>
          <a:xfrm>
            <a:off x="493200" y="853200"/>
            <a:ext cx="5720000" cy="3960000"/>
          </a:xfr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1084E14-BC66-47C1-9BCA-24723161E055}" type="slidenum">
              <a:rPr lang="en-GB"/>
              <a:pPr/>
              <a:t>2</a:t>
            </a:fld>
            <a:endParaRPr lang="en-GB"/>
          </a:p>
        </p:txBody>
      </p:sp>
      <p:sp>
        <p:nvSpPr>
          <p:cNvPr id="315394" name="Rectangle 2"/>
          <p:cNvSpPr>
            <a:spLocks noGrp="1" noRot="1" noChangeAspect="1" noChangeArrowheads="1" noTextEdit="1"/>
          </p:cNvSpPr>
          <p:nvPr>
            <p:ph type="sldImg"/>
          </p:nvPr>
        </p:nvSpPr>
        <p:spPr>
          <a:xfrm>
            <a:off x="493200" y="853200"/>
            <a:ext cx="5720000" cy="3960000"/>
          </a:xfr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AA48B8E-AD7E-43F6-91AA-032D25F8D65A}" type="slidenum">
              <a:rPr lang="en-GB"/>
              <a:pPr/>
              <a:t>20</a:t>
            </a:fld>
            <a:endParaRPr lang="en-GB"/>
          </a:p>
        </p:txBody>
      </p:sp>
      <p:sp>
        <p:nvSpPr>
          <p:cNvPr id="398338" name="Rectangle 2"/>
          <p:cNvSpPr>
            <a:spLocks noGrp="1" noRot="1" noChangeAspect="1" noChangeArrowheads="1" noTextEdit="1"/>
          </p:cNvSpPr>
          <p:nvPr>
            <p:ph type="sldImg"/>
          </p:nvPr>
        </p:nvSpPr>
        <p:spPr>
          <a:xfrm>
            <a:off x="493200" y="853200"/>
            <a:ext cx="5720000" cy="3960000"/>
          </a:xfr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85BA807-8AE1-4BAF-89D1-4FB029577A85}" type="slidenum">
              <a:rPr lang="en-GB"/>
              <a:pPr/>
              <a:t>21</a:t>
            </a:fld>
            <a:endParaRPr lang="en-GB"/>
          </a:p>
        </p:txBody>
      </p:sp>
      <p:sp>
        <p:nvSpPr>
          <p:cNvPr id="402434" name="Rectangle 2"/>
          <p:cNvSpPr>
            <a:spLocks noGrp="1" noRot="1" noChangeAspect="1" noChangeArrowheads="1" noTextEdit="1"/>
          </p:cNvSpPr>
          <p:nvPr>
            <p:ph type="sldImg"/>
          </p:nvPr>
        </p:nvSpPr>
        <p:spPr>
          <a:xfrm>
            <a:off x="493200" y="853200"/>
            <a:ext cx="5720000" cy="3960000"/>
          </a:xfr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C5BF5DB-18C5-42F9-A80E-D7D072E39577}" type="slidenum">
              <a:rPr lang="en-GB"/>
              <a:pPr/>
              <a:t>22</a:t>
            </a:fld>
            <a:endParaRPr lang="en-GB"/>
          </a:p>
        </p:txBody>
      </p:sp>
      <p:sp>
        <p:nvSpPr>
          <p:cNvPr id="400386" name="Rectangle 2"/>
          <p:cNvSpPr>
            <a:spLocks noGrp="1" noRot="1" noChangeAspect="1" noChangeArrowheads="1" noTextEdit="1"/>
          </p:cNvSpPr>
          <p:nvPr>
            <p:ph type="sldImg"/>
          </p:nvPr>
        </p:nvSpPr>
        <p:spPr>
          <a:xfrm>
            <a:off x="493200" y="853200"/>
            <a:ext cx="5720000" cy="3960000"/>
          </a:xfr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B21C03B0-C136-46C7-BA7E-5651B8896BA0}" type="slidenum">
              <a:rPr lang="en-GB"/>
              <a:pPr/>
              <a:t>23</a:t>
            </a:fld>
            <a:endParaRPr lang="en-GB"/>
          </a:p>
        </p:txBody>
      </p:sp>
      <p:sp>
        <p:nvSpPr>
          <p:cNvPr id="404482" name="Rectangle 2"/>
          <p:cNvSpPr>
            <a:spLocks noGrp="1" noRot="1" noChangeAspect="1" noChangeArrowheads="1" noTextEdit="1"/>
          </p:cNvSpPr>
          <p:nvPr>
            <p:ph type="sldImg"/>
          </p:nvPr>
        </p:nvSpPr>
        <p:spPr>
          <a:xfrm>
            <a:off x="493200" y="853200"/>
            <a:ext cx="5720000" cy="3960000"/>
          </a:xfr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4DE5AAA-234D-4822-AEAC-41BAA00351EC}" type="slidenum">
              <a:rPr lang="en-GB"/>
              <a:pPr/>
              <a:t>24</a:t>
            </a:fld>
            <a:endParaRPr lang="en-GB"/>
          </a:p>
        </p:txBody>
      </p:sp>
      <p:sp>
        <p:nvSpPr>
          <p:cNvPr id="513026" name="Rectangle 2"/>
          <p:cNvSpPr>
            <a:spLocks noGrp="1" noRot="1" noChangeAspect="1" noChangeArrowheads="1" noTextEdit="1"/>
          </p:cNvSpPr>
          <p:nvPr>
            <p:ph type="sldImg"/>
          </p:nvPr>
        </p:nvSpPr>
        <p:spPr>
          <a:xfrm>
            <a:off x="493200" y="853200"/>
            <a:ext cx="5720000" cy="3960000"/>
          </a:xfr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0FD8B7AD-16B2-45A4-B0D2-2BEFB7C21759}" type="slidenum">
              <a:rPr lang="en-GB"/>
              <a:pPr/>
              <a:t>25</a:t>
            </a:fld>
            <a:endParaRPr lang="en-GB"/>
          </a:p>
        </p:txBody>
      </p:sp>
      <p:sp>
        <p:nvSpPr>
          <p:cNvPr id="515074" name="Rectangle 2"/>
          <p:cNvSpPr>
            <a:spLocks noGrp="1" noRot="1" noChangeAspect="1" noChangeArrowheads="1" noTextEdit="1"/>
          </p:cNvSpPr>
          <p:nvPr>
            <p:ph type="sldImg"/>
          </p:nvPr>
        </p:nvSpPr>
        <p:spPr>
          <a:xfrm>
            <a:off x="493200" y="853200"/>
            <a:ext cx="5720000" cy="3960000"/>
          </a:xfr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D90C307-B9BF-457C-B39B-73AF3130E4F6}" type="slidenum">
              <a:rPr lang="en-GB"/>
              <a:pPr/>
              <a:t>26</a:t>
            </a:fld>
            <a:endParaRPr lang="en-GB"/>
          </a:p>
        </p:txBody>
      </p:sp>
      <p:sp>
        <p:nvSpPr>
          <p:cNvPr id="517122" name="Rectangle 2"/>
          <p:cNvSpPr>
            <a:spLocks noGrp="1" noRot="1" noChangeAspect="1" noChangeArrowheads="1" noTextEdit="1"/>
          </p:cNvSpPr>
          <p:nvPr>
            <p:ph type="sldImg"/>
          </p:nvPr>
        </p:nvSpPr>
        <p:spPr>
          <a:xfrm>
            <a:off x="493200" y="853200"/>
            <a:ext cx="5720000" cy="3960000"/>
          </a:xfr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99DC339-5A6C-4075-BC3D-51A3A41148B8}" type="slidenum">
              <a:rPr lang="en-GB"/>
              <a:pPr/>
              <a:t>27</a:t>
            </a:fld>
            <a:endParaRPr lang="en-GB"/>
          </a:p>
        </p:txBody>
      </p:sp>
      <p:sp>
        <p:nvSpPr>
          <p:cNvPr id="519170" name="Rectangle 2"/>
          <p:cNvSpPr>
            <a:spLocks noGrp="1" noRot="1" noChangeAspect="1" noChangeArrowheads="1" noTextEdit="1"/>
          </p:cNvSpPr>
          <p:nvPr>
            <p:ph type="sldImg"/>
          </p:nvPr>
        </p:nvSpPr>
        <p:spPr>
          <a:xfrm>
            <a:off x="493200" y="853200"/>
            <a:ext cx="5720000" cy="3960000"/>
          </a:xfr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75A7125-5A70-4C71-804F-7C0BA3BCE476}" type="slidenum">
              <a:rPr lang="en-GB"/>
              <a:pPr/>
              <a:t>28</a:t>
            </a:fld>
            <a:endParaRPr lang="en-GB"/>
          </a:p>
        </p:txBody>
      </p:sp>
      <p:sp>
        <p:nvSpPr>
          <p:cNvPr id="521218" name="Rectangle 2"/>
          <p:cNvSpPr>
            <a:spLocks noGrp="1" noRot="1" noChangeAspect="1" noChangeArrowheads="1" noTextEdit="1"/>
          </p:cNvSpPr>
          <p:nvPr>
            <p:ph type="sldImg"/>
          </p:nvPr>
        </p:nvSpPr>
        <p:spPr>
          <a:xfrm>
            <a:off x="493200" y="853200"/>
            <a:ext cx="5720000" cy="3960000"/>
          </a:xfr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BFC47ED9-A1EE-4BAF-8A23-1653EFD4155D}" type="slidenum">
              <a:rPr lang="en-GB"/>
              <a:pPr/>
              <a:t>29</a:t>
            </a:fld>
            <a:endParaRPr lang="en-GB"/>
          </a:p>
        </p:txBody>
      </p:sp>
      <p:sp>
        <p:nvSpPr>
          <p:cNvPr id="523266" name="Rectangle 2"/>
          <p:cNvSpPr>
            <a:spLocks noGrp="1" noRot="1" noChangeAspect="1" noChangeArrowheads="1" noTextEdit="1"/>
          </p:cNvSpPr>
          <p:nvPr>
            <p:ph type="sldImg"/>
          </p:nvPr>
        </p:nvSpPr>
        <p:spPr>
          <a:xfrm>
            <a:off x="493200" y="853200"/>
            <a:ext cx="5720000" cy="3960000"/>
          </a:xfr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E25DAD6-E116-49DF-9DEB-A56B95330651}" type="slidenum">
              <a:rPr lang="en-GB"/>
              <a:pPr/>
              <a:t>3</a:t>
            </a:fld>
            <a:endParaRPr lang="en-GB"/>
          </a:p>
        </p:txBody>
      </p:sp>
      <p:sp>
        <p:nvSpPr>
          <p:cNvPr id="356354" name="Rectangle 2"/>
          <p:cNvSpPr>
            <a:spLocks noGrp="1" noRot="1" noChangeAspect="1" noChangeArrowheads="1" noTextEdit="1"/>
          </p:cNvSpPr>
          <p:nvPr>
            <p:ph type="sldImg"/>
          </p:nvPr>
        </p:nvSpPr>
        <p:spPr>
          <a:xfrm>
            <a:off x="493200" y="853200"/>
            <a:ext cx="5720000" cy="3960000"/>
          </a:xfr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5C61B47-140D-4C72-BB16-93F69606EE5B}" type="slidenum">
              <a:rPr lang="en-GB"/>
              <a:pPr/>
              <a:t>30</a:t>
            </a:fld>
            <a:endParaRPr lang="en-GB"/>
          </a:p>
        </p:txBody>
      </p:sp>
      <p:sp>
        <p:nvSpPr>
          <p:cNvPr id="531458" name="Rectangle 2"/>
          <p:cNvSpPr>
            <a:spLocks noGrp="1" noRot="1" noChangeAspect="1" noChangeArrowheads="1" noTextEdit="1"/>
          </p:cNvSpPr>
          <p:nvPr>
            <p:ph type="sldImg"/>
          </p:nvPr>
        </p:nvSpPr>
        <p:spPr>
          <a:xfrm>
            <a:off x="493200" y="853200"/>
            <a:ext cx="5720000" cy="3960000"/>
          </a:xfr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BEE1D6A-8A76-4D65-AE77-F348516A21BD}" type="slidenum">
              <a:rPr lang="en-GB"/>
              <a:pPr/>
              <a:t>31</a:t>
            </a:fld>
            <a:endParaRPr lang="en-GB"/>
          </a:p>
        </p:txBody>
      </p:sp>
      <p:sp>
        <p:nvSpPr>
          <p:cNvPr id="533506" name="Rectangle 2"/>
          <p:cNvSpPr>
            <a:spLocks noGrp="1" noRot="1" noChangeAspect="1" noChangeArrowheads="1" noTextEdit="1"/>
          </p:cNvSpPr>
          <p:nvPr>
            <p:ph type="sldImg"/>
          </p:nvPr>
        </p:nvSpPr>
        <p:spPr>
          <a:xfrm>
            <a:off x="493200" y="853200"/>
            <a:ext cx="5720000" cy="3960000"/>
          </a:xfr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7E2CD07-38A5-4E2D-B1A1-268B98610702}" type="slidenum">
              <a:rPr lang="en-GB"/>
              <a:pPr/>
              <a:t>32</a:t>
            </a:fld>
            <a:endParaRPr lang="en-GB"/>
          </a:p>
        </p:txBody>
      </p:sp>
      <p:sp>
        <p:nvSpPr>
          <p:cNvPr id="535554" name="Rectangle 2"/>
          <p:cNvSpPr>
            <a:spLocks noGrp="1" noRot="1" noChangeAspect="1" noChangeArrowheads="1" noTextEdit="1"/>
          </p:cNvSpPr>
          <p:nvPr>
            <p:ph type="sldImg"/>
          </p:nvPr>
        </p:nvSpPr>
        <p:spPr>
          <a:xfrm>
            <a:off x="493200" y="853200"/>
            <a:ext cx="5720000" cy="3960000"/>
          </a:xfr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076FE2B8-A9BF-4F09-82BC-96F017BA9902}" type="slidenum">
              <a:rPr lang="en-GB"/>
              <a:pPr/>
              <a:t>33</a:t>
            </a:fld>
            <a:endParaRPr lang="en-GB"/>
          </a:p>
        </p:txBody>
      </p:sp>
      <p:sp>
        <p:nvSpPr>
          <p:cNvPr id="537602" name="Rectangle 2"/>
          <p:cNvSpPr>
            <a:spLocks noGrp="1" noRot="1" noChangeAspect="1" noChangeArrowheads="1" noTextEdit="1"/>
          </p:cNvSpPr>
          <p:nvPr>
            <p:ph type="sldImg"/>
          </p:nvPr>
        </p:nvSpPr>
        <p:spPr>
          <a:xfrm>
            <a:off x="493200" y="853200"/>
            <a:ext cx="5720000" cy="3960000"/>
          </a:xfr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B5157BB2-F05B-4701-979F-078ECC3A0414}" type="slidenum">
              <a:rPr lang="en-GB"/>
              <a:pPr/>
              <a:t>34</a:t>
            </a:fld>
            <a:endParaRPr lang="en-GB"/>
          </a:p>
        </p:txBody>
      </p:sp>
      <p:sp>
        <p:nvSpPr>
          <p:cNvPr id="539650" name="Rectangle 2"/>
          <p:cNvSpPr>
            <a:spLocks noGrp="1" noRot="1" noChangeAspect="1" noChangeArrowheads="1" noTextEdit="1"/>
          </p:cNvSpPr>
          <p:nvPr>
            <p:ph type="sldImg"/>
          </p:nvPr>
        </p:nvSpPr>
        <p:spPr>
          <a:xfrm>
            <a:off x="493200" y="853200"/>
            <a:ext cx="5720000" cy="3960000"/>
          </a:xfr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4357374-8367-4419-A4FD-AD55149839D1}" type="slidenum">
              <a:rPr lang="en-GB"/>
              <a:pPr/>
              <a:t>35</a:t>
            </a:fld>
            <a:endParaRPr lang="en-GB"/>
          </a:p>
        </p:txBody>
      </p:sp>
      <p:sp>
        <p:nvSpPr>
          <p:cNvPr id="541698" name="Rectangle 2"/>
          <p:cNvSpPr>
            <a:spLocks noGrp="1" noRot="1" noChangeAspect="1" noChangeArrowheads="1" noTextEdit="1"/>
          </p:cNvSpPr>
          <p:nvPr>
            <p:ph type="sldImg"/>
          </p:nvPr>
        </p:nvSpPr>
        <p:spPr>
          <a:xfrm>
            <a:off x="493200" y="853200"/>
            <a:ext cx="5720000" cy="3960000"/>
          </a:xfr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7E3F0AF-23D5-4D7F-BB06-80C28B797D6E}" type="slidenum">
              <a:rPr lang="en-GB"/>
              <a:pPr/>
              <a:t>36</a:t>
            </a:fld>
            <a:endParaRPr lang="en-GB"/>
          </a:p>
        </p:txBody>
      </p:sp>
      <p:sp>
        <p:nvSpPr>
          <p:cNvPr id="543746" name="Rectangle 2"/>
          <p:cNvSpPr>
            <a:spLocks noGrp="1" noRot="1" noChangeAspect="1" noChangeArrowheads="1" noTextEdit="1"/>
          </p:cNvSpPr>
          <p:nvPr>
            <p:ph type="sldImg"/>
          </p:nvPr>
        </p:nvSpPr>
        <p:spPr>
          <a:xfrm>
            <a:off x="493200" y="853200"/>
            <a:ext cx="5720000" cy="3960000"/>
          </a:xfr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847E6E81-B13C-4C0E-BEFB-9AF57F95B177}" type="slidenum">
              <a:rPr lang="en-GB"/>
              <a:pPr/>
              <a:t>37</a:t>
            </a:fld>
            <a:endParaRPr lang="en-GB"/>
          </a:p>
        </p:txBody>
      </p:sp>
      <p:sp>
        <p:nvSpPr>
          <p:cNvPr id="545794" name="Rectangle 2"/>
          <p:cNvSpPr>
            <a:spLocks noGrp="1" noRot="1" noChangeAspect="1" noChangeArrowheads="1" noTextEdit="1"/>
          </p:cNvSpPr>
          <p:nvPr>
            <p:ph type="sldImg"/>
          </p:nvPr>
        </p:nvSpPr>
        <p:spPr>
          <a:xfrm>
            <a:off x="493200" y="853200"/>
            <a:ext cx="5720000" cy="3960000"/>
          </a:xfr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EF0DB60-8D5E-4361-85AB-3423C4C8A124}" type="slidenum">
              <a:rPr lang="en-GB"/>
              <a:pPr/>
              <a:t>38</a:t>
            </a:fld>
            <a:endParaRPr lang="en-GB"/>
          </a:p>
        </p:txBody>
      </p:sp>
      <p:sp>
        <p:nvSpPr>
          <p:cNvPr id="547842" name="Rectangle 2"/>
          <p:cNvSpPr>
            <a:spLocks noGrp="1" noRot="1" noChangeAspect="1" noChangeArrowheads="1" noTextEdit="1"/>
          </p:cNvSpPr>
          <p:nvPr>
            <p:ph type="sldImg"/>
          </p:nvPr>
        </p:nvSpPr>
        <p:spPr>
          <a:xfrm>
            <a:off x="493200" y="853200"/>
            <a:ext cx="5720000" cy="3960000"/>
          </a:xfr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A47E23B-D328-4FAE-B7F8-9619C4333F28}" type="slidenum">
              <a:rPr lang="en-GB"/>
              <a:pPr/>
              <a:t>39</a:t>
            </a:fld>
            <a:endParaRPr lang="en-GB"/>
          </a:p>
        </p:txBody>
      </p:sp>
      <p:sp>
        <p:nvSpPr>
          <p:cNvPr id="549890" name="Rectangle 2"/>
          <p:cNvSpPr>
            <a:spLocks noGrp="1" noRot="1" noChangeAspect="1" noChangeArrowheads="1" noTextEdit="1"/>
          </p:cNvSpPr>
          <p:nvPr>
            <p:ph type="sldImg"/>
          </p:nvPr>
        </p:nvSpPr>
        <p:spPr>
          <a:xfrm>
            <a:off x="493200" y="853200"/>
            <a:ext cx="5720000" cy="3960000"/>
          </a:xfr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08BF132C-EB64-4F9D-8CDC-C75752F2CEA1}" type="slidenum">
              <a:rPr lang="en-GB"/>
              <a:pPr/>
              <a:t>4</a:t>
            </a:fld>
            <a:endParaRPr lang="en-GB"/>
          </a:p>
        </p:txBody>
      </p:sp>
      <p:sp>
        <p:nvSpPr>
          <p:cNvPr id="360450" name="Rectangle 2"/>
          <p:cNvSpPr>
            <a:spLocks noGrp="1" noRot="1" noChangeAspect="1" noChangeArrowheads="1" noTextEdit="1"/>
          </p:cNvSpPr>
          <p:nvPr>
            <p:ph type="sldImg"/>
          </p:nvPr>
        </p:nvSpPr>
        <p:spPr>
          <a:xfrm>
            <a:off x="493200" y="853200"/>
            <a:ext cx="5720000" cy="3960000"/>
          </a:xfr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8D247B23-08F2-446C-8612-386AD7E8E83E}" type="slidenum">
              <a:rPr lang="en-GB"/>
              <a:pPr/>
              <a:t>40</a:t>
            </a:fld>
            <a:endParaRPr lang="en-GB"/>
          </a:p>
        </p:txBody>
      </p:sp>
      <p:sp>
        <p:nvSpPr>
          <p:cNvPr id="551938" name="Rectangle 2"/>
          <p:cNvSpPr>
            <a:spLocks noGrp="1" noRot="1" noChangeAspect="1" noChangeArrowheads="1" noTextEdit="1"/>
          </p:cNvSpPr>
          <p:nvPr>
            <p:ph type="sldImg"/>
          </p:nvPr>
        </p:nvSpPr>
        <p:spPr>
          <a:xfrm>
            <a:off x="493200" y="853200"/>
            <a:ext cx="5720000" cy="3960000"/>
          </a:xfr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4" name="3 Marcador de número de diapositiva"/>
          <p:cNvSpPr>
            <a:spLocks noGrp="1"/>
          </p:cNvSpPr>
          <p:nvPr>
            <p:ph type="sldNum" sz="quarter" idx="10"/>
          </p:nvPr>
        </p:nvSpPr>
        <p:spPr/>
        <p:txBody>
          <a:bodyPr/>
          <a:lstStyle/>
          <a:p>
            <a:pPr>
              <a:defRPr/>
            </a:pPr>
            <a:fld id="{0DAE0412-18B3-4A31-A85E-6D20B4B107C4}" type="slidenum">
              <a:rPr lang="es-ES" smtClean="0"/>
              <a:pPr>
                <a:defRPr/>
              </a:pPr>
              <a:t>41</a:t>
            </a:fld>
            <a:endParaRPr lang="es-E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3076E4B1-0388-45A6-981D-7A75DEA3F6B5}" type="slidenum">
              <a:rPr lang="en-GB"/>
              <a:pPr/>
              <a:t>42</a:t>
            </a:fld>
            <a:endParaRPr lang="en-GB"/>
          </a:p>
        </p:txBody>
      </p:sp>
      <p:sp>
        <p:nvSpPr>
          <p:cNvPr id="556034" name="Rectangle 2"/>
          <p:cNvSpPr>
            <a:spLocks noGrp="1" noRot="1" noChangeAspect="1" noChangeArrowheads="1" noTextEdit="1"/>
          </p:cNvSpPr>
          <p:nvPr>
            <p:ph type="sldImg"/>
          </p:nvPr>
        </p:nvSpPr>
        <p:spPr>
          <a:xfrm>
            <a:off x="493200" y="853200"/>
            <a:ext cx="5720000" cy="3960000"/>
          </a:xfr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BBEF9D9D-D698-492D-8877-2D3C5AE8F524}" type="slidenum">
              <a:rPr lang="en-GB"/>
              <a:pPr/>
              <a:t>43</a:t>
            </a:fld>
            <a:endParaRPr lang="en-GB"/>
          </a:p>
        </p:txBody>
      </p:sp>
      <p:sp>
        <p:nvSpPr>
          <p:cNvPr id="558082" name="Rectangle 2"/>
          <p:cNvSpPr>
            <a:spLocks noGrp="1" noRot="1" noChangeAspect="1" noChangeArrowheads="1" noTextEdit="1"/>
          </p:cNvSpPr>
          <p:nvPr>
            <p:ph type="sldImg"/>
          </p:nvPr>
        </p:nvSpPr>
        <p:spPr>
          <a:xfrm>
            <a:off x="493200" y="853200"/>
            <a:ext cx="5720000" cy="3960000"/>
          </a:xfr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47297D2-460C-4B2B-819E-5B78009AE5D7}" type="slidenum">
              <a:rPr lang="en-GB"/>
              <a:pPr/>
              <a:t>44</a:t>
            </a:fld>
            <a:endParaRPr lang="en-GB"/>
          </a:p>
        </p:txBody>
      </p:sp>
      <p:sp>
        <p:nvSpPr>
          <p:cNvPr id="560130" name="Rectangle 2"/>
          <p:cNvSpPr>
            <a:spLocks noGrp="1" noRot="1" noChangeAspect="1" noChangeArrowheads="1" noTextEdit="1"/>
          </p:cNvSpPr>
          <p:nvPr>
            <p:ph type="sldImg"/>
          </p:nvPr>
        </p:nvSpPr>
        <p:spPr>
          <a:xfrm>
            <a:off x="493200" y="853200"/>
            <a:ext cx="5720000" cy="3960000"/>
          </a:xfr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8382E0F-5D02-4ED4-91B3-9AF54C14F91D}" type="slidenum">
              <a:rPr lang="en-GB"/>
              <a:pPr/>
              <a:t>45</a:t>
            </a:fld>
            <a:endParaRPr lang="en-GB"/>
          </a:p>
        </p:txBody>
      </p:sp>
      <p:sp>
        <p:nvSpPr>
          <p:cNvPr id="562178" name="Rectangle 2"/>
          <p:cNvSpPr>
            <a:spLocks noGrp="1" noRot="1" noChangeAspect="1" noChangeArrowheads="1" noTextEdit="1"/>
          </p:cNvSpPr>
          <p:nvPr>
            <p:ph type="sldImg"/>
          </p:nvPr>
        </p:nvSpPr>
        <p:spPr>
          <a:xfrm>
            <a:off x="493200" y="853200"/>
            <a:ext cx="5720000" cy="3960000"/>
          </a:xfr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FD60968-0525-4727-8A21-C94B99FF2F72}" type="slidenum">
              <a:rPr lang="en-GB"/>
              <a:pPr/>
              <a:t>46</a:t>
            </a:fld>
            <a:endParaRPr lang="en-GB"/>
          </a:p>
        </p:txBody>
      </p:sp>
      <p:sp>
        <p:nvSpPr>
          <p:cNvPr id="564226" name="Rectangle 2"/>
          <p:cNvSpPr>
            <a:spLocks noGrp="1" noRot="1" noChangeAspect="1" noChangeArrowheads="1" noTextEdit="1"/>
          </p:cNvSpPr>
          <p:nvPr>
            <p:ph type="sldImg"/>
          </p:nvPr>
        </p:nvSpPr>
        <p:spPr>
          <a:xfrm>
            <a:off x="493200" y="853200"/>
            <a:ext cx="5720000" cy="3960000"/>
          </a:xfr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A32B23F-EFDA-45DD-9D34-35775EAD118F}" type="slidenum">
              <a:rPr lang="en-GB"/>
              <a:pPr/>
              <a:t>47</a:t>
            </a:fld>
            <a:endParaRPr lang="en-GB"/>
          </a:p>
        </p:txBody>
      </p:sp>
      <p:sp>
        <p:nvSpPr>
          <p:cNvPr id="566274" name="Rectangle 2"/>
          <p:cNvSpPr>
            <a:spLocks noGrp="1" noRot="1" noChangeAspect="1" noChangeArrowheads="1" noTextEdit="1"/>
          </p:cNvSpPr>
          <p:nvPr>
            <p:ph type="sldImg"/>
          </p:nvPr>
        </p:nvSpPr>
        <p:spPr>
          <a:xfrm>
            <a:off x="493200" y="853200"/>
            <a:ext cx="5720000" cy="3960000"/>
          </a:xfr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E5A7A31-E038-4BB2-9055-9DE39005B5C5}" type="slidenum">
              <a:rPr lang="en-GB"/>
              <a:pPr/>
              <a:t>48</a:t>
            </a:fld>
            <a:endParaRPr lang="en-GB"/>
          </a:p>
        </p:txBody>
      </p:sp>
      <p:sp>
        <p:nvSpPr>
          <p:cNvPr id="568322" name="Rectangle 2"/>
          <p:cNvSpPr>
            <a:spLocks noGrp="1" noRot="1" noChangeAspect="1" noChangeArrowheads="1" noTextEdit="1"/>
          </p:cNvSpPr>
          <p:nvPr>
            <p:ph type="sldImg"/>
          </p:nvPr>
        </p:nvSpPr>
        <p:spPr>
          <a:xfrm>
            <a:off x="493200" y="853200"/>
            <a:ext cx="5720000" cy="3960000"/>
          </a:xfr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440BAC1-6AEE-4DE7-B098-9B501142746F}" type="slidenum">
              <a:rPr lang="en-GB"/>
              <a:pPr/>
              <a:t>49</a:t>
            </a:fld>
            <a:endParaRPr lang="en-GB"/>
          </a:p>
        </p:txBody>
      </p:sp>
      <p:sp>
        <p:nvSpPr>
          <p:cNvPr id="570370" name="Rectangle 2"/>
          <p:cNvSpPr>
            <a:spLocks noGrp="1" noRot="1" noChangeAspect="1" noChangeArrowheads="1" noTextEdit="1"/>
          </p:cNvSpPr>
          <p:nvPr>
            <p:ph type="sldImg"/>
          </p:nvPr>
        </p:nvSpPr>
        <p:spPr>
          <a:xfrm>
            <a:off x="493200" y="853200"/>
            <a:ext cx="5720000" cy="3960000"/>
          </a:xfr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9DF6027-F04F-4783-93C7-C8D58D85A7D4}" type="slidenum">
              <a:rPr lang="en-GB"/>
              <a:pPr/>
              <a:t>5</a:t>
            </a:fld>
            <a:endParaRPr lang="en-GB"/>
          </a:p>
        </p:txBody>
      </p:sp>
      <p:sp>
        <p:nvSpPr>
          <p:cNvPr id="362498" name="Rectangle 2"/>
          <p:cNvSpPr>
            <a:spLocks noGrp="1" noRot="1" noChangeAspect="1" noChangeArrowheads="1" noTextEdit="1"/>
          </p:cNvSpPr>
          <p:nvPr>
            <p:ph type="sldImg"/>
          </p:nvPr>
        </p:nvSpPr>
        <p:spPr>
          <a:xfrm>
            <a:off x="493713" y="852488"/>
            <a:ext cx="5719762" cy="3960812"/>
          </a:xfr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9ED38E8-2BD7-4DB8-A160-083785CBE609}" type="slidenum">
              <a:rPr lang="en-GB"/>
              <a:pPr/>
              <a:t>50</a:t>
            </a:fld>
            <a:endParaRPr lang="en-GB"/>
          </a:p>
        </p:txBody>
      </p:sp>
      <p:sp>
        <p:nvSpPr>
          <p:cNvPr id="572418" name="Rectangle 2"/>
          <p:cNvSpPr>
            <a:spLocks noGrp="1" noRot="1" noChangeAspect="1" noChangeArrowheads="1" noTextEdit="1"/>
          </p:cNvSpPr>
          <p:nvPr>
            <p:ph type="sldImg"/>
          </p:nvPr>
        </p:nvSpPr>
        <p:spPr>
          <a:xfrm>
            <a:off x="493200" y="853200"/>
            <a:ext cx="5720000" cy="3960000"/>
          </a:xfr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526D92A-8820-4E80-A575-5C8158618AED}" type="slidenum">
              <a:rPr lang="en-GB"/>
              <a:pPr/>
              <a:t>51</a:t>
            </a:fld>
            <a:endParaRPr lang="en-GB"/>
          </a:p>
        </p:txBody>
      </p:sp>
      <p:sp>
        <p:nvSpPr>
          <p:cNvPr id="576514" name="Rectangle 2"/>
          <p:cNvSpPr>
            <a:spLocks noGrp="1" noRot="1" noChangeAspect="1" noChangeArrowheads="1" noTextEdit="1"/>
          </p:cNvSpPr>
          <p:nvPr>
            <p:ph type="sldImg"/>
          </p:nvPr>
        </p:nvSpPr>
        <p:spPr>
          <a:xfrm>
            <a:off x="493200" y="853200"/>
            <a:ext cx="5720000" cy="3960000"/>
          </a:xfr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4" name="3 Marcador de número de diapositiva"/>
          <p:cNvSpPr>
            <a:spLocks noGrp="1"/>
          </p:cNvSpPr>
          <p:nvPr>
            <p:ph type="sldNum" sz="quarter" idx="10"/>
          </p:nvPr>
        </p:nvSpPr>
        <p:spPr/>
        <p:txBody>
          <a:bodyPr/>
          <a:lstStyle/>
          <a:p>
            <a:pPr>
              <a:defRPr/>
            </a:pPr>
            <a:fld id="{0DAE0412-18B3-4A31-A85E-6D20B4B107C4}" type="slidenum">
              <a:rPr lang="es-ES" smtClean="0"/>
              <a:pPr>
                <a:defRPr/>
              </a:pPr>
              <a:t>52</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4A93BD0-EA9F-49CD-AE91-6DF5C138B499}" type="slidenum">
              <a:rPr lang="en-GB"/>
              <a:pPr/>
              <a:t>6</a:t>
            </a:fld>
            <a:endParaRPr lang="en-GB"/>
          </a:p>
        </p:txBody>
      </p:sp>
      <p:sp>
        <p:nvSpPr>
          <p:cNvPr id="364546" name="Rectangle 2"/>
          <p:cNvSpPr>
            <a:spLocks noGrp="1" noRot="1" noChangeAspect="1" noChangeArrowheads="1" noTextEdit="1"/>
          </p:cNvSpPr>
          <p:nvPr>
            <p:ph type="sldImg"/>
          </p:nvPr>
        </p:nvSpPr>
        <p:spPr>
          <a:xfrm>
            <a:off x="493200" y="853200"/>
            <a:ext cx="5720000" cy="3960000"/>
          </a:xfr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0E1B1175-8CB2-4C94-A562-3BD15B036EEC}" type="slidenum">
              <a:rPr lang="en-GB"/>
              <a:pPr/>
              <a:t>7</a:t>
            </a:fld>
            <a:endParaRPr lang="en-GB"/>
          </a:p>
        </p:txBody>
      </p:sp>
      <p:sp>
        <p:nvSpPr>
          <p:cNvPr id="366594" name="Rectangle 2"/>
          <p:cNvSpPr>
            <a:spLocks noGrp="1" noRot="1" noChangeAspect="1" noChangeArrowheads="1" noTextEdit="1"/>
          </p:cNvSpPr>
          <p:nvPr>
            <p:ph type="sldImg"/>
          </p:nvPr>
        </p:nvSpPr>
        <p:spPr>
          <a:xfrm>
            <a:off x="493713" y="852488"/>
            <a:ext cx="5719762" cy="3960812"/>
          </a:xfr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051FEF8A-098B-41B0-89DD-70CE17F23B02}" type="slidenum">
              <a:rPr lang="en-GB"/>
              <a:pPr/>
              <a:t>8</a:t>
            </a:fld>
            <a:endParaRPr lang="en-GB"/>
          </a:p>
        </p:txBody>
      </p:sp>
      <p:sp>
        <p:nvSpPr>
          <p:cNvPr id="368642" name="Rectangle 2"/>
          <p:cNvSpPr>
            <a:spLocks noGrp="1" noRot="1" noChangeAspect="1" noChangeArrowheads="1" noTextEdit="1"/>
          </p:cNvSpPr>
          <p:nvPr>
            <p:ph type="sldImg"/>
          </p:nvPr>
        </p:nvSpPr>
        <p:spPr>
          <a:xfrm>
            <a:off x="493713" y="852488"/>
            <a:ext cx="5719762" cy="3960812"/>
          </a:xfr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8C77A617-BE4D-4A11-A468-239501B07B8C}" type="slidenum">
              <a:rPr lang="en-GB"/>
              <a:pPr/>
              <a:t>9</a:t>
            </a:fld>
            <a:endParaRPr lang="en-GB"/>
          </a:p>
        </p:txBody>
      </p:sp>
      <p:sp>
        <p:nvSpPr>
          <p:cNvPr id="370690" name="Rectangle 2"/>
          <p:cNvSpPr>
            <a:spLocks noGrp="1" noRot="1" noChangeAspect="1" noChangeArrowheads="1" noTextEdit="1"/>
          </p:cNvSpPr>
          <p:nvPr>
            <p:ph type="sldImg"/>
          </p:nvPr>
        </p:nvSpPr>
        <p:spPr>
          <a:xfrm>
            <a:off x="493713" y="852488"/>
            <a:ext cx="5719762" cy="3960812"/>
          </a:xfr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srcRect/>
          <a:stretch>
            <a:fillRect/>
          </a:stretch>
        </p:blipFill>
        <p:spPr bwMode="auto">
          <a:xfrm>
            <a:off x="0" y="1"/>
            <a:ext cx="9906000" cy="6869113"/>
          </a:xfrm>
          <a:prstGeom prst="rect">
            <a:avLst/>
          </a:prstGeom>
          <a:noFill/>
          <a:ln w="9525">
            <a:noFill/>
            <a:miter lim="800000"/>
            <a:headEnd/>
            <a:tailEnd/>
          </a:ln>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srcRect/>
          <a:stretch>
            <a:fillRect/>
          </a:stretch>
        </p:blipFill>
        <p:spPr bwMode="auto">
          <a:xfrm>
            <a:off x="0" y="13837"/>
            <a:ext cx="9906000" cy="792162"/>
          </a:xfrm>
          <a:prstGeom prst="rect">
            <a:avLst/>
          </a:prstGeom>
          <a:noFill/>
          <a:ln w="9525">
            <a:noFill/>
            <a:miter lim="800000"/>
            <a:headEnd/>
            <a:tailEnd/>
          </a:ln>
          <a:effectLst/>
        </p:spPr>
      </p:pic>
      <p:pic>
        <p:nvPicPr>
          <p:cNvPr id="2051" name="Picture 3"/>
          <p:cNvPicPr>
            <a:picLocks noChangeAspect="1" noChangeArrowheads="1"/>
          </p:cNvPicPr>
          <p:nvPr userDrawn="1"/>
        </p:nvPicPr>
        <p:blipFill>
          <a:blip r:embed="rId3"/>
          <a:srcRect/>
          <a:stretch>
            <a:fillRect/>
          </a:stretch>
        </p:blipFill>
        <p:spPr bwMode="auto">
          <a:xfrm>
            <a:off x="7627767" y="6519183"/>
            <a:ext cx="1786863" cy="155575"/>
          </a:xfrm>
          <a:prstGeom prst="rect">
            <a:avLst/>
          </a:prstGeom>
          <a:noFill/>
          <a:ln w="9525">
            <a:noFill/>
            <a:miter lim="800000"/>
            <a:headEnd/>
            <a:tailEnd/>
          </a:ln>
          <a:effectLst/>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Marcador de título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smtClean="0"/>
              <a:t>Clic para editar título</a:t>
            </a:r>
          </a:p>
        </p:txBody>
      </p:sp>
      <p:sp>
        <p:nvSpPr>
          <p:cNvPr id="5123" name="Marcador de texto 2"/>
          <p:cNvSpPr>
            <a:spLocks noGrp="1"/>
          </p:cNvSpPr>
          <p:nvPr>
            <p:ph type="body" idx="1"/>
          </p:nvPr>
        </p:nvSpPr>
        <p:spPr bwMode="auto">
          <a:xfrm>
            <a:off x="495300" y="1600201"/>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4" name="Marcador de fecha 3"/>
          <p:cNvSpPr>
            <a:spLocks noGrp="1"/>
          </p:cNvSpPr>
          <p:nvPr>
            <p:ph type="dt" sz="half" idx="2"/>
          </p:nvPr>
        </p:nvSpPr>
        <p:spPr>
          <a:xfrm>
            <a:off x="495300" y="6356351"/>
            <a:ext cx="23114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281724EB-F813-4D40-9F43-7255514768E6}" type="datetime1">
              <a:rPr lang="es-ES_tradnl" smtClean="0"/>
              <a:pPr>
                <a:defRPr/>
              </a:pPr>
              <a:t>01/03/2014</a:t>
            </a:fld>
            <a:endParaRPr lang="es-ES_tradnl"/>
          </a:p>
        </p:txBody>
      </p:sp>
      <p:sp>
        <p:nvSpPr>
          <p:cNvPr id="5" name="Marcador de pie de página 4"/>
          <p:cNvSpPr>
            <a:spLocks noGrp="1"/>
          </p:cNvSpPr>
          <p:nvPr>
            <p:ph type="ftr" sz="quarter" idx="3"/>
          </p:nvPr>
        </p:nvSpPr>
        <p:spPr>
          <a:xfrm>
            <a:off x="3384550" y="6356351"/>
            <a:ext cx="31369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a:defRPr/>
            </a:pPr>
            <a:endParaRPr lang="es-ES_tradnl"/>
          </a:p>
        </p:txBody>
      </p:sp>
      <p:sp>
        <p:nvSpPr>
          <p:cNvPr id="6" name="Marcador de número de diapositiva 5"/>
          <p:cNvSpPr>
            <a:spLocks noGrp="1"/>
          </p:cNvSpPr>
          <p:nvPr>
            <p:ph type="sldNum" sz="quarter" idx="4"/>
          </p:nvPr>
        </p:nvSpPr>
        <p:spPr>
          <a:xfrm>
            <a:off x="7099300" y="6356351"/>
            <a:ext cx="2311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79EDC493-A2E4-41F3-BF64-839C1D0CE317}" type="slidenum">
              <a:rPr lang="es-ES_tradnl"/>
              <a:pPr>
                <a:defRPr/>
              </a:pPr>
              <a:t>‹#›</a:t>
            </a:fld>
            <a:endParaRPr lang="es-ES_tradnl"/>
          </a:p>
        </p:txBody>
      </p:sp>
    </p:spTree>
  </p:cSld>
  <p:clrMap bg1="lt1" tx1="dk1" bg2="lt2" tx2="dk2" accent1="accent1" accent2="accent2" accent3="accent3" accent4="accent4" accent5="accent5" accent6="accent6" hlink="hlink" folHlink="folHlink"/>
  <p:sldLayoutIdLst>
    <p:sldLayoutId id="2147485250" r:id="rId1"/>
    <p:sldLayoutId id="2147485251" r:id="rId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9.bin"/></Relationships>
</file>

<file path=ppt/slides/_rels/slide1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 Id="rId9" Type="http://schemas.openxmlformats.org/officeDocument/2006/relationships/image" Target="../media/image40.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50.jpeg"/><Relationship Id="rId13" Type="http://schemas.openxmlformats.org/officeDocument/2006/relationships/image" Target="../media/image55.jpeg"/><Relationship Id="rId18" Type="http://schemas.openxmlformats.org/officeDocument/2006/relationships/image" Target="../media/image60.jpeg"/><Relationship Id="rId3" Type="http://schemas.openxmlformats.org/officeDocument/2006/relationships/image" Target="../media/image45.jpeg"/><Relationship Id="rId21" Type="http://schemas.openxmlformats.org/officeDocument/2006/relationships/image" Target="../media/image63.jpeg"/><Relationship Id="rId7" Type="http://schemas.openxmlformats.org/officeDocument/2006/relationships/image" Target="../media/image49.jpeg"/><Relationship Id="rId12" Type="http://schemas.openxmlformats.org/officeDocument/2006/relationships/image" Target="../media/image54.jpeg"/><Relationship Id="rId17" Type="http://schemas.openxmlformats.org/officeDocument/2006/relationships/image" Target="../media/image59.jpeg"/><Relationship Id="rId2" Type="http://schemas.openxmlformats.org/officeDocument/2006/relationships/notesSlide" Target="../notesSlides/notesSlide28.xml"/><Relationship Id="rId16" Type="http://schemas.openxmlformats.org/officeDocument/2006/relationships/image" Target="../media/image58.jpeg"/><Relationship Id="rId20" Type="http://schemas.openxmlformats.org/officeDocument/2006/relationships/image" Target="../media/image62.jpeg"/><Relationship Id="rId1" Type="http://schemas.openxmlformats.org/officeDocument/2006/relationships/slideLayout" Target="../slideLayouts/slideLayout2.xml"/><Relationship Id="rId6" Type="http://schemas.openxmlformats.org/officeDocument/2006/relationships/image" Target="../media/image48.jpeg"/><Relationship Id="rId11" Type="http://schemas.openxmlformats.org/officeDocument/2006/relationships/image" Target="../media/image53.jpeg"/><Relationship Id="rId5" Type="http://schemas.openxmlformats.org/officeDocument/2006/relationships/image" Target="../media/image47.jpeg"/><Relationship Id="rId15" Type="http://schemas.openxmlformats.org/officeDocument/2006/relationships/image" Target="../media/image57.jpeg"/><Relationship Id="rId10" Type="http://schemas.openxmlformats.org/officeDocument/2006/relationships/image" Target="../media/image52.jpeg"/><Relationship Id="rId19" Type="http://schemas.openxmlformats.org/officeDocument/2006/relationships/image" Target="../media/image61.jpeg"/><Relationship Id="rId4" Type="http://schemas.openxmlformats.org/officeDocument/2006/relationships/image" Target="../media/image46.jpeg"/><Relationship Id="rId9" Type="http://schemas.openxmlformats.org/officeDocument/2006/relationships/image" Target="../media/image51.jpeg"/><Relationship Id="rId14" Type="http://schemas.openxmlformats.org/officeDocument/2006/relationships/image" Target="../media/image56.jpeg"/><Relationship Id="rId22" Type="http://schemas.openxmlformats.org/officeDocument/2006/relationships/image" Target="../media/image64.jpeg"/></Relationships>
</file>

<file path=ppt/slides/_rels/slide2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7.bin"/><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uadroTexto 4"/>
          <p:cNvSpPr txBox="1">
            <a:spLocks noChangeArrowheads="1"/>
          </p:cNvSpPr>
          <p:nvPr/>
        </p:nvSpPr>
        <p:spPr bwMode="auto">
          <a:xfrm>
            <a:off x="5737225" y="2196354"/>
            <a:ext cx="3783542" cy="1015663"/>
          </a:xfrm>
          <a:prstGeom prst="rect">
            <a:avLst/>
          </a:prstGeom>
          <a:noFill/>
          <a:ln w="9525">
            <a:noFill/>
            <a:miter lim="800000"/>
            <a:headEnd/>
            <a:tailEnd/>
          </a:ln>
        </p:spPr>
        <p:txBody>
          <a:bodyPr wrap="square">
            <a:spAutoFit/>
          </a:bodyPr>
          <a:lstStyle/>
          <a:p>
            <a:pPr algn="r"/>
            <a:r>
              <a:rPr lang="es-ES" sz="2000" b="1" dirty="0" smtClean="0">
                <a:solidFill>
                  <a:schemeClr val="bg1">
                    <a:lumMod val="50000"/>
                  </a:schemeClr>
                </a:solidFill>
              </a:rPr>
              <a:t>CAP 2 </a:t>
            </a:r>
          </a:p>
          <a:p>
            <a:pPr algn="r"/>
            <a:r>
              <a:rPr lang="es-ES" sz="2000" b="1" dirty="0" smtClean="0">
                <a:solidFill>
                  <a:schemeClr val="bg1">
                    <a:lumMod val="50000"/>
                  </a:schemeClr>
                </a:solidFill>
              </a:rPr>
              <a:t>MOTOR &amp; SOFT STARTER</a:t>
            </a:r>
            <a:r>
              <a:rPr lang="es-ES" sz="2000" dirty="0" smtClean="0">
                <a:solidFill>
                  <a:schemeClr val="bg1">
                    <a:lumMod val="50000"/>
                  </a:schemeClr>
                </a:solidFill>
              </a:rPr>
              <a:t/>
            </a:r>
            <a:br>
              <a:rPr lang="es-ES" sz="2000" dirty="0" smtClean="0">
                <a:solidFill>
                  <a:schemeClr val="bg1">
                    <a:lumMod val="50000"/>
                  </a:schemeClr>
                </a:solidFill>
              </a:rPr>
            </a:br>
            <a:r>
              <a:rPr lang="es-ES" dirty="0" err="1" smtClean="0">
                <a:solidFill>
                  <a:schemeClr val="bg1">
                    <a:lumMod val="50000"/>
                  </a:schemeClr>
                </a:solidFill>
              </a:rPr>
              <a:t>January</a:t>
            </a:r>
            <a:r>
              <a:rPr lang="es-ES" dirty="0" smtClean="0">
                <a:solidFill>
                  <a:schemeClr val="bg1">
                    <a:lumMod val="50000"/>
                  </a:schemeClr>
                </a:solidFill>
              </a:rPr>
              <a:t> 10</a:t>
            </a:r>
            <a:r>
              <a:rPr lang="es-ES" baseline="30000" dirty="0" smtClean="0">
                <a:solidFill>
                  <a:schemeClr val="bg1">
                    <a:lumMod val="50000"/>
                  </a:schemeClr>
                </a:solidFill>
              </a:rPr>
              <a:t>TH</a:t>
            </a:r>
            <a:r>
              <a:rPr lang="es-ES" dirty="0" smtClean="0">
                <a:solidFill>
                  <a:schemeClr val="bg1">
                    <a:lumMod val="50000"/>
                  </a:schemeClr>
                </a:solidFill>
              </a:rPr>
              <a:t> 2013</a:t>
            </a:r>
            <a:endParaRPr lang="es-ES" sz="20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1714" name="Text Box 2"/>
          <p:cNvSpPr txBox="1">
            <a:spLocks noChangeArrowheads="1"/>
          </p:cNvSpPr>
          <p:nvPr/>
        </p:nvSpPr>
        <p:spPr bwMode="auto">
          <a:xfrm>
            <a:off x="0" y="908051"/>
            <a:ext cx="9906000" cy="461665"/>
          </a:xfrm>
          <a:prstGeom prst="rect">
            <a:avLst/>
          </a:prstGeom>
          <a:noFill/>
          <a:ln w="9525">
            <a:noFill/>
            <a:miter lim="800000"/>
            <a:headEnd/>
            <a:tailEnd/>
          </a:ln>
          <a:effectLst/>
        </p:spPr>
        <p:txBody>
          <a:bodyPr>
            <a:spAutoFit/>
          </a:bodyPr>
          <a:lstStyle/>
          <a:p>
            <a:pPr algn="ctr"/>
            <a:r>
              <a:rPr lang="en-GB" sz="2400" b="1" dirty="0" smtClean="0">
                <a:solidFill>
                  <a:srgbClr val="00B0F0"/>
                </a:solidFill>
              </a:rPr>
              <a:t>CURRENT- DIRECT ON LINE START</a:t>
            </a:r>
          </a:p>
        </p:txBody>
      </p:sp>
      <p:pic>
        <p:nvPicPr>
          <p:cNvPr id="371723" name="Picture 11" descr="GITCC0018AI"/>
          <p:cNvPicPr>
            <a:picLocks noChangeAspect="1" noChangeArrowheads="1"/>
          </p:cNvPicPr>
          <p:nvPr/>
        </p:nvPicPr>
        <p:blipFill>
          <a:blip r:embed="rId3"/>
          <a:srcRect/>
          <a:stretch>
            <a:fillRect/>
          </a:stretch>
        </p:blipFill>
        <p:spPr bwMode="auto">
          <a:xfrm>
            <a:off x="779066" y="1619250"/>
            <a:ext cx="8150092" cy="4846638"/>
          </a:xfrm>
          <a:prstGeom prst="rect">
            <a:avLst/>
          </a:prstGeom>
          <a:noFill/>
        </p:spPr>
      </p:pic>
      <p:pic>
        <p:nvPicPr>
          <p:cNvPr id="371724" name="Picture 12" descr="GITCC0019AI"/>
          <p:cNvPicPr>
            <a:picLocks noChangeAspect="1" noChangeArrowheads="1"/>
          </p:cNvPicPr>
          <p:nvPr/>
        </p:nvPicPr>
        <p:blipFill>
          <a:blip r:embed="rId4"/>
          <a:srcRect/>
          <a:stretch>
            <a:fillRect/>
          </a:stretch>
        </p:blipFill>
        <p:spPr bwMode="auto">
          <a:xfrm>
            <a:off x="779066" y="1619250"/>
            <a:ext cx="8150092" cy="48466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371714"/>
                                        </p:tgtEl>
                                        <p:attrNameLst>
                                          <p:attrName>style.visibility</p:attrName>
                                        </p:attrNameLst>
                                      </p:cBhvr>
                                      <p:to>
                                        <p:strVal val="visible"/>
                                      </p:to>
                                    </p:set>
                                    <p:anim calcmode="lin" valueType="num">
                                      <p:cBhvr>
                                        <p:cTn id="7" dur="500" fill="hold"/>
                                        <p:tgtEl>
                                          <p:spTgt spid="371714"/>
                                        </p:tgtEl>
                                        <p:attrNameLst>
                                          <p:attrName>ppt_w</p:attrName>
                                        </p:attrNameLst>
                                      </p:cBhvr>
                                      <p:tavLst>
                                        <p:tav tm="0">
                                          <p:val>
                                            <p:strVal val="#ppt_w*0.05"/>
                                          </p:val>
                                        </p:tav>
                                        <p:tav tm="100000">
                                          <p:val>
                                            <p:strVal val="#ppt_w"/>
                                          </p:val>
                                        </p:tav>
                                      </p:tavLst>
                                    </p:anim>
                                    <p:anim calcmode="lin" valueType="num">
                                      <p:cBhvr>
                                        <p:cTn id="8" dur="500" fill="hold"/>
                                        <p:tgtEl>
                                          <p:spTgt spid="371714"/>
                                        </p:tgtEl>
                                        <p:attrNameLst>
                                          <p:attrName>ppt_h</p:attrName>
                                        </p:attrNameLst>
                                      </p:cBhvr>
                                      <p:tavLst>
                                        <p:tav tm="0">
                                          <p:val>
                                            <p:strVal val="#ppt_h"/>
                                          </p:val>
                                        </p:tav>
                                        <p:tav tm="100000">
                                          <p:val>
                                            <p:strVal val="#ppt_h"/>
                                          </p:val>
                                        </p:tav>
                                      </p:tavLst>
                                    </p:anim>
                                    <p:anim calcmode="lin" valueType="num">
                                      <p:cBhvr>
                                        <p:cTn id="9" dur="500" fill="hold"/>
                                        <p:tgtEl>
                                          <p:spTgt spid="371714"/>
                                        </p:tgtEl>
                                        <p:attrNameLst>
                                          <p:attrName>ppt_x</p:attrName>
                                        </p:attrNameLst>
                                      </p:cBhvr>
                                      <p:tavLst>
                                        <p:tav tm="0">
                                          <p:val>
                                            <p:strVal val="#ppt_x-.2"/>
                                          </p:val>
                                        </p:tav>
                                        <p:tav tm="100000">
                                          <p:val>
                                            <p:strVal val="#ppt_x"/>
                                          </p:val>
                                        </p:tav>
                                      </p:tavLst>
                                    </p:anim>
                                    <p:anim calcmode="lin" valueType="num">
                                      <p:cBhvr>
                                        <p:cTn id="10" dur="500" fill="hold"/>
                                        <p:tgtEl>
                                          <p:spTgt spid="371714"/>
                                        </p:tgtEl>
                                        <p:attrNameLst>
                                          <p:attrName>ppt_y</p:attrName>
                                        </p:attrNameLst>
                                      </p:cBhvr>
                                      <p:tavLst>
                                        <p:tav tm="0">
                                          <p:val>
                                            <p:strVal val="#ppt_y"/>
                                          </p:val>
                                        </p:tav>
                                        <p:tav tm="100000">
                                          <p:val>
                                            <p:strVal val="#ppt_y"/>
                                          </p:val>
                                        </p:tav>
                                      </p:tavLst>
                                    </p:anim>
                                    <p:animEffect transition="in" filter="fade">
                                      <p:cBhvr>
                                        <p:cTn id="11" dur="500"/>
                                        <p:tgtEl>
                                          <p:spTgt spid="371714"/>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371723"/>
                                        </p:tgtEl>
                                        <p:attrNameLst>
                                          <p:attrName>style.visibility</p:attrName>
                                        </p:attrNameLst>
                                      </p:cBhvr>
                                      <p:to>
                                        <p:strVal val="visible"/>
                                      </p:to>
                                    </p:set>
                                    <p:animEffect transition="in" filter="fade">
                                      <p:cBhvr>
                                        <p:cTn id="15" dur="1000"/>
                                        <p:tgtEl>
                                          <p:spTgt spid="37172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71724"/>
                                        </p:tgtEl>
                                        <p:attrNameLst>
                                          <p:attrName>style.visibility</p:attrName>
                                        </p:attrNameLst>
                                      </p:cBhvr>
                                      <p:to>
                                        <p:strVal val="visible"/>
                                      </p:to>
                                    </p:set>
                                    <p:animEffect transition="in" filter="wipe(left)">
                                      <p:cBhvr>
                                        <p:cTn id="20" dur="1000"/>
                                        <p:tgtEl>
                                          <p:spTgt spid="371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3765" name="Text Box 5"/>
          <p:cNvSpPr txBox="1">
            <a:spLocks noChangeArrowheads="1"/>
          </p:cNvSpPr>
          <p:nvPr/>
        </p:nvSpPr>
        <p:spPr bwMode="auto">
          <a:xfrm>
            <a:off x="811743" y="1438276"/>
            <a:ext cx="8543925" cy="1698625"/>
          </a:xfrm>
          <a:prstGeom prst="rect">
            <a:avLst/>
          </a:prstGeom>
          <a:noFill/>
          <a:ln w="9525">
            <a:noFill/>
            <a:miter lim="800000"/>
            <a:headEnd/>
            <a:tailEnd/>
          </a:ln>
          <a:effectLst/>
        </p:spPr>
        <p:txBody>
          <a:bodyPr/>
          <a:lstStyle/>
          <a:p>
            <a:pPr>
              <a:buClr>
                <a:srgbClr val="00B0F0"/>
              </a:buClr>
              <a:buFont typeface="Arial Narrow" pitchFamily="34" charset="0"/>
              <a:buChar char="»"/>
            </a:pPr>
            <a:r>
              <a:rPr lang="en-GB" sz="2000" b="0" u="none" dirty="0">
                <a:solidFill>
                  <a:schemeClr val="tx1">
                    <a:lumMod val="50000"/>
                    <a:lumOff val="50000"/>
                  </a:schemeClr>
                </a:solidFill>
                <a:latin typeface="Arial Narrow" pitchFamily="34" charset="0"/>
                <a:cs typeface="Arial" charset="0"/>
              </a:rPr>
              <a:t> </a:t>
            </a:r>
            <a:r>
              <a:rPr lang="en-US" sz="2000" b="0" u="none" dirty="0">
                <a:solidFill>
                  <a:schemeClr val="tx1">
                    <a:lumMod val="50000"/>
                    <a:lumOff val="50000"/>
                  </a:schemeClr>
                </a:solidFill>
                <a:latin typeface="Arial Narrow" pitchFamily="34" charset="0"/>
              </a:rPr>
              <a:t>The motor cannot reach full synchronous speed as it will lose the capability of generating torque.</a:t>
            </a:r>
          </a:p>
          <a:p>
            <a:pPr>
              <a:buClr>
                <a:srgbClr val="00B0F0"/>
              </a:buClr>
              <a:buFont typeface="Arial Narrow" pitchFamily="34" charset="0"/>
              <a:buChar char="»"/>
            </a:pPr>
            <a:endParaRPr lang="en-GB" sz="2000" b="0" u="none" dirty="0">
              <a:solidFill>
                <a:schemeClr val="tx1">
                  <a:lumMod val="50000"/>
                  <a:lumOff val="50000"/>
                </a:schemeClr>
              </a:solidFill>
              <a:latin typeface="Arial Narrow" pitchFamily="34" charset="0"/>
            </a:endParaRPr>
          </a:p>
          <a:p>
            <a:pPr>
              <a:buClr>
                <a:srgbClr val="00B0F0"/>
              </a:buClr>
              <a:buFont typeface="Arial Narrow" pitchFamily="34" charset="0"/>
              <a:buChar char="»"/>
            </a:pPr>
            <a:r>
              <a:rPr lang="en-GB" sz="2000" b="0" u="none" dirty="0">
                <a:solidFill>
                  <a:schemeClr val="tx1">
                    <a:lumMod val="50000"/>
                    <a:lumOff val="50000"/>
                  </a:schemeClr>
                </a:solidFill>
                <a:latin typeface="Arial Narrow" pitchFamily="34" charset="0"/>
              </a:rPr>
              <a:t> </a:t>
            </a:r>
            <a:r>
              <a:rPr lang="en-US" sz="2000" b="0" u="none" dirty="0">
                <a:solidFill>
                  <a:schemeClr val="tx1">
                    <a:lumMod val="50000"/>
                    <a:lumOff val="50000"/>
                  </a:schemeClr>
                </a:solidFill>
                <a:latin typeface="Arial Narrow" pitchFamily="34" charset="0"/>
              </a:rPr>
              <a:t>Nominal current is reached at approx. 95% - 98% synchronous speed</a:t>
            </a:r>
            <a:r>
              <a:rPr lang="en-GB" sz="2000" b="0" u="none" dirty="0">
                <a:solidFill>
                  <a:schemeClr val="tx1">
                    <a:lumMod val="50000"/>
                    <a:lumOff val="50000"/>
                  </a:schemeClr>
                </a:solidFill>
                <a:latin typeface="Arial Narrow" pitchFamily="34" charset="0"/>
              </a:rPr>
              <a:t>.</a:t>
            </a:r>
          </a:p>
        </p:txBody>
      </p:sp>
      <p:pic>
        <p:nvPicPr>
          <p:cNvPr id="373766" name="Picture 6" descr="G_ITCC0020AE"/>
          <p:cNvPicPr>
            <a:picLocks noChangeAspect="1" noChangeArrowheads="1"/>
          </p:cNvPicPr>
          <p:nvPr/>
        </p:nvPicPr>
        <p:blipFill>
          <a:blip r:embed="rId3"/>
          <a:srcRect/>
          <a:stretch>
            <a:fillRect/>
          </a:stretch>
        </p:blipFill>
        <p:spPr bwMode="auto">
          <a:xfrm>
            <a:off x="1362075" y="3386138"/>
            <a:ext cx="5157656" cy="2597150"/>
          </a:xfrm>
          <a:prstGeom prst="rect">
            <a:avLst/>
          </a:prstGeom>
          <a:noFill/>
        </p:spPr>
      </p:pic>
      <p:sp>
        <p:nvSpPr>
          <p:cNvPr id="8" name="Text Box 2"/>
          <p:cNvSpPr txBox="1">
            <a:spLocks noChangeArrowheads="1"/>
          </p:cNvSpPr>
          <p:nvPr/>
        </p:nvSpPr>
        <p:spPr bwMode="auto">
          <a:xfrm>
            <a:off x="0" y="908051"/>
            <a:ext cx="9906000" cy="461665"/>
          </a:xfrm>
          <a:prstGeom prst="rect">
            <a:avLst/>
          </a:prstGeom>
          <a:noFill/>
          <a:ln w="9525">
            <a:noFill/>
            <a:miter lim="800000"/>
            <a:headEnd/>
            <a:tailEnd/>
          </a:ln>
          <a:effectLst/>
        </p:spPr>
        <p:txBody>
          <a:bodyPr>
            <a:spAutoFit/>
          </a:bodyPr>
          <a:lstStyle/>
          <a:p>
            <a:pPr algn="ctr"/>
            <a:r>
              <a:rPr lang="en-GB" sz="2400" b="1" dirty="0" smtClean="0">
                <a:solidFill>
                  <a:srgbClr val="00B0F0"/>
                </a:solidFill>
              </a:rPr>
              <a:t>CURRENT- DIRECT ON LINE START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73765"/>
                                        </p:tgtEl>
                                        <p:attrNameLst>
                                          <p:attrName>style.visibility</p:attrName>
                                        </p:attrNameLst>
                                      </p:cBhvr>
                                      <p:to>
                                        <p:strVal val="visible"/>
                                      </p:to>
                                    </p:set>
                                    <p:animEffect transition="in" filter="wipe(up)">
                                      <p:cBhvr>
                                        <p:cTn id="7" dur="500"/>
                                        <p:tgtEl>
                                          <p:spTgt spid="37376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73766"/>
                                        </p:tgtEl>
                                        <p:attrNameLst>
                                          <p:attrName>style.visibility</p:attrName>
                                        </p:attrNameLst>
                                      </p:cBhvr>
                                      <p:to>
                                        <p:strVal val="visible"/>
                                      </p:to>
                                    </p:set>
                                    <p:animEffect transition="in" filter="fade">
                                      <p:cBhvr>
                                        <p:cTn id="11" dur="1000"/>
                                        <p:tgtEl>
                                          <p:spTgt spid="373766"/>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strVal val="#ppt_w*0.05"/>
                                          </p:val>
                                        </p:tav>
                                        <p:tav tm="100000">
                                          <p:val>
                                            <p:strVal val="#ppt_w"/>
                                          </p:val>
                                        </p:tav>
                                      </p:tavLst>
                                    </p:anim>
                                    <p:anim calcmode="lin" valueType="num">
                                      <p:cBhvr>
                                        <p:cTn id="15" dur="500" fill="hold"/>
                                        <p:tgtEl>
                                          <p:spTgt spid="8"/>
                                        </p:tgtEl>
                                        <p:attrNameLst>
                                          <p:attrName>ppt_h</p:attrName>
                                        </p:attrNameLst>
                                      </p:cBhvr>
                                      <p:tavLst>
                                        <p:tav tm="0">
                                          <p:val>
                                            <p:strVal val="#ppt_h"/>
                                          </p:val>
                                        </p:tav>
                                        <p:tav tm="100000">
                                          <p:val>
                                            <p:strVal val="#ppt_h"/>
                                          </p:val>
                                        </p:tav>
                                      </p:tavLst>
                                    </p:anim>
                                    <p:anim calcmode="lin" valueType="num">
                                      <p:cBhvr>
                                        <p:cTn id="16" dur="500" fill="hold"/>
                                        <p:tgtEl>
                                          <p:spTgt spid="8"/>
                                        </p:tgtEl>
                                        <p:attrNameLst>
                                          <p:attrName>ppt_x</p:attrName>
                                        </p:attrNameLst>
                                      </p:cBhvr>
                                      <p:tavLst>
                                        <p:tav tm="0">
                                          <p:val>
                                            <p:strVal val="#ppt_x-.2"/>
                                          </p:val>
                                        </p:tav>
                                        <p:tav tm="100000">
                                          <p:val>
                                            <p:strVal val="#ppt_x"/>
                                          </p:val>
                                        </p:tav>
                                      </p:tavLst>
                                    </p:anim>
                                    <p:anim calcmode="lin" valueType="num">
                                      <p:cBhvr>
                                        <p:cTn id="17" dur="500" fill="hold"/>
                                        <p:tgtEl>
                                          <p:spTgt spid="8"/>
                                        </p:tgtEl>
                                        <p:attrNameLst>
                                          <p:attrName>ppt_y</p:attrName>
                                        </p:attrNameLst>
                                      </p:cBhvr>
                                      <p:tavLst>
                                        <p:tav tm="0">
                                          <p:val>
                                            <p:strVal val="#ppt_y"/>
                                          </p:val>
                                        </p:tav>
                                        <p:tav tm="100000">
                                          <p:val>
                                            <p:strVal val="#ppt_y"/>
                                          </p:val>
                                        </p:tav>
                                      </p:tavLst>
                                    </p:anim>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765"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5810" name="Text Box 2"/>
          <p:cNvSpPr txBox="1">
            <a:spLocks noChangeArrowheads="1"/>
          </p:cNvSpPr>
          <p:nvPr/>
        </p:nvSpPr>
        <p:spPr bwMode="auto">
          <a:xfrm>
            <a:off x="0" y="908051"/>
            <a:ext cx="9906000" cy="461665"/>
          </a:xfrm>
          <a:prstGeom prst="rect">
            <a:avLst/>
          </a:prstGeom>
          <a:noFill/>
          <a:ln w="9525">
            <a:noFill/>
            <a:miter lim="800000"/>
            <a:headEnd/>
            <a:tailEnd/>
          </a:ln>
          <a:effectLst/>
        </p:spPr>
        <p:txBody>
          <a:bodyPr>
            <a:spAutoFit/>
          </a:bodyPr>
          <a:lstStyle/>
          <a:p>
            <a:pPr algn="ctr"/>
            <a:r>
              <a:rPr lang="en-GB" sz="2400" b="1" dirty="0" smtClean="0">
                <a:solidFill>
                  <a:srgbClr val="00B0F0"/>
                </a:solidFill>
              </a:rPr>
              <a:t>INPUT VOLTAGE REDUCTION</a:t>
            </a:r>
          </a:p>
        </p:txBody>
      </p:sp>
      <p:sp>
        <p:nvSpPr>
          <p:cNvPr id="375811" name="Text Box 3"/>
          <p:cNvSpPr txBox="1">
            <a:spLocks noChangeArrowheads="1"/>
          </p:cNvSpPr>
          <p:nvPr/>
        </p:nvSpPr>
        <p:spPr bwMode="auto">
          <a:xfrm>
            <a:off x="194337" y="1438276"/>
            <a:ext cx="9267957" cy="981075"/>
          </a:xfrm>
          <a:prstGeom prst="rect">
            <a:avLst/>
          </a:prstGeom>
          <a:noFill/>
          <a:ln w="9525">
            <a:noFill/>
            <a:miter lim="800000"/>
            <a:headEnd/>
            <a:tailEnd/>
          </a:ln>
          <a:effectLst/>
        </p:spPr>
        <p:txBody>
          <a:bodyPr/>
          <a:lstStyle/>
          <a:p>
            <a:pPr>
              <a:buClr>
                <a:srgbClr val="00B0F0"/>
              </a:buClr>
              <a:buFont typeface="Arial Narrow" pitchFamily="34" charset="0"/>
              <a:buChar char="»"/>
            </a:pPr>
            <a:r>
              <a:rPr lang="en-GB" sz="2000" b="0" u="none">
                <a:solidFill>
                  <a:schemeClr val="tx1">
                    <a:lumMod val="50000"/>
                    <a:lumOff val="50000"/>
                  </a:schemeClr>
                </a:solidFill>
                <a:latin typeface="Arial Narrow" pitchFamily="34" charset="0"/>
                <a:cs typeface="Arial" charset="0"/>
              </a:rPr>
              <a:t> It is possible to demonstrate that</a:t>
            </a:r>
            <a:r>
              <a:rPr lang="en-GB" sz="2000" b="0" u="none">
                <a:solidFill>
                  <a:schemeClr val="tx1">
                    <a:lumMod val="50000"/>
                    <a:lumOff val="50000"/>
                  </a:schemeClr>
                </a:solidFill>
                <a:latin typeface="Arial Narrow" pitchFamily="34" charset="0"/>
              </a:rPr>
              <a:t>:</a:t>
            </a:r>
          </a:p>
          <a:p>
            <a:pPr lvl="1">
              <a:buClr>
                <a:srgbClr val="00B0F0"/>
              </a:buClr>
              <a:buFont typeface="Arial Narrow" pitchFamily="34" charset="0"/>
              <a:buChar char="»"/>
            </a:pPr>
            <a:r>
              <a:rPr lang="en-GB" sz="2000" b="0" u="none" dirty="0">
                <a:solidFill>
                  <a:schemeClr val="tx1">
                    <a:lumMod val="50000"/>
                    <a:lumOff val="50000"/>
                  </a:schemeClr>
                </a:solidFill>
                <a:latin typeface="Arial Narrow" pitchFamily="34" charset="0"/>
              </a:rPr>
              <a:t> If the main voltage (</a:t>
            </a:r>
            <a:r>
              <a:rPr lang="en-GB" sz="2000" u="none" dirty="0">
                <a:solidFill>
                  <a:schemeClr val="tx1">
                    <a:lumMod val="50000"/>
                    <a:lumOff val="50000"/>
                  </a:schemeClr>
                </a:solidFill>
                <a:latin typeface="Arial Narrow" pitchFamily="34" charset="0"/>
              </a:rPr>
              <a:t>E1</a:t>
            </a:r>
            <a:r>
              <a:rPr lang="en-GB" sz="2000" b="0" u="none" dirty="0">
                <a:solidFill>
                  <a:schemeClr val="tx1">
                    <a:lumMod val="50000"/>
                    <a:lumOff val="50000"/>
                  </a:schemeClr>
                </a:solidFill>
                <a:latin typeface="Arial Narrow" pitchFamily="34" charset="0"/>
              </a:rPr>
              <a:t>) changes, </a:t>
            </a:r>
            <a:r>
              <a:rPr lang="en-US" sz="2000" b="0" u="none" dirty="0">
                <a:solidFill>
                  <a:schemeClr val="tx1">
                    <a:lumMod val="50000"/>
                    <a:lumOff val="50000"/>
                  </a:schemeClr>
                </a:solidFill>
                <a:latin typeface="Arial Narrow" pitchFamily="34" charset="0"/>
              </a:rPr>
              <a:t>then the resulting torque (</a:t>
            </a:r>
            <a:r>
              <a:rPr lang="en-US" sz="2000" u="none" dirty="0">
                <a:solidFill>
                  <a:schemeClr val="tx1">
                    <a:lumMod val="50000"/>
                    <a:lumOff val="50000"/>
                  </a:schemeClr>
                </a:solidFill>
                <a:latin typeface="Arial Narrow" pitchFamily="34" charset="0"/>
              </a:rPr>
              <a:t>T</a:t>
            </a:r>
            <a:r>
              <a:rPr lang="en-US" sz="2000" b="0" u="none" dirty="0">
                <a:solidFill>
                  <a:schemeClr val="tx1">
                    <a:lumMod val="50000"/>
                    <a:lumOff val="50000"/>
                  </a:schemeClr>
                </a:solidFill>
                <a:latin typeface="Arial Narrow" pitchFamily="34" charset="0"/>
              </a:rPr>
              <a:t>) is quadratic in relationship to the voltage.</a:t>
            </a:r>
            <a:endParaRPr lang="en-GB" sz="2000" b="0" u="none" dirty="0">
              <a:solidFill>
                <a:schemeClr val="tx1">
                  <a:lumMod val="50000"/>
                  <a:lumOff val="50000"/>
                </a:schemeClr>
              </a:solidFill>
              <a:latin typeface="Arial Narrow" pitchFamily="34" charset="0"/>
            </a:endParaRPr>
          </a:p>
        </p:txBody>
      </p:sp>
      <p:sp>
        <p:nvSpPr>
          <p:cNvPr id="375814" name="Text Box 6"/>
          <p:cNvSpPr txBox="1">
            <a:spLocks noChangeArrowheads="1"/>
          </p:cNvSpPr>
          <p:nvPr/>
        </p:nvSpPr>
        <p:spPr bwMode="auto">
          <a:xfrm>
            <a:off x="441987" y="3586164"/>
            <a:ext cx="9267957" cy="981075"/>
          </a:xfrm>
          <a:prstGeom prst="rect">
            <a:avLst/>
          </a:prstGeom>
          <a:noFill/>
          <a:ln w="9525">
            <a:noFill/>
            <a:miter lim="800000"/>
            <a:headEnd/>
            <a:tailEnd/>
          </a:ln>
          <a:effectLst/>
        </p:spPr>
        <p:txBody>
          <a:bodyPr/>
          <a:lstStyle/>
          <a:p>
            <a:pPr>
              <a:buClr>
                <a:srgbClr val="00B0F0"/>
              </a:buClr>
              <a:buFont typeface="Arial Narrow" pitchFamily="34" charset="0"/>
              <a:buChar char="»"/>
            </a:pPr>
            <a:r>
              <a:rPr lang="en-GB" sz="2000" b="0" u="none" dirty="0">
                <a:solidFill>
                  <a:schemeClr val="tx1">
                    <a:lumMod val="50000"/>
                    <a:lumOff val="50000"/>
                  </a:schemeClr>
                </a:solidFill>
                <a:latin typeface="Arial Narrow" pitchFamily="34" charset="0"/>
                <a:cs typeface="Arial" charset="0"/>
              </a:rPr>
              <a:t> </a:t>
            </a:r>
            <a:r>
              <a:rPr lang="en-US" sz="2000" b="0" u="none" dirty="0">
                <a:solidFill>
                  <a:schemeClr val="tx1">
                    <a:lumMod val="50000"/>
                    <a:lumOff val="50000"/>
                  </a:schemeClr>
                </a:solidFill>
                <a:latin typeface="Arial Narrow" pitchFamily="34" charset="0"/>
                <a:cs typeface="Arial" charset="0"/>
              </a:rPr>
              <a:t>Upon start up, the instant </a:t>
            </a:r>
            <a:r>
              <a:rPr lang="en-US" sz="2000" b="1" u="none" dirty="0">
                <a:solidFill>
                  <a:schemeClr val="tx1">
                    <a:lumMod val="50000"/>
                    <a:lumOff val="50000"/>
                  </a:schemeClr>
                </a:solidFill>
                <a:latin typeface="Arial Narrow" pitchFamily="34" charset="0"/>
                <a:cs typeface="Arial" charset="0"/>
              </a:rPr>
              <a:t>torque</a:t>
            </a:r>
            <a:r>
              <a:rPr lang="en-US" sz="2000" b="0" u="none" dirty="0">
                <a:solidFill>
                  <a:schemeClr val="tx1">
                    <a:lumMod val="50000"/>
                    <a:lumOff val="50000"/>
                  </a:schemeClr>
                </a:solidFill>
                <a:latin typeface="Arial Narrow" pitchFamily="34" charset="0"/>
                <a:cs typeface="Arial" charset="0"/>
              </a:rPr>
              <a:t> is </a:t>
            </a:r>
            <a:r>
              <a:rPr lang="en-US" sz="2000" b="1" u="none" dirty="0">
                <a:solidFill>
                  <a:schemeClr val="tx1">
                    <a:lumMod val="50000"/>
                    <a:lumOff val="50000"/>
                  </a:schemeClr>
                </a:solidFill>
                <a:latin typeface="Arial Narrow" pitchFamily="34" charset="0"/>
                <a:cs typeface="Arial" charset="0"/>
              </a:rPr>
              <a:t>proportional </a:t>
            </a:r>
            <a:r>
              <a:rPr lang="en-US" sz="2000" b="1" u="none" dirty="0" smtClean="0">
                <a:solidFill>
                  <a:schemeClr val="tx1">
                    <a:lumMod val="50000"/>
                    <a:lumOff val="50000"/>
                  </a:schemeClr>
                </a:solidFill>
                <a:latin typeface="Arial Narrow" pitchFamily="34" charset="0"/>
                <a:cs typeface="Arial" charset="0"/>
              </a:rPr>
              <a:t>to </a:t>
            </a:r>
            <a:r>
              <a:rPr lang="en-US" sz="2000" b="1" dirty="0" smtClean="0">
                <a:solidFill>
                  <a:schemeClr val="tx1">
                    <a:lumMod val="50000"/>
                    <a:lumOff val="50000"/>
                  </a:schemeClr>
                </a:solidFill>
                <a:latin typeface="Arial Narrow" pitchFamily="34" charset="0"/>
                <a:cs typeface="Arial" charset="0"/>
              </a:rPr>
              <a:t>the square</a:t>
            </a:r>
            <a:r>
              <a:rPr lang="en-US" sz="2000" dirty="0" smtClean="0">
                <a:solidFill>
                  <a:schemeClr val="tx1">
                    <a:lumMod val="50000"/>
                    <a:lumOff val="50000"/>
                  </a:schemeClr>
                </a:solidFill>
                <a:latin typeface="Arial Narrow" pitchFamily="34" charset="0"/>
                <a:cs typeface="Arial" charset="0"/>
              </a:rPr>
              <a:t> of t</a:t>
            </a:r>
            <a:r>
              <a:rPr lang="en-US" sz="2000" b="0" u="none" dirty="0" smtClean="0">
                <a:solidFill>
                  <a:schemeClr val="tx1">
                    <a:lumMod val="50000"/>
                    <a:lumOff val="50000"/>
                  </a:schemeClr>
                </a:solidFill>
                <a:latin typeface="Arial Narrow" pitchFamily="34" charset="0"/>
                <a:cs typeface="Arial" charset="0"/>
              </a:rPr>
              <a:t>he </a:t>
            </a:r>
            <a:r>
              <a:rPr lang="en-US" sz="2000" b="0" u="none" dirty="0">
                <a:solidFill>
                  <a:schemeClr val="tx1">
                    <a:lumMod val="50000"/>
                    <a:lumOff val="50000"/>
                  </a:schemeClr>
                </a:solidFill>
                <a:latin typeface="Arial Narrow" pitchFamily="34" charset="0"/>
                <a:cs typeface="Arial" charset="0"/>
              </a:rPr>
              <a:t>main </a:t>
            </a:r>
            <a:r>
              <a:rPr lang="en-US" sz="2000" u="none" dirty="0">
                <a:solidFill>
                  <a:schemeClr val="tx1">
                    <a:lumMod val="50000"/>
                    <a:lumOff val="50000"/>
                  </a:schemeClr>
                </a:solidFill>
                <a:latin typeface="Arial Narrow" pitchFamily="34" charset="0"/>
                <a:cs typeface="Arial" charset="0"/>
              </a:rPr>
              <a:t>voltage</a:t>
            </a:r>
            <a:r>
              <a:rPr lang="en-GB" sz="2000" b="0" u="none" dirty="0">
                <a:solidFill>
                  <a:schemeClr val="tx1">
                    <a:lumMod val="50000"/>
                    <a:lumOff val="50000"/>
                  </a:schemeClr>
                </a:solidFill>
                <a:latin typeface="Arial Narrow" pitchFamily="34" charset="0"/>
                <a:cs typeface="Arial" charset="0"/>
              </a:rPr>
              <a:t>.</a:t>
            </a:r>
          </a:p>
        </p:txBody>
      </p:sp>
      <p:graphicFrame>
        <p:nvGraphicFramePr>
          <p:cNvPr id="375815" name="Object 7"/>
          <p:cNvGraphicFramePr>
            <a:graphicFrameLocks noChangeAspect="1"/>
          </p:cNvGraphicFramePr>
          <p:nvPr/>
        </p:nvGraphicFramePr>
        <p:xfrm>
          <a:off x="3900488" y="2878139"/>
          <a:ext cx="1845337" cy="452437"/>
        </p:xfrm>
        <a:graphic>
          <a:graphicData uri="http://schemas.openxmlformats.org/presentationml/2006/ole">
            <p:oleObj spid="_x0000_s75778" name="Ecuación" r:id="rId4" imgW="507960" imgH="13968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375810"/>
                                        </p:tgtEl>
                                        <p:attrNameLst>
                                          <p:attrName>style.visibility</p:attrName>
                                        </p:attrNameLst>
                                      </p:cBhvr>
                                      <p:to>
                                        <p:strVal val="visible"/>
                                      </p:to>
                                    </p:set>
                                    <p:anim calcmode="lin" valueType="num">
                                      <p:cBhvr>
                                        <p:cTn id="7" dur="500" fill="hold"/>
                                        <p:tgtEl>
                                          <p:spTgt spid="375810"/>
                                        </p:tgtEl>
                                        <p:attrNameLst>
                                          <p:attrName>ppt_w</p:attrName>
                                        </p:attrNameLst>
                                      </p:cBhvr>
                                      <p:tavLst>
                                        <p:tav tm="0">
                                          <p:val>
                                            <p:strVal val="#ppt_w*0.05"/>
                                          </p:val>
                                        </p:tav>
                                        <p:tav tm="100000">
                                          <p:val>
                                            <p:strVal val="#ppt_w"/>
                                          </p:val>
                                        </p:tav>
                                      </p:tavLst>
                                    </p:anim>
                                    <p:anim calcmode="lin" valueType="num">
                                      <p:cBhvr>
                                        <p:cTn id="8" dur="500" fill="hold"/>
                                        <p:tgtEl>
                                          <p:spTgt spid="375810"/>
                                        </p:tgtEl>
                                        <p:attrNameLst>
                                          <p:attrName>ppt_h</p:attrName>
                                        </p:attrNameLst>
                                      </p:cBhvr>
                                      <p:tavLst>
                                        <p:tav tm="0">
                                          <p:val>
                                            <p:strVal val="#ppt_h"/>
                                          </p:val>
                                        </p:tav>
                                        <p:tav tm="100000">
                                          <p:val>
                                            <p:strVal val="#ppt_h"/>
                                          </p:val>
                                        </p:tav>
                                      </p:tavLst>
                                    </p:anim>
                                    <p:anim calcmode="lin" valueType="num">
                                      <p:cBhvr>
                                        <p:cTn id="9" dur="500" fill="hold"/>
                                        <p:tgtEl>
                                          <p:spTgt spid="375810"/>
                                        </p:tgtEl>
                                        <p:attrNameLst>
                                          <p:attrName>ppt_x</p:attrName>
                                        </p:attrNameLst>
                                      </p:cBhvr>
                                      <p:tavLst>
                                        <p:tav tm="0">
                                          <p:val>
                                            <p:strVal val="#ppt_x-.2"/>
                                          </p:val>
                                        </p:tav>
                                        <p:tav tm="100000">
                                          <p:val>
                                            <p:strVal val="#ppt_x"/>
                                          </p:val>
                                        </p:tav>
                                      </p:tavLst>
                                    </p:anim>
                                    <p:anim calcmode="lin" valueType="num">
                                      <p:cBhvr>
                                        <p:cTn id="10" dur="500" fill="hold"/>
                                        <p:tgtEl>
                                          <p:spTgt spid="375810"/>
                                        </p:tgtEl>
                                        <p:attrNameLst>
                                          <p:attrName>ppt_y</p:attrName>
                                        </p:attrNameLst>
                                      </p:cBhvr>
                                      <p:tavLst>
                                        <p:tav tm="0">
                                          <p:val>
                                            <p:strVal val="#ppt_y"/>
                                          </p:val>
                                        </p:tav>
                                        <p:tav tm="100000">
                                          <p:val>
                                            <p:strVal val="#ppt_y"/>
                                          </p:val>
                                        </p:tav>
                                      </p:tavLst>
                                    </p:anim>
                                    <p:animEffect transition="in" filter="fade">
                                      <p:cBhvr>
                                        <p:cTn id="11" dur="500"/>
                                        <p:tgtEl>
                                          <p:spTgt spid="375810"/>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375811"/>
                                        </p:tgtEl>
                                        <p:attrNameLst>
                                          <p:attrName>style.visibility</p:attrName>
                                        </p:attrNameLst>
                                      </p:cBhvr>
                                      <p:to>
                                        <p:strVal val="visible"/>
                                      </p:to>
                                    </p:set>
                                    <p:animEffect transition="in" filter="wipe(up)">
                                      <p:cBhvr>
                                        <p:cTn id="15" dur="500"/>
                                        <p:tgtEl>
                                          <p:spTgt spid="375811"/>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375815"/>
                                        </p:tgtEl>
                                        <p:attrNameLst>
                                          <p:attrName>style.visibility</p:attrName>
                                        </p:attrNameLst>
                                      </p:cBhvr>
                                      <p:to>
                                        <p:strVal val="visible"/>
                                      </p:to>
                                    </p:set>
                                    <p:animEffect transition="in" filter="fade">
                                      <p:cBhvr>
                                        <p:cTn id="19" dur="500"/>
                                        <p:tgtEl>
                                          <p:spTgt spid="375815"/>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375814"/>
                                        </p:tgtEl>
                                        <p:attrNameLst>
                                          <p:attrName>style.visibility</p:attrName>
                                        </p:attrNameLst>
                                      </p:cBhvr>
                                      <p:to>
                                        <p:strVal val="visible"/>
                                      </p:to>
                                    </p:set>
                                    <p:animEffect transition="in" filter="wipe(up)">
                                      <p:cBhvr>
                                        <p:cTn id="23" dur="500"/>
                                        <p:tgtEl>
                                          <p:spTgt spid="375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0" grpId="0"/>
      <p:bldP spid="375811" grpId="0"/>
      <p:bldP spid="37581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7858" name="Text Box 2"/>
          <p:cNvSpPr txBox="1">
            <a:spLocks noChangeArrowheads="1"/>
          </p:cNvSpPr>
          <p:nvPr/>
        </p:nvSpPr>
        <p:spPr bwMode="auto">
          <a:xfrm>
            <a:off x="0" y="908051"/>
            <a:ext cx="9906000" cy="461665"/>
          </a:xfrm>
          <a:prstGeom prst="rect">
            <a:avLst/>
          </a:prstGeom>
          <a:noFill/>
          <a:ln w="9525">
            <a:noFill/>
            <a:miter lim="800000"/>
            <a:headEnd/>
            <a:tailEnd/>
          </a:ln>
          <a:effectLst/>
        </p:spPr>
        <p:txBody>
          <a:bodyPr>
            <a:spAutoFit/>
          </a:bodyPr>
          <a:lstStyle/>
          <a:p>
            <a:pPr algn="ctr"/>
            <a:r>
              <a:rPr lang="en-GB" sz="2400" b="1" dirty="0" smtClean="0">
                <a:solidFill>
                  <a:srgbClr val="00B0F0"/>
                </a:solidFill>
              </a:rPr>
              <a:t>TORQUE – SPEED CHARACTERISTIC</a:t>
            </a:r>
          </a:p>
        </p:txBody>
      </p:sp>
      <p:pic>
        <p:nvPicPr>
          <p:cNvPr id="377872" name="Picture 16" descr="AE_ITCC0001AI"/>
          <p:cNvPicPr>
            <a:picLocks noChangeAspect="1" noChangeArrowheads="1"/>
          </p:cNvPicPr>
          <p:nvPr/>
        </p:nvPicPr>
        <p:blipFill>
          <a:blip r:embed="rId3"/>
          <a:srcRect/>
          <a:stretch>
            <a:fillRect/>
          </a:stretch>
        </p:blipFill>
        <p:spPr bwMode="auto">
          <a:xfrm>
            <a:off x="1169459" y="1798638"/>
            <a:ext cx="7885245" cy="4760912"/>
          </a:xfrm>
          <a:prstGeom prst="rect">
            <a:avLst/>
          </a:prstGeom>
          <a:noFill/>
        </p:spPr>
      </p:pic>
      <p:pic>
        <p:nvPicPr>
          <p:cNvPr id="377873" name="Picture 17" descr="AE_ITCC0002AI"/>
          <p:cNvPicPr>
            <a:picLocks noChangeAspect="1" noChangeArrowheads="1"/>
          </p:cNvPicPr>
          <p:nvPr/>
        </p:nvPicPr>
        <p:blipFill>
          <a:blip r:embed="rId4"/>
          <a:srcRect/>
          <a:stretch>
            <a:fillRect/>
          </a:stretch>
        </p:blipFill>
        <p:spPr bwMode="auto">
          <a:xfrm>
            <a:off x="1169459" y="1798638"/>
            <a:ext cx="7885245" cy="4760912"/>
          </a:xfrm>
          <a:prstGeom prst="rect">
            <a:avLst/>
          </a:prstGeom>
          <a:noFill/>
        </p:spPr>
      </p:pic>
      <p:pic>
        <p:nvPicPr>
          <p:cNvPr id="377874" name="Picture 18" descr="AE_ITCC0003AI"/>
          <p:cNvPicPr>
            <a:picLocks noChangeAspect="1" noChangeArrowheads="1"/>
          </p:cNvPicPr>
          <p:nvPr/>
        </p:nvPicPr>
        <p:blipFill>
          <a:blip r:embed="rId5"/>
          <a:srcRect/>
          <a:stretch>
            <a:fillRect/>
          </a:stretch>
        </p:blipFill>
        <p:spPr bwMode="auto">
          <a:xfrm>
            <a:off x="1169459" y="1798638"/>
            <a:ext cx="7885245" cy="4760912"/>
          </a:xfrm>
          <a:prstGeom prst="rect">
            <a:avLst/>
          </a:prstGeom>
          <a:noFill/>
        </p:spPr>
      </p:pic>
      <p:pic>
        <p:nvPicPr>
          <p:cNvPr id="377875" name="Picture 19" descr="AE_ITCC0004AI"/>
          <p:cNvPicPr>
            <a:picLocks noChangeAspect="1" noChangeArrowheads="1"/>
          </p:cNvPicPr>
          <p:nvPr/>
        </p:nvPicPr>
        <p:blipFill>
          <a:blip r:embed="rId6"/>
          <a:srcRect/>
          <a:stretch>
            <a:fillRect/>
          </a:stretch>
        </p:blipFill>
        <p:spPr bwMode="auto">
          <a:xfrm>
            <a:off x="1169459" y="1798638"/>
            <a:ext cx="7885245" cy="4760912"/>
          </a:xfrm>
          <a:prstGeom prst="rect">
            <a:avLst/>
          </a:prstGeom>
          <a:noFill/>
        </p:spPr>
      </p:pic>
      <p:pic>
        <p:nvPicPr>
          <p:cNvPr id="377876" name="Picture 20" descr="AE_ITCC0005AI"/>
          <p:cNvPicPr>
            <a:picLocks noChangeAspect="1" noChangeArrowheads="1"/>
          </p:cNvPicPr>
          <p:nvPr/>
        </p:nvPicPr>
        <p:blipFill>
          <a:blip r:embed="rId7"/>
          <a:srcRect/>
          <a:stretch>
            <a:fillRect/>
          </a:stretch>
        </p:blipFill>
        <p:spPr bwMode="auto">
          <a:xfrm>
            <a:off x="1169459" y="1798638"/>
            <a:ext cx="7885245" cy="4760912"/>
          </a:xfrm>
          <a:prstGeom prst="rect">
            <a:avLst/>
          </a:prstGeom>
          <a:noFill/>
        </p:spPr>
      </p:pic>
      <p:pic>
        <p:nvPicPr>
          <p:cNvPr id="377877" name="Picture 21" descr="AE_ITCC0006AI"/>
          <p:cNvPicPr>
            <a:picLocks noChangeAspect="1" noChangeArrowheads="1"/>
          </p:cNvPicPr>
          <p:nvPr/>
        </p:nvPicPr>
        <p:blipFill>
          <a:blip r:embed="rId8"/>
          <a:srcRect/>
          <a:stretch>
            <a:fillRect/>
          </a:stretch>
        </p:blipFill>
        <p:spPr bwMode="auto">
          <a:xfrm>
            <a:off x="1169459" y="1798638"/>
            <a:ext cx="7885245" cy="4760912"/>
          </a:xfrm>
          <a:prstGeom prst="rect">
            <a:avLst/>
          </a:prstGeom>
          <a:noFill/>
        </p:spPr>
      </p:pic>
      <p:pic>
        <p:nvPicPr>
          <p:cNvPr id="377878" name="Picture 22" descr="AE_ITCC0007AI"/>
          <p:cNvPicPr>
            <a:picLocks noChangeAspect="1" noChangeArrowheads="1"/>
          </p:cNvPicPr>
          <p:nvPr/>
        </p:nvPicPr>
        <p:blipFill>
          <a:blip r:embed="rId9"/>
          <a:srcRect/>
          <a:stretch>
            <a:fillRect/>
          </a:stretch>
        </p:blipFill>
        <p:spPr bwMode="auto">
          <a:xfrm>
            <a:off x="1169459" y="1798638"/>
            <a:ext cx="7885245" cy="47609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377858"/>
                                        </p:tgtEl>
                                        <p:attrNameLst>
                                          <p:attrName>style.visibility</p:attrName>
                                        </p:attrNameLst>
                                      </p:cBhvr>
                                      <p:to>
                                        <p:strVal val="visible"/>
                                      </p:to>
                                    </p:set>
                                    <p:anim calcmode="lin" valueType="num">
                                      <p:cBhvr>
                                        <p:cTn id="7" dur="500" fill="hold"/>
                                        <p:tgtEl>
                                          <p:spTgt spid="377858"/>
                                        </p:tgtEl>
                                        <p:attrNameLst>
                                          <p:attrName>ppt_w</p:attrName>
                                        </p:attrNameLst>
                                      </p:cBhvr>
                                      <p:tavLst>
                                        <p:tav tm="0">
                                          <p:val>
                                            <p:strVal val="#ppt_w*0.05"/>
                                          </p:val>
                                        </p:tav>
                                        <p:tav tm="100000">
                                          <p:val>
                                            <p:strVal val="#ppt_w"/>
                                          </p:val>
                                        </p:tav>
                                      </p:tavLst>
                                    </p:anim>
                                    <p:anim calcmode="lin" valueType="num">
                                      <p:cBhvr>
                                        <p:cTn id="8" dur="500" fill="hold"/>
                                        <p:tgtEl>
                                          <p:spTgt spid="377858"/>
                                        </p:tgtEl>
                                        <p:attrNameLst>
                                          <p:attrName>ppt_h</p:attrName>
                                        </p:attrNameLst>
                                      </p:cBhvr>
                                      <p:tavLst>
                                        <p:tav tm="0">
                                          <p:val>
                                            <p:strVal val="#ppt_h"/>
                                          </p:val>
                                        </p:tav>
                                        <p:tav tm="100000">
                                          <p:val>
                                            <p:strVal val="#ppt_h"/>
                                          </p:val>
                                        </p:tav>
                                      </p:tavLst>
                                    </p:anim>
                                    <p:anim calcmode="lin" valueType="num">
                                      <p:cBhvr>
                                        <p:cTn id="9" dur="500" fill="hold"/>
                                        <p:tgtEl>
                                          <p:spTgt spid="377858"/>
                                        </p:tgtEl>
                                        <p:attrNameLst>
                                          <p:attrName>ppt_x</p:attrName>
                                        </p:attrNameLst>
                                      </p:cBhvr>
                                      <p:tavLst>
                                        <p:tav tm="0">
                                          <p:val>
                                            <p:strVal val="#ppt_x-.2"/>
                                          </p:val>
                                        </p:tav>
                                        <p:tav tm="100000">
                                          <p:val>
                                            <p:strVal val="#ppt_x"/>
                                          </p:val>
                                        </p:tav>
                                      </p:tavLst>
                                    </p:anim>
                                    <p:anim calcmode="lin" valueType="num">
                                      <p:cBhvr>
                                        <p:cTn id="10" dur="500" fill="hold"/>
                                        <p:tgtEl>
                                          <p:spTgt spid="377858"/>
                                        </p:tgtEl>
                                        <p:attrNameLst>
                                          <p:attrName>ppt_y</p:attrName>
                                        </p:attrNameLst>
                                      </p:cBhvr>
                                      <p:tavLst>
                                        <p:tav tm="0">
                                          <p:val>
                                            <p:strVal val="#ppt_y"/>
                                          </p:val>
                                        </p:tav>
                                        <p:tav tm="100000">
                                          <p:val>
                                            <p:strVal val="#ppt_y"/>
                                          </p:val>
                                        </p:tav>
                                      </p:tavLst>
                                    </p:anim>
                                    <p:animEffect transition="in" filter="fade">
                                      <p:cBhvr>
                                        <p:cTn id="11" dur="500"/>
                                        <p:tgtEl>
                                          <p:spTgt spid="377858"/>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377872"/>
                                        </p:tgtEl>
                                        <p:attrNameLst>
                                          <p:attrName>style.visibility</p:attrName>
                                        </p:attrNameLst>
                                      </p:cBhvr>
                                      <p:to>
                                        <p:strVal val="visible"/>
                                      </p:to>
                                    </p:set>
                                    <p:animEffect transition="in" filter="fade">
                                      <p:cBhvr>
                                        <p:cTn id="15" dur="1000"/>
                                        <p:tgtEl>
                                          <p:spTgt spid="37787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77873"/>
                                        </p:tgtEl>
                                        <p:attrNameLst>
                                          <p:attrName>style.visibility</p:attrName>
                                        </p:attrNameLst>
                                      </p:cBhvr>
                                      <p:to>
                                        <p:strVal val="visible"/>
                                      </p:to>
                                    </p:set>
                                    <p:animEffect transition="in" filter="wipe(left)">
                                      <p:cBhvr>
                                        <p:cTn id="20" dur="1000"/>
                                        <p:tgtEl>
                                          <p:spTgt spid="37787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77874"/>
                                        </p:tgtEl>
                                        <p:attrNameLst>
                                          <p:attrName>style.visibility</p:attrName>
                                        </p:attrNameLst>
                                      </p:cBhvr>
                                      <p:to>
                                        <p:strVal val="visible"/>
                                      </p:to>
                                    </p:set>
                                    <p:animEffect transition="in" filter="wipe(left)">
                                      <p:cBhvr>
                                        <p:cTn id="25" dur="1000"/>
                                        <p:tgtEl>
                                          <p:spTgt spid="37787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77875"/>
                                        </p:tgtEl>
                                        <p:attrNameLst>
                                          <p:attrName>style.visibility</p:attrName>
                                        </p:attrNameLst>
                                      </p:cBhvr>
                                      <p:to>
                                        <p:strVal val="visible"/>
                                      </p:to>
                                    </p:set>
                                    <p:animEffect transition="in" filter="wipe(left)">
                                      <p:cBhvr>
                                        <p:cTn id="30" dur="1000"/>
                                        <p:tgtEl>
                                          <p:spTgt spid="37787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77876"/>
                                        </p:tgtEl>
                                        <p:attrNameLst>
                                          <p:attrName>style.visibility</p:attrName>
                                        </p:attrNameLst>
                                      </p:cBhvr>
                                      <p:to>
                                        <p:strVal val="visible"/>
                                      </p:to>
                                    </p:set>
                                    <p:animEffect transition="in" filter="wipe(left)">
                                      <p:cBhvr>
                                        <p:cTn id="35" dur="1000"/>
                                        <p:tgtEl>
                                          <p:spTgt spid="37787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77877"/>
                                        </p:tgtEl>
                                        <p:attrNameLst>
                                          <p:attrName>style.visibility</p:attrName>
                                        </p:attrNameLst>
                                      </p:cBhvr>
                                      <p:to>
                                        <p:strVal val="visible"/>
                                      </p:to>
                                    </p:set>
                                    <p:animEffect transition="in" filter="wipe(left)">
                                      <p:cBhvr>
                                        <p:cTn id="40" dur="1000"/>
                                        <p:tgtEl>
                                          <p:spTgt spid="37787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77878"/>
                                        </p:tgtEl>
                                        <p:attrNameLst>
                                          <p:attrName>style.visibility</p:attrName>
                                        </p:attrNameLst>
                                      </p:cBhvr>
                                      <p:to>
                                        <p:strVal val="visible"/>
                                      </p:to>
                                    </p:set>
                                    <p:animEffect transition="in" filter="wipe(left)">
                                      <p:cBhvr>
                                        <p:cTn id="45" dur="1000"/>
                                        <p:tgtEl>
                                          <p:spTgt spid="377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9918" name="Picture 14" descr="AE_ITCC0008AI"/>
          <p:cNvPicPr>
            <a:picLocks noChangeAspect="1" noChangeArrowheads="1"/>
          </p:cNvPicPr>
          <p:nvPr/>
        </p:nvPicPr>
        <p:blipFill>
          <a:blip r:embed="rId3"/>
          <a:srcRect/>
          <a:stretch>
            <a:fillRect/>
          </a:stretch>
        </p:blipFill>
        <p:spPr bwMode="auto">
          <a:xfrm>
            <a:off x="1169459" y="1798638"/>
            <a:ext cx="7885245" cy="4760912"/>
          </a:xfrm>
          <a:prstGeom prst="rect">
            <a:avLst/>
          </a:prstGeom>
          <a:noFill/>
        </p:spPr>
      </p:pic>
      <p:pic>
        <p:nvPicPr>
          <p:cNvPr id="379919" name="Picture 15" descr="AE_ITCC0009AI"/>
          <p:cNvPicPr>
            <a:picLocks noChangeAspect="1" noChangeArrowheads="1"/>
          </p:cNvPicPr>
          <p:nvPr/>
        </p:nvPicPr>
        <p:blipFill>
          <a:blip r:embed="rId4"/>
          <a:srcRect/>
          <a:stretch>
            <a:fillRect/>
          </a:stretch>
        </p:blipFill>
        <p:spPr bwMode="auto">
          <a:xfrm>
            <a:off x="1169459" y="1798638"/>
            <a:ext cx="7885245" cy="4760912"/>
          </a:xfrm>
          <a:prstGeom prst="rect">
            <a:avLst/>
          </a:prstGeom>
          <a:noFill/>
        </p:spPr>
      </p:pic>
      <p:sp>
        <p:nvSpPr>
          <p:cNvPr id="8" name="Text Box 2"/>
          <p:cNvSpPr txBox="1">
            <a:spLocks noChangeArrowheads="1"/>
          </p:cNvSpPr>
          <p:nvPr/>
        </p:nvSpPr>
        <p:spPr bwMode="auto">
          <a:xfrm>
            <a:off x="0" y="908051"/>
            <a:ext cx="9906000" cy="461665"/>
          </a:xfrm>
          <a:prstGeom prst="rect">
            <a:avLst/>
          </a:prstGeom>
          <a:noFill/>
          <a:ln w="9525">
            <a:noFill/>
            <a:miter lim="800000"/>
            <a:headEnd/>
            <a:tailEnd/>
          </a:ln>
          <a:effectLst/>
        </p:spPr>
        <p:txBody>
          <a:bodyPr>
            <a:spAutoFit/>
          </a:bodyPr>
          <a:lstStyle/>
          <a:p>
            <a:pPr algn="ctr"/>
            <a:r>
              <a:rPr lang="en-GB" sz="2400" b="1" dirty="0" smtClean="0">
                <a:solidFill>
                  <a:srgbClr val="00B0F0"/>
                </a:solidFill>
              </a:rPr>
              <a:t>TORQUE – SPEED CHARACTERISTIC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9919"/>
                                        </p:tgtEl>
                                        <p:attrNameLst>
                                          <p:attrName>style.visibility</p:attrName>
                                        </p:attrNameLst>
                                      </p:cBhvr>
                                      <p:to>
                                        <p:strVal val="visible"/>
                                      </p:to>
                                    </p:set>
                                  </p:childTnLst>
                                </p:cTn>
                              </p:par>
                              <p:par>
                                <p:cTn id="7" presetID="54" presetClass="entr" presetSubtype="0" ac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p:cTn id="9" dur="500" fill="hold"/>
                                        <p:tgtEl>
                                          <p:spTgt spid="8"/>
                                        </p:tgtEl>
                                        <p:attrNameLst>
                                          <p:attrName>ppt_w</p:attrName>
                                        </p:attrNameLst>
                                      </p:cBhvr>
                                      <p:tavLst>
                                        <p:tav tm="0">
                                          <p:val>
                                            <p:strVal val="#ppt_w*0.05"/>
                                          </p:val>
                                        </p:tav>
                                        <p:tav tm="100000">
                                          <p:val>
                                            <p:strVal val="#ppt_w"/>
                                          </p:val>
                                        </p:tav>
                                      </p:tavLst>
                                    </p:anim>
                                    <p:anim calcmode="lin" valueType="num">
                                      <p:cBhvr>
                                        <p:cTn id="10" dur="500" fill="hold"/>
                                        <p:tgtEl>
                                          <p:spTgt spid="8"/>
                                        </p:tgtEl>
                                        <p:attrNameLst>
                                          <p:attrName>ppt_h</p:attrName>
                                        </p:attrNameLst>
                                      </p:cBhvr>
                                      <p:tavLst>
                                        <p:tav tm="0">
                                          <p:val>
                                            <p:strVal val="#ppt_h"/>
                                          </p:val>
                                        </p:tav>
                                        <p:tav tm="100000">
                                          <p:val>
                                            <p:strVal val="#ppt_h"/>
                                          </p:val>
                                        </p:tav>
                                      </p:tavLst>
                                    </p:anim>
                                    <p:anim calcmode="lin" valueType="num">
                                      <p:cBhvr>
                                        <p:cTn id="11" dur="500" fill="hold"/>
                                        <p:tgtEl>
                                          <p:spTgt spid="8"/>
                                        </p:tgtEl>
                                        <p:attrNameLst>
                                          <p:attrName>ppt_x</p:attrName>
                                        </p:attrNameLst>
                                      </p:cBhvr>
                                      <p:tavLst>
                                        <p:tav tm="0">
                                          <p:val>
                                            <p:strVal val="#ppt_x-.2"/>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5026" name="Text Box 2"/>
          <p:cNvSpPr txBox="1">
            <a:spLocks noChangeArrowheads="1"/>
          </p:cNvSpPr>
          <p:nvPr/>
        </p:nvSpPr>
        <p:spPr bwMode="auto">
          <a:xfrm>
            <a:off x="0" y="908051"/>
            <a:ext cx="9906000" cy="461665"/>
          </a:xfrm>
          <a:prstGeom prst="rect">
            <a:avLst/>
          </a:prstGeom>
          <a:noFill/>
          <a:ln w="9525">
            <a:noFill/>
            <a:miter lim="800000"/>
            <a:headEnd/>
            <a:tailEnd/>
          </a:ln>
          <a:effectLst/>
        </p:spPr>
        <p:txBody>
          <a:bodyPr>
            <a:spAutoFit/>
          </a:bodyPr>
          <a:lstStyle/>
          <a:p>
            <a:pPr algn="ctr"/>
            <a:r>
              <a:rPr lang="en-US" sz="2400" b="1" dirty="0" smtClean="0">
                <a:solidFill>
                  <a:srgbClr val="00B0F0"/>
                </a:solidFill>
              </a:rPr>
              <a:t>EXTENDED START UP SYSTEMS</a:t>
            </a:r>
          </a:p>
        </p:txBody>
      </p:sp>
      <p:sp>
        <p:nvSpPr>
          <p:cNvPr id="385027" name="Text Box 3"/>
          <p:cNvSpPr txBox="1">
            <a:spLocks noChangeArrowheads="1"/>
          </p:cNvSpPr>
          <p:nvPr/>
        </p:nvSpPr>
        <p:spPr bwMode="auto">
          <a:xfrm>
            <a:off x="577850" y="1438275"/>
            <a:ext cx="8884444" cy="1811338"/>
          </a:xfrm>
          <a:prstGeom prst="rect">
            <a:avLst/>
          </a:prstGeom>
          <a:noFill/>
          <a:ln w="9525">
            <a:noFill/>
            <a:miter lim="800000"/>
            <a:headEnd/>
            <a:tailEnd/>
          </a:ln>
          <a:effectLst/>
        </p:spPr>
        <p:txBody>
          <a:bodyPr/>
          <a:lstStyle/>
          <a:p>
            <a:pPr>
              <a:buClr>
                <a:srgbClr val="00B0F0"/>
              </a:buClr>
              <a:buFont typeface="Arial Narrow" pitchFamily="34" charset="0"/>
              <a:buChar char="»"/>
            </a:pPr>
            <a:r>
              <a:rPr lang="en-US" sz="2000" b="0" u="none" dirty="0" smtClean="0">
                <a:solidFill>
                  <a:schemeClr val="tx1">
                    <a:lumMod val="50000"/>
                    <a:lumOff val="50000"/>
                  </a:schemeClr>
                </a:solidFill>
                <a:latin typeface="Arial Narrow" pitchFamily="34" charset="0"/>
                <a:cs typeface="Arial" charset="0"/>
              </a:rPr>
              <a:t> </a:t>
            </a:r>
            <a:r>
              <a:rPr lang="en-US" sz="2000" b="0" u="none" dirty="0" smtClean="0">
                <a:solidFill>
                  <a:schemeClr val="tx1">
                    <a:lumMod val="50000"/>
                    <a:lumOff val="50000"/>
                  </a:schemeClr>
                </a:solidFill>
                <a:latin typeface="Arial Narrow" pitchFamily="34" charset="0"/>
              </a:rPr>
              <a:t>Existing </a:t>
            </a:r>
            <a:r>
              <a:rPr lang="en-US" sz="2000" b="0" u="none" dirty="0">
                <a:solidFill>
                  <a:schemeClr val="tx1">
                    <a:lumMod val="50000"/>
                    <a:lumOff val="50000"/>
                  </a:schemeClr>
                </a:solidFill>
                <a:latin typeface="Arial Narrow" pitchFamily="34" charset="0"/>
              </a:rPr>
              <a:t>different motor starting methods</a:t>
            </a:r>
            <a:r>
              <a:rPr lang="en-US" sz="2000" b="0" u="none" dirty="0" smtClean="0">
                <a:solidFill>
                  <a:schemeClr val="tx1">
                    <a:lumMod val="50000"/>
                    <a:lumOff val="50000"/>
                  </a:schemeClr>
                </a:solidFill>
                <a:latin typeface="Arial Narrow" pitchFamily="34" charset="0"/>
              </a:rPr>
              <a:t>:</a:t>
            </a:r>
          </a:p>
          <a:p>
            <a:pPr marL="622300" lvl="1" indent="-177800">
              <a:buClr>
                <a:srgbClr val="00B0F0"/>
              </a:buClr>
              <a:buFont typeface="Wingdings" pitchFamily="2" charset="2"/>
              <a:buChar char="§"/>
            </a:pPr>
            <a:r>
              <a:rPr lang="en-US" sz="2000" b="1" u="none" dirty="0" smtClean="0">
                <a:solidFill>
                  <a:schemeClr val="tx1">
                    <a:lumMod val="50000"/>
                    <a:lumOff val="50000"/>
                  </a:schemeClr>
                </a:solidFill>
                <a:latin typeface="Arial Narrow" pitchFamily="34" charset="0"/>
              </a:rPr>
              <a:t>Direct on line (DOL)</a:t>
            </a:r>
          </a:p>
          <a:p>
            <a:pPr marL="622300" lvl="1" indent="-177800">
              <a:buClr>
                <a:srgbClr val="00B0F0"/>
              </a:buClr>
              <a:buFont typeface="Wingdings" pitchFamily="2" charset="2"/>
              <a:buChar char="§"/>
            </a:pPr>
            <a:r>
              <a:rPr lang="en-US" sz="2000" b="0" u="none" dirty="0" smtClean="0">
                <a:solidFill>
                  <a:schemeClr val="tx1">
                    <a:lumMod val="50000"/>
                    <a:lumOff val="50000"/>
                  </a:schemeClr>
                </a:solidFill>
                <a:latin typeface="Arial Narrow" pitchFamily="34" charset="0"/>
              </a:rPr>
              <a:t>Star-delta (</a:t>
            </a:r>
            <a:r>
              <a:rPr lang="en-US" sz="2000" b="1" u="none" dirty="0" smtClean="0">
                <a:solidFill>
                  <a:schemeClr val="tx1">
                    <a:lumMod val="50000"/>
                    <a:lumOff val="50000"/>
                  </a:schemeClr>
                </a:solidFill>
                <a:latin typeface="Arial Narrow" pitchFamily="34" charset="0"/>
              </a:rPr>
              <a:t>Y/∆</a:t>
            </a:r>
            <a:r>
              <a:rPr lang="en-US" sz="2000" b="0" u="none" dirty="0" smtClean="0">
                <a:solidFill>
                  <a:schemeClr val="tx1">
                    <a:lumMod val="50000"/>
                    <a:lumOff val="50000"/>
                  </a:schemeClr>
                </a:solidFill>
                <a:latin typeface="Arial Narrow" pitchFamily="34" charset="0"/>
              </a:rPr>
              <a:t>)</a:t>
            </a:r>
          </a:p>
          <a:p>
            <a:pPr marL="622300" lvl="1" indent="-177800">
              <a:buClr>
                <a:srgbClr val="00B0F0"/>
              </a:buClr>
              <a:buFont typeface="Wingdings" pitchFamily="2" charset="2"/>
              <a:buChar char="§"/>
            </a:pPr>
            <a:r>
              <a:rPr lang="en-US" sz="2000" b="0" u="none" dirty="0" smtClean="0">
                <a:solidFill>
                  <a:schemeClr val="tx1">
                    <a:lumMod val="50000"/>
                    <a:lumOff val="50000"/>
                  </a:schemeClr>
                </a:solidFill>
                <a:latin typeface="Arial Narrow" pitchFamily="34" charset="0"/>
              </a:rPr>
              <a:t>Primary resistance</a:t>
            </a:r>
          </a:p>
          <a:p>
            <a:pPr marL="622300" lvl="1" indent="-177800">
              <a:buClr>
                <a:srgbClr val="00B0F0"/>
              </a:buClr>
              <a:buFont typeface="Wingdings" pitchFamily="2" charset="2"/>
              <a:buChar char="§"/>
            </a:pPr>
            <a:r>
              <a:rPr lang="en-US" sz="2000" b="0" u="none" dirty="0" smtClean="0">
                <a:solidFill>
                  <a:schemeClr val="tx1">
                    <a:lumMod val="50000"/>
                    <a:lumOff val="50000"/>
                  </a:schemeClr>
                </a:solidFill>
                <a:latin typeface="Arial Narrow" pitchFamily="34" charset="0"/>
              </a:rPr>
              <a:t>Secondary resistance (wound rotor motor).</a:t>
            </a:r>
            <a:endParaRPr lang="en-US" sz="2000" b="0" u="none" dirty="0">
              <a:solidFill>
                <a:schemeClr val="tx1">
                  <a:lumMod val="50000"/>
                  <a:lumOff val="50000"/>
                </a:schemeClr>
              </a:solidFill>
              <a:latin typeface="Arial Narrow" pitchFamily="34" charset="0"/>
            </a:endParaRPr>
          </a:p>
        </p:txBody>
      </p:sp>
      <p:sp>
        <p:nvSpPr>
          <p:cNvPr id="385029" name="Text Box 5"/>
          <p:cNvSpPr txBox="1">
            <a:spLocks noChangeArrowheads="1"/>
          </p:cNvSpPr>
          <p:nvPr/>
        </p:nvSpPr>
        <p:spPr bwMode="auto">
          <a:xfrm>
            <a:off x="577850" y="3598864"/>
            <a:ext cx="8884444" cy="1773237"/>
          </a:xfrm>
          <a:prstGeom prst="rect">
            <a:avLst/>
          </a:prstGeom>
          <a:noFill/>
          <a:ln w="9525">
            <a:noFill/>
            <a:miter lim="800000"/>
            <a:headEnd/>
            <a:tailEnd/>
          </a:ln>
          <a:effectLst/>
        </p:spPr>
        <p:txBody>
          <a:bodyPr/>
          <a:lstStyle/>
          <a:p>
            <a:pPr>
              <a:buClr>
                <a:srgbClr val="00B0F0"/>
              </a:buClr>
              <a:buFont typeface="Arial Narrow" pitchFamily="34" charset="0"/>
              <a:buChar char="»"/>
            </a:pPr>
            <a:r>
              <a:rPr lang="en-US" sz="2000" b="0" u="none" dirty="0" smtClean="0">
                <a:solidFill>
                  <a:schemeClr val="tx1">
                    <a:lumMod val="50000"/>
                    <a:lumOff val="50000"/>
                  </a:schemeClr>
                </a:solidFill>
                <a:latin typeface="Arial Narrow" pitchFamily="34" charset="0"/>
                <a:cs typeface="Arial" charset="0"/>
              </a:rPr>
              <a:t> Basically </a:t>
            </a:r>
            <a:r>
              <a:rPr lang="en-US" sz="2000" b="0" u="none" dirty="0">
                <a:solidFill>
                  <a:schemeClr val="tx1">
                    <a:lumMod val="50000"/>
                    <a:lumOff val="50000"/>
                  </a:schemeClr>
                </a:solidFill>
                <a:latin typeface="Arial Narrow" pitchFamily="34" charset="0"/>
                <a:cs typeface="Arial" charset="0"/>
              </a:rPr>
              <a:t>all of them present </a:t>
            </a:r>
            <a:r>
              <a:rPr lang="en-US" sz="2000" b="0" u="none" dirty="0" smtClean="0">
                <a:solidFill>
                  <a:schemeClr val="tx1">
                    <a:lumMod val="50000"/>
                    <a:lumOff val="50000"/>
                  </a:schemeClr>
                </a:solidFill>
                <a:latin typeface="Arial Narrow" pitchFamily="34" charset="0"/>
                <a:cs typeface="Arial" charset="0"/>
              </a:rPr>
              <a:t>problems.</a:t>
            </a:r>
          </a:p>
          <a:p>
            <a:pPr marL="723900" lvl="1" indent="-190500">
              <a:buClr>
                <a:srgbClr val="00B0F0"/>
              </a:buClr>
              <a:buFont typeface="Wingdings" pitchFamily="2" charset="2"/>
              <a:buChar char="§"/>
            </a:pPr>
            <a:r>
              <a:rPr lang="en-US" sz="2000" dirty="0" smtClean="0">
                <a:solidFill>
                  <a:schemeClr val="tx1">
                    <a:lumMod val="50000"/>
                    <a:lumOff val="50000"/>
                  </a:schemeClr>
                </a:solidFill>
                <a:latin typeface="Arial Narrow" pitchFamily="34" charset="0"/>
              </a:rPr>
              <a:t>Excessive torque applied</a:t>
            </a:r>
          </a:p>
          <a:p>
            <a:pPr marL="723900" lvl="1" indent="-190500">
              <a:buClr>
                <a:srgbClr val="00B0F0"/>
              </a:buClr>
              <a:buFont typeface="Wingdings" pitchFamily="2" charset="2"/>
              <a:buChar char="§"/>
            </a:pPr>
            <a:r>
              <a:rPr lang="en-US" sz="2000" dirty="0" smtClean="0">
                <a:solidFill>
                  <a:schemeClr val="tx1">
                    <a:lumMod val="50000"/>
                    <a:lumOff val="50000"/>
                  </a:schemeClr>
                </a:solidFill>
                <a:latin typeface="Arial Narrow" pitchFamily="34" charset="0"/>
              </a:rPr>
              <a:t>High inrush current</a:t>
            </a:r>
          </a:p>
          <a:p>
            <a:pPr marL="723900" lvl="1" indent="-190500">
              <a:buClr>
                <a:srgbClr val="00B0F0"/>
              </a:buClr>
              <a:buFont typeface="Wingdings" pitchFamily="2" charset="2"/>
              <a:buChar char="§"/>
            </a:pPr>
            <a:r>
              <a:rPr lang="en-US" sz="2000" dirty="0" smtClean="0">
                <a:solidFill>
                  <a:schemeClr val="tx1">
                    <a:lumMod val="50000"/>
                    <a:lumOff val="50000"/>
                  </a:schemeClr>
                </a:solidFill>
                <a:latin typeface="Arial Narrow" pitchFamily="34" charset="0"/>
              </a:rPr>
              <a:t>Wiring complexity</a:t>
            </a:r>
          </a:p>
          <a:p>
            <a:pPr>
              <a:buClr>
                <a:srgbClr val="00B0F0"/>
              </a:buClr>
              <a:buFont typeface="Arial Narrow" pitchFamily="34" charset="0"/>
              <a:buChar char="»"/>
            </a:pPr>
            <a:endParaRPr lang="en-US" sz="2000" b="0" u="none" dirty="0">
              <a:solidFill>
                <a:schemeClr val="tx1">
                  <a:lumMod val="50000"/>
                  <a:lumOff val="50000"/>
                </a:schemeClr>
              </a:solidFill>
              <a:latin typeface="Arial Narrow" pitchFamily="34"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385026"/>
                                        </p:tgtEl>
                                        <p:attrNameLst>
                                          <p:attrName>style.visibility</p:attrName>
                                        </p:attrNameLst>
                                      </p:cBhvr>
                                      <p:to>
                                        <p:strVal val="visible"/>
                                      </p:to>
                                    </p:set>
                                    <p:anim calcmode="lin" valueType="num">
                                      <p:cBhvr>
                                        <p:cTn id="7" dur="500" fill="hold"/>
                                        <p:tgtEl>
                                          <p:spTgt spid="385026"/>
                                        </p:tgtEl>
                                        <p:attrNameLst>
                                          <p:attrName>ppt_w</p:attrName>
                                        </p:attrNameLst>
                                      </p:cBhvr>
                                      <p:tavLst>
                                        <p:tav tm="0">
                                          <p:val>
                                            <p:strVal val="#ppt_w*0.05"/>
                                          </p:val>
                                        </p:tav>
                                        <p:tav tm="100000">
                                          <p:val>
                                            <p:strVal val="#ppt_w"/>
                                          </p:val>
                                        </p:tav>
                                      </p:tavLst>
                                    </p:anim>
                                    <p:anim calcmode="lin" valueType="num">
                                      <p:cBhvr>
                                        <p:cTn id="8" dur="500" fill="hold"/>
                                        <p:tgtEl>
                                          <p:spTgt spid="385026"/>
                                        </p:tgtEl>
                                        <p:attrNameLst>
                                          <p:attrName>ppt_h</p:attrName>
                                        </p:attrNameLst>
                                      </p:cBhvr>
                                      <p:tavLst>
                                        <p:tav tm="0">
                                          <p:val>
                                            <p:strVal val="#ppt_h"/>
                                          </p:val>
                                        </p:tav>
                                        <p:tav tm="100000">
                                          <p:val>
                                            <p:strVal val="#ppt_h"/>
                                          </p:val>
                                        </p:tav>
                                      </p:tavLst>
                                    </p:anim>
                                    <p:anim calcmode="lin" valueType="num">
                                      <p:cBhvr>
                                        <p:cTn id="9" dur="500" fill="hold"/>
                                        <p:tgtEl>
                                          <p:spTgt spid="385026"/>
                                        </p:tgtEl>
                                        <p:attrNameLst>
                                          <p:attrName>ppt_x</p:attrName>
                                        </p:attrNameLst>
                                      </p:cBhvr>
                                      <p:tavLst>
                                        <p:tav tm="0">
                                          <p:val>
                                            <p:strVal val="#ppt_x-.2"/>
                                          </p:val>
                                        </p:tav>
                                        <p:tav tm="100000">
                                          <p:val>
                                            <p:strVal val="#ppt_x"/>
                                          </p:val>
                                        </p:tav>
                                      </p:tavLst>
                                    </p:anim>
                                    <p:anim calcmode="lin" valueType="num">
                                      <p:cBhvr>
                                        <p:cTn id="10" dur="500" fill="hold"/>
                                        <p:tgtEl>
                                          <p:spTgt spid="385026"/>
                                        </p:tgtEl>
                                        <p:attrNameLst>
                                          <p:attrName>ppt_y</p:attrName>
                                        </p:attrNameLst>
                                      </p:cBhvr>
                                      <p:tavLst>
                                        <p:tav tm="0">
                                          <p:val>
                                            <p:strVal val="#ppt_y"/>
                                          </p:val>
                                        </p:tav>
                                        <p:tav tm="100000">
                                          <p:val>
                                            <p:strVal val="#ppt_y"/>
                                          </p:val>
                                        </p:tav>
                                      </p:tavLst>
                                    </p:anim>
                                    <p:animEffect transition="in" filter="fade">
                                      <p:cBhvr>
                                        <p:cTn id="11" dur="500"/>
                                        <p:tgtEl>
                                          <p:spTgt spid="385026"/>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385027"/>
                                        </p:tgtEl>
                                        <p:attrNameLst>
                                          <p:attrName>style.visibility</p:attrName>
                                        </p:attrNameLst>
                                      </p:cBhvr>
                                      <p:to>
                                        <p:strVal val="visible"/>
                                      </p:to>
                                    </p:set>
                                    <p:animEffect transition="in" filter="wipe(up)">
                                      <p:cBhvr>
                                        <p:cTn id="15" dur="500"/>
                                        <p:tgtEl>
                                          <p:spTgt spid="385027"/>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385029"/>
                                        </p:tgtEl>
                                        <p:attrNameLst>
                                          <p:attrName>style.visibility</p:attrName>
                                        </p:attrNameLst>
                                      </p:cBhvr>
                                      <p:to>
                                        <p:strVal val="visible"/>
                                      </p:to>
                                    </p:set>
                                    <p:animEffect transition="in" filter="wipe(up)">
                                      <p:cBhvr>
                                        <p:cTn id="19" dur="500"/>
                                        <p:tgtEl>
                                          <p:spTgt spid="385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26" grpId="0"/>
      <p:bldP spid="385027" grpId="0"/>
      <p:bldP spid="385029"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7074" name="Text Box 2"/>
          <p:cNvSpPr txBox="1">
            <a:spLocks noChangeArrowheads="1"/>
          </p:cNvSpPr>
          <p:nvPr/>
        </p:nvSpPr>
        <p:spPr bwMode="auto">
          <a:xfrm>
            <a:off x="0" y="908051"/>
            <a:ext cx="9906000" cy="461665"/>
          </a:xfrm>
          <a:prstGeom prst="rect">
            <a:avLst/>
          </a:prstGeom>
          <a:noFill/>
          <a:ln w="9525">
            <a:noFill/>
            <a:miter lim="800000"/>
            <a:headEnd/>
            <a:tailEnd/>
          </a:ln>
          <a:effectLst/>
        </p:spPr>
        <p:txBody>
          <a:bodyPr>
            <a:spAutoFit/>
          </a:bodyPr>
          <a:lstStyle/>
          <a:p>
            <a:pPr algn="ctr"/>
            <a:r>
              <a:rPr lang="en-GB" sz="2400" b="1" dirty="0" smtClean="0">
                <a:solidFill>
                  <a:srgbClr val="00B0F0"/>
                </a:solidFill>
              </a:rPr>
              <a:t>MOTOR START UP PROBLEMS</a:t>
            </a:r>
          </a:p>
        </p:txBody>
      </p:sp>
      <p:sp>
        <p:nvSpPr>
          <p:cNvPr id="387075" name="Text Box 3"/>
          <p:cNvSpPr txBox="1">
            <a:spLocks noChangeArrowheads="1"/>
          </p:cNvSpPr>
          <p:nvPr/>
        </p:nvSpPr>
        <p:spPr bwMode="auto">
          <a:xfrm>
            <a:off x="468001" y="1512001"/>
            <a:ext cx="8856927" cy="981075"/>
          </a:xfrm>
          <a:prstGeom prst="rect">
            <a:avLst/>
          </a:prstGeom>
          <a:noFill/>
          <a:ln w="9525">
            <a:noFill/>
            <a:miter lim="800000"/>
            <a:headEnd/>
            <a:tailEnd/>
          </a:ln>
          <a:effectLst/>
        </p:spPr>
        <p:txBody>
          <a:bodyPr/>
          <a:lstStyle/>
          <a:p>
            <a:pPr>
              <a:buFont typeface="Arial Narrow" pitchFamily="34" charset="0"/>
              <a:buChar char="»"/>
            </a:pPr>
            <a:r>
              <a:rPr lang="en-US" sz="2000" b="1" u="none" dirty="0">
                <a:solidFill>
                  <a:srgbClr val="00B0F0"/>
                </a:solidFill>
                <a:latin typeface="Arial Narrow" pitchFamily="34" charset="0"/>
              </a:rPr>
              <a:t> EXCESSIVE TORQUE APPLIED</a:t>
            </a:r>
            <a:r>
              <a:rPr lang="en-US" sz="2000" b="1" u="none" dirty="0">
                <a:solidFill>
                  <a:schemeClr val="tx1">
                    <a:lumMod val="50000"/>
                    <a:lumOff val="50000"/>
                  </a:schemeClr>
                </a:solidFill>
                <a:latin typeface="Arial Narrow" pitchFamily="34" charset="0"/>
              </a:rPr>
              <a:t>: </a:t>
            </a:r>
            <a:r>
              <a:rPr lang="en-US" sz="2000" b="0" u="none" dirty="0">
                <a:solidFill>
                  <a:schemeClr val="tx1">
                    <a:lumMod val="50000"/>
                    <a:lumOff val="50000"/>
                  </a:schemeClr>
                </a:solidFill>
                <a:latin typeface="Arial Narrow" pitchFamily="34" charset="0"/>
              </a:rPr>
              <a:t>Even if resistant torque is low, during the start strong oscillations appear as the speed increases. This is basically an uncontrolled  start.</a:t>
            </a:r>
            <a:endParaRPr lang="en-GB" sz="2000" b="0" u="none" dirty="0">
              <a:solidFill>
                <a:schemeClr val="tx1">
                  <a:lumMod val="50000"/>
                  <a:lumOff val="50000"/>
                </a:schemeClr>
              </a:solidFill>
              <a:latin typeface="Arial Narrow" pitchFamily="34" charset="0"/>
            </a:endParaRPr>
          </a:p>
        </p:txBody>
      </p:sp>
      <p:sp>
        <p:nvSpPr>
          <p:cNvPr id="387077" name="Text Box 5"/>
          <p:cNvSpPr txBox="1">
            <a:spLocks noChangeArrowheads="1"/>
          </p:cNvSpPr>
          <p:nvPr/>
        </p:nvSpPr>
        <p:spPr bwMode="auto">
          <a:xfrm>
            <a:off x="638044" y="3357564"/>
            <a:ext cx="9267957" cy="981075"/>
          </a:xfrm>
          <a:prstGeom prst="rect">
            <a:avLst/>
          </a:prstGeom>
          <a:noFill/>
          <a:ln w="9525">
            <a:noFill/>
            <a:miter lim="800000"/>
            <a:headEnd/>
            <a:tailEnd/>
          </a:ln>
          <a:effectLst/>
        </p:spPr>
        <p:txBody>
          <a:bodyPr/>
          <a:lstStyle/>
          <a:p>
            <a:pPr>
              <a:buClr>
                <a:srgbClr val="00B0F0"/>
              </a:buClr>
              <a:buFont typeface="Arial Narrow" pitchFamily="34" charset="0"/>
              <a:buChar char="»"/>
            </a:pPr>
            <a:r>
              <a:rPr lang="en-GB" sz="2000" b="0" u="none" dirty="0">
                <a:solidFill>
                  <a:schemeClr val="tx1">
                    <a:lumMod val="50000"/>
                    <a:lumOff val="50000"/>
                  </a:schemeClr>
                </a:solidFill>
                <a:latin typeface="Arial Narrow" pitchFamily="34" charset="0"/>
                <a:cs typeface="Arial" charset="0"/>
              </a:rPr>
              <a:t> </a:t>
            </a:r>
            <a:r>
              <a:rPr lang="en-GB" sz="2000" b="1" u="none" dirty="0">
                <a:solidFill>
                  <a:schemeClr val="tx1">
                    <a:lumMod val="50000"/>
                    <a:lumOff val="50000"/>
                  </a:schemeClr>
                </a:solidFill>
                <a:latin typeface="Arial Narrow" pitchFamily="34" charset="0"/>
                <a:cs typeface="Arial" charset="0"/>
              </a:rPr>
              <a:t>Disadvantages</a:t>
            </a:r>
            <a:r>
              <a:rPr lang="en-GB" sz="2000" b="0" u="none" dirty="0">
                <a:solidFill>
                  <a:schemeClr val="tx1">
                    <a:lumMod val="50000"/>
                    <a:lumOff val="50000"/>
                  </a:schemeClr>
                </a:solidFill>
                <a:latin typeface="Arial Narrow" pitchFamily="34" charset="0"/>
                <a:cs typeface="Arial" charset="0"/>
              </a:rPr>
              <a:t>:</a:t>
            </a:r>
            <a:endParaRPr lang="en-GB" u="none" dirty="0">
              <a:solidFill>
                <a:schemeClr val="tx1">
                  <a:lumMod val="50000"/>
                  <a:lumOff val="50000"/>
                </a:schemeClr>
              </a:solidFill>
              <a:latin typeface="Arial Narrow" pitchFamily="34" charset="0"/>
            </a:endParaRPr>
          </a:p>
        </p:txBody>
      </p:sp>
      <p:sp>
        <p:nvSpPr>
          <p:cNvPr id="387078" name="Text Box 6"/>
          <p:cNvSpPr txBox="1">
            <a:spLocks noChangeArrowheads="1"/>
          </p:cNvSpPr>
          <p:nvPr/>
        </p:nvSpPr>
        <p:spPr bwMode="auto">
          <a:xfrm>
            <a:off x="1348317" y="3890964"/>
            <a:ext cx="8378825" cy="1800225"/>
          </a:xfrm>
          <a:prstGeom prst="rect">
            <a:avLst/>
          </a:prstGeom>
          <a:noFill/>
          <a:ln w="9525">
            <a:noFill/>
            <a:miter lim="800000"/>
            <a:headEnd/>
            <a:tailEnd/>
          </a:ln>
          <a:effectLst/>
        </p:spPr>
        <p:txBody>
          <a:bodyPr/>
          <a:lstStyle/>
          <a:p>
            <a:pPr marL="177800" indent="-177800" eaLnBrk="0" hangingPunct="0">
              <a:spcBef>
                <a:spcPct val="40000"/>
              </a:spcBef>
              <a:buClr>
                <a:srgbClr val="00B0F0"/>
              </a:buClr>
              <a:buFont typeface="Wingdings" pitchFamily="2" charset="2"/>
              <a:buChar char="§"/>
            </a:pPr>
            <a:r>
              <a:rPr lang="en-US" sz="2000" u="none" dirty="0">
                <a:solidFill>
                  <a:schemeClr val="tx1">
                    <a:lumMod val="50000"/>
                    <a:lumOff val="50000"/>
                  </a:schemeClr>
                </a:solidFill>
                <a:latin typeface="Arial Narrow" pitchFamily="34" charset="0"/>
                <a:cs typeface="Arial" charset="0"/>
              </a:rPr>
              <a:t>Mechanical Shocks.</a:t>
            </a:r>
          </a:p>
          <a:p>
            <a:pPr marL="177800" indent="-177800" eaLnBrk="0" hangingPunct="0">
              <a:spcBef>
                <a:spcPct val="40000"/>
              </a:spcBef>
              <a:buClr>
                <a:srgbClr val="00B0F0"/>
              </a:buClr>
              <a:buFont typeface="Wingdings" pitchFamily="2" charset="2"/>
              <a:buChar char="§"/>
            </a:pPr>
            <a:r>
              <a:rPr lang="en-US" sz="2000" u="none" dirty="0">
                <a:solidFill>
                  <a:schemeClr val="tx1">
                    <a:lumMod val="50000"/>
                    <a:lumOff val="50000"/>
                  </a:schemeClr>
                </a:solidFill>
                <a:latin typeface="Arial Narrow" pitchFamily="34" charset="0"/>
                <a:cs typeface="Arial" charset="0"/>
              </a:rPr>
              <a:t>Belt slip.</a:t>
            </a:r>
          </a:p>
          <a:p>
            <a:pPr marL="177800" indent="-177800" eaLnBrk="0" hangingPunct="0">
              <a:spcBef>
                <a:spcPct val="40000"/>
              </a:spcBef>
              <a:buClr>
                <a:srgbClr val="00B0F0"/>
              </a:buClr>
              <a:buFont typeface="Wingdings" pitchFamily="2" charset="2"/>
              <a:buChar char="§"/>
            </a:pPr>
            <a:r>
              <a:rPr lang="en-US" sz="2000" u="none" dirty="0">
                <a:solidFill>
                  <a:schemeClr val="tx1">
                    <a:lumMod val="50000"/>
                    <a:lumOff val="50000"/>
                  </a:schemeClr>
                </a:solidFill>
                <a:latin typeface="Arial Narrow" pitchFamily="34" charset="0"/>
                <a:cs typeface="Arial" charset="0"/>
              </a:rPr>
              <a:t>Transmission stress.</a:t>
            </a:r>
          </a:p>
          <a:p>
            <a:pPr marL="177800" indent="-177800" eaLnBrk="0" hangingPunct="0">
              <a:spcBef>
                <a:spcPct val="40000"/>
              </a:spcBef>
              <a:buClr>
                <a:srgbClr val="00B0F0"/>
              </a:buClr>
              <a:buFont typeface="Wingdings" pitchFamily="2" charset="2"/>
              <a:buChar char="§"/>
            </a:pPr>
            <a:r>
              <a:rPr lang="en-US" sz="2000" u="none" dirty="0">
                <a:solidFill>
                  <a:schemeClr val="tx1">
                    <a:lumMod val="50000"/>
                    <a:lumOff val="50000"/>
                  </a:schemeClr>
                </a:solidFill>
                <a:latin typeface="Arial Narrow" pitchFamily="34" charset="0"/>
                <a:cs typeface="Arial" charset="0"/>
              </a:rPr>
              <a:t>Over-pressure.</a:t>
            </a:r>
            <a:endParaRPr lang="en-GB" sz="2000" u="none" dirty="0">
              <a:solidFill>
                <a:schemeClr val="tx1">
                  <a:lumMod val="50000"/>
                  <a:lumOff val="50000"/>
                </a:schemeClr>
              </a:solidFill>
              <a:latin typeface="Arial Narrow" pitchFamily="34"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387074"/>
                                        </p:tgtEl>
                                        <p:attrNameLst>
                                          <p:attrName>style.visibility</p:attrName>
                                        </p:attrNameLst>
                                      </p:cBhvr>
                                      <p:to>
                                        <p:strVal val="visible"/>
                                      </p:to>
                                    </p:set>
                                    <p:anim calcmode="lin" valueType="num">
                                      <p:cBhvr>
                                        <p:cTn id="7" dur="500" fill="hold"/>
                                        <p:tgtEl>
                                          <p:spTgt spid="387074"/>
                                        </p:tgtEl>
                                        <p:attrNameLst>
                                          <p:attrName>ppt_w</p:attrName>
                                        </p:attrNameLst>
                                      </p:cBhvr>
                                      <p:tavLst>
                                        <p:tav tm="0">
                                          <p:val>
                                            <p:strVal val="#ppt_w*0.05"/>
                                          </p:val>
                                        </p:tav>
                                        <p:tav tm="100000">
                                          <p:val>
                                            <p:strVal val="#ppt_w"/>
                                          </p:val>
                                        </p:tav>
                                      </p:tavLst>
                                    </p:anim>
                                    <p:anim calcmode="lin" valueType="num">
                                      <p:cBhvr>
                                        <p:cTn id="8" dur="500" fill="hold"/>
                                        <p:tgtEl>
                                          <p:spTgt spid="387074"/>
                                        </p:tgtEl>
                                        <p:attrNameLst>
                                          <p:attrName>ppt_h</p:attrName>
                                        </p:attrNameLst>
                                      </p:cBhvr>
                                      <p:tavLst>
                                        <p:tav tm="0">
                                          <p:val>
                                            <p:strVal val="#ppt_h"/>
                                          </p:val>
                                        </p:tav>
                                        <p:tav tm="100000">
                                          <p:val>
                                            <p:strVal val="#ppt_h"/>
                                          </p:val>
                                        </p:tav>
                                      </p:tavLst>
                                    </p:anim>
                                    <p:anim calcmode="lin" valueType="num">
                                      <p:cBhvr>
                                        <p:cTn id="9" dur="500" fill="hold"/>
                                        <p:tgtEl>
                                          <p:spTgt spid="387074"/>
                                        </p:tgtEl>
                                        <p:attrNameLst>
                                          <p:attrName>ppt_x</p:attrName>
                                        </p:attrNameLst>
                                      </p:cBhvr>
                                      <p:tavLst>
                                        <p:tav tm="0">
                                          <p:val>
                                            <p:strVal val="#ppt_x-.2"/>
                                          </p:val>
                                        </p:tav>
                                        <p:tav tm="100000">
                                          <p:val>
                                            <p:strVal val="#ppt_x"/>
                                          </p:val>
                                        </p:tav>
                                      </p:tavLst>
                                    </p:anim>
                                    <p:anim calcmode="lin" valueType="num">
                                      <p:cBhvr>
                                        <p:cTn id="10" dur="500" fill="hold"/>
                                        <p:tgtEl>
                                          <p:spTgt spid="387074"/>
                                        </p:tgtEl>
                                        <p:attrNameLst>
                                          <p:attrName>ppt_y</p:attrName>
                                        </p:attrNameLst>
                                      </p:cBhvr>
                                      <p:tavLst>
                                        <p:tav tm="0">
                                          <p:val>
                                            <p:strVal val="#ppt_y"/>
                                          </p:val>
                                        </p:tav>
                                        <p:tav tm="100000">
                                          <p:val>
                                            <p:strVal val="#ppt_y"/>
                                          </p:val>
                                        </p:tav>
                                      </p:tavLst>
                                    </p:anim>
                                    <p:animEffect transition="in" filter="fade">
                                      <p:cBhvr>
                                        <p:cTn id="11" dur="500"/>
                                        <p:tgtEl>
                                          <p:spTgt spid="387074"/>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387075"/>
                                        </p:tgtEl>
                                        <p:attrNameLst>
                                          <p:attrName>style.visibility</p:attrName>
                                        </p:attrNameLst>
                                      </p:cBhvr>
                                      <p:to>
                                        <p:strVal val="visible"/>
                                      </p:to>
                                    </p:set>
                                    <p:animEffect transition="in" filter="wipe(up)">
                                      <p:cBhvr>
                                        <p:cTn id="15" dur="500"/>
                                        <p:tgtEl>
                                          <p:spTgt spid="387075"/>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387077"/>
                                        </p:tgtEl>
                                        <p:attrNameLst>
                                          <p:attrName>style.visibility</p:attrName>
                                        </p:attrNameLst>
                                      </p:cBhvr>
                                      <p:to>
                                        <p:strVal val="visible"/>
                                      </p:to>
                                    </p:set>
                                    <p:animEffect transition="in" filter="wipe(up)">
                                      <p:cBhvr>
                                        <p:cTn id="19" dur="500"/>
                                        <p:tgtEl>
                                          <p:spTgt spid="387077"/>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387078"/>
                                        </p:tgtEl>
                                        <p:attrNameLst>
                                          <p:attrName>style.visibility</p:attrName>
                                        </p:attrNameLst>
                                      </p:cBhvr>
                                      <p:to>
                                        <p:strVal val="visible"/>
                                      </p:to>
                                    </p:set>
                                    <p:animEffect transition="in" filter="fade">
                                      <p:cBhvr>
                                        <p:cTn id="23" dur="500"/>
                                        <p:tgtEl>
                                          <p:spTgt spid="387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74" grpId="0"/>
      <p:bldP spid="387075" grpId="0"/>
      <p:bldP spid="387077" grpId="0"/>
      <p:bldP spid="387078"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23" name="Text Box 3"/>
          <p:cNvSpPr txBox="1">
            <a:spLocks noChangeArrowheads="1"/>
          </p:cNvSpPr>
          <p:nvPr/>
        </p:nvSpPr>
        <p:spPr bwMode="auto">
          <a:xfrm>
            <a:off x="468000" y="1512001"/>
            <a:ext cx="8966994" cy="981075"/>
          </a:xfrm>
          <a:prstGeom prst="rect">
            <a:avLst/>
          </a:prstGeom>
          <a:noFill/>
          <a:ln w="9525">
            <a:noFill/>
            <a:miter lim="800000"/>
            <a:headEnd/>
            <a:tailEnd/>
          </a:ln>
          <a:effectLst/>
        </p:spPr>
        <p:txBody>
          <a:bodyPr/>
          <a:lstStyle/>
          <a:p>
            <a:pPr>
              <a:buClr>
                <a:srgbClr val="00B0F0"/>
              </a:buClr>
              <a:buFont typeface="Arial Narrow" pitchFamily="34" charset="0"/>
              <a:buChar char="»"/>
            </a:pPr>
            <a:r>
              <a:rPr lang="en-GB" sz="2000" u="none" dirty="0">
                <a:solidFill>
                  <a:schemeClr val="tx1">
                    <a:lumMod val="50000"/>
                    <a:lumOff val="50000"/>
                  </a:schemeClr>
                </a:solidFill>
                <a:latin typeface="Arial Narrow" pitchFamily="34" charset="0"/>
              </a:rPr>
              <a:t> </a:t>
            </a:r>
            <a:r>
              <a:rPr lang="en-GB" sz="2000" b="1" u="none" dirty="0">
                <a:solidFill>
                  <a:srgbClr val="00B0F0"/>
                </a:solidFill>
                <a:latin typeface="Arial Narrow" pitchFamily="34" charset="0"/>
              </a:rPr>
              <a:t>HIGH OVER-CURRENT: </a:t>
            </a:r>
            <a:r>
              <a:rPr lang="en-GB" sz="2000" b="0" u="none" dirty="0">
                <a:solidFill>
                  <a:schemeClr val="tx1">
                    <a:lumMod val="50000"/>
                    <a:lumOff val="50000"/>
                  </a:schemeClr>
                </a:solidFill>
                <a:latin typeface="Arial Narrow" pitchFamily="34" charset="0"/>
              </a:rPr>
              <a:t>Typical current at start up can be between 7 and 10 times nominal current. That is due to maximum slip being present at this moment, and the motor acting like a transformer with a short-circuit in the secondary.</a:t>
            </a:r>
          </a:p>
        </p:txBody>
      </p:sp>
      <p:sp>
        <p:nvSpPr>
          <p:cNvPr id="9" name="Text Box 5"/>
          <p:cNvSpPr txBox="1">
            <a:spLocks noChangeArrowheads="1"/>
          </p:cNvSpPr>
          <p:nvPr/>
        </p:nvSpPr>
        <p:spPr bwMode="auto">
          <a:xfrm>
            <a:off x="638044" y="3357564"/>
            <a:ext cx="9267957" cy="981075"/>
          </a:xfrm>
          <a:prstGeom prst="rect">
            <a:avLst/>
          </a:prstGeom>
          <a:noFill/>
          <a:ln w="9525">
            <a:noFill/>
            <a:miter lim="800000"/>
            <a:headEnd/>
            <a:tailEnd/>
          </a:ln>
          <a:effectLst/>
        </p:spPr>
        <p:txBody>
          <a:bodyPr/>
          <a:lstStyle/>
          <a:p>
            <a:pPr>
              <a:buClr>
                <a:srgbClr val="00B0F0"/>
              </a:buClr>
              <a:buFont typeface="Arial Narrow" pitchFamily="34" charset="0"/>
              <a:buChar char="»"/>
            </a:pPr>
            <a:r>
              <a:rPr lang="en-GB" sz="2000" b="0" u="none" dirty="0">
                <a:solidFill>
                  <a:schemeClr val="tx1">
                    <a:lumMod val="50000"/>
                    <a:lumOff val="50000"/>
                  </a:schemeClr>
                </a:solidFill>
                <a:latin typeface="Arial Narrow" pitchFamily="34" charset="0"/>
                <a:cs typeface="Arial" charset="0"/>
              </a:rPr>
              <a:t> </a:t>
            </a:r>
            <a:r>
              <a:rPr lang="en-GB" sz="2000" b="1" u="none" dirty="0">
                <a:solidFill>
                  <a:schemeClr val="tx1">
                    <a:lumMod val="50000"/>
                    <a:lumOff val="50000"/>
                  </a:schemeClr>
                </a:solidFill>
                <a:latin typeface="Arial Narrow" pitchFamily="34" charset="0"/>
                <a:cs typeface="Arial" charset="0"/>
              </a:rPr>
              <a:t>Disadvantages</a:t>
            </a:r>
            <a:r>
              <a:rPr lang="en-GB" sz="2000" b="0" u="none" dirty="0">
                <a:solidFill>
                  <a:schemeClr val="tx1">
                    <a:lumMod val="50000"/>
                    <a:lumOff val="50000"/>
                  </a:schemeClr>
                </a:solidFill>
                <a:latin typeface="Arial Narrow" pitchFamily="34" charset="0"/>
                <a:cs typeface="Arial" charset="0"/>
              </a:rPr>
              <a:t>:</a:t>
            </a:r>
            <a:endParaRPr lang="en-GB" u="none" dirty="0">
              <a:solidFill>
                <a:schemeClr val="tx1">
                  <a:lumMod val="50000"/>
                  <a:lumOff val="50000"/>
                </a:schemeClr>
              </a:solidFill>
              <a:latin typeface="Arial Narrow" pitchFamily="34" charset="0"/>
            </a:endParaRPr>
          </a:p>
        </p:txBody>
      </p:sp>
      <p:sp>
        <p:nvSpPr>
          <p:cNvPr id="10" name="Text Box 6"/>
          <p:cNvSpPr txBox="1">
            <a:spLocks noChangeArrowheads="1"/>
          </p:cNvSpPr>
          <p:nvPr/>
        </p:nvSpPr>
        <p:spPr bwMode="auto">
          <a:xfrm>
            <a:off x="1348317" y="3890964"/>
            <a:ext cx="8378825" cy="1800225"/>
          </a:xfrm>
          <a:prstGeom prst="rect">
            <a:avLst/>
          </a:prstGeom>
          <a:noFill/>
          <a:ln w="9525">
            <a:noFill/>
            <a:miter lim="800000"/>
            <a:headEnd/>
            <a:tailEnd/>
          </a:ln>
          <a:effectLst/>
        </p:spPr>
        <p:txBody>
          <a:bodyPr/>
          <a:lstStyle/>
          <a:p>
            <a:pPr marL="177800" indent="-177800" eaLnBrk="0" hangingPunct="0">
              <a:spcBef>
                <a:spcPct val="40000"/>
              </a:spcBef>
              <a:buClr>
                <a:srgbClr val="00B0F0"/>
              </a:buClr>
              <a:buFont typeface="Wingdings" pitchFamily="2" charset="2"/>
              <a:buChar char="§"/>
            </a:pPr>
            <a:r>
              <a:rPr lang="en-US" sz="2000" dirty="0" smtClean="0">
                <a:solidFill>
                  <a:schemeClr val="tx1">
                    <a:lumMod val="50000"/>
                    <a:lumOff val="50000"/>
                  </a:schemeClr>
                </a:solidFill>
                <a:latin typeface="Arial Narrow" pitchFamily="34" charset="0"/>
                <a:cs typeface="Arial" charset="0"/>
              </a:rPr>
              <a:t>Strong voltage drops at main lines with low capacity.</a:t>
            </a:r>
          </a:p>
          <a:p>
            <a:pPr marL="177800" indent="-177800" eaLnBrk="0" hangingPunct="0">
              <a:spcBef>
                <a:spcPct val="40000"/>
              </a:spcBef>
              <a:buClr>
                <a:srgbClr val="00B0F0"/>
              </a:buClr>
              <a:buFont typeface="Wingdings" pitchFamily="2" charset="2"/>
              <a:buChar char="§"/>
            </a:pPr>
            <a:r>
              <a:rPr lang="en-US" sz="2000" dirty="0" smtClean="0">
                <a:solidFill>
                  <a:schemeClr val="tx1">
                    <a:lumMod val="50000"/>
                    <a:lumOff val="50000"/>
                  </a:schemeClr>
                </a:solidFill>
                <a:latin typeface="Arial Narrow" pitchFamily="34" charset="0"/>
                <a:cs typeface="Arial" charset="0"/>
              </a:rPr>
              <a:t>Contactors over-sizing.</a:t>
            </a:r>
          </a:p>
          <a:p>
            <a:pPr marL="177800" indent="-177800" eaLnBrk="0" hangingPunct="0">
              <a:spcBef>
                <a:spcPct val="40000"/>
              </a:spcBef>
              <a:buClr>
                <a:srgbClr val="00B0F0"/>
              </a:buClr>
              <a:buFont typeface="Wingdings" pitchFamily="2" charset="2"/>
              <a:buChar char="§"/>
            </a:pPr>
            <a:r>
              <a:rPr lang="en-US" sz="2000" dirty="0" smtClean="0">
                <a:solidFill>
                  <a:schemeClr val="tx1">
                    <a:lumMod val="50000"/>
                    <a:lumOff val="50000"/>
                  </a:schemeClr>
                </a:solidFill>
                <a:latin typeface="Arial Narrow" pitchFamily="34" charset="0"/>
                <a:cs typeface="Arial" charset="0"/>
              </a:rPr>
              <a:t>Correct calculation for fuses..</a:t>
            </a:r>
            <a:endParaRPr lang="en-GB" sz="2000" u="none" dirty="0">
              <a:solidFill>
                <a:schemeClr val="tx1">
                  <a:lumMod val="50000"/>
                  <a:lumOff val="50000"/>
                </a:schemeClr>
              </a:solidFill>
              <a:latin typeface="Arial Narrow" pitchFamily="34" charset="0"/>
              <a:cs typeface="Arial" charset="0"/>
            </a:endParaRPr>
          </a:p>
        </p:txBody>
      </p:sp>
      <p:sp>
        <p:nvSpPr>
          <p:cNvPr id="11" name="Text Box 2"/>
          <p:cNvSpPr txBox="1">
            <a:spLocks noChangeArrowheads="1"/>
          </p:cNvSpPr>
          <p:nvPr/>
        </p:nvSpPr>
        <p:spPr bwMode="auto">
          <a:xfrm>
            <a:off x="0" y="908051"/>
            <a:ext cx="9906000" cy="461665"/>
          </a:xfrm>
          <a:prstGeom prst="rect">
            <a:avLst/>
          </a:prstGeom>
          <a:noFill/>
          <a:ln w="9525">
            <a:noFill/>
            <a:miter lim="800000"/>
            <a:headEnd/>
            <a:tailEnd/>
          </a:ln>
          <a:effectLst/>
        </p:spPr>
        <p:txBody>
          <a:bodyPr>
            <a:spAutoFit/>
          </a:bodyPr>
          <a:lstStyle/>
          <a:p>
            <a:pPr algn="ctr"/>
            <a:r>
              <a:rPr lang="en-GB" sz="2400" b="1" dirty="0" smtClean="0">
                <a:solidFill>
                  <a:srgbClr val="00B0F0"/>
                </a:solidFill>
              </a:rPr>
              <a:t>MOTOR START UP PROBLEMS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89123"/>
                                        </p:tgtEl>
                                        <p:attrNameLst>
                                          <p:attrName>style.visibility</p:attrName>
                                        </p:attrNameLst>
                                      </p:cBhvr>
                                      <p:to>
                                        <p:strVal val="visible"/>
                                      </p:to>
                                    </p:set>
                                    <p:animEffect transition="in" filter="wipe(up)">
                                      <p:cBhvr>
                                        <p:cTn id="7" dur="500"/>
                                        <p:tgtEl>
                                          <p:spTgt spid="38912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54" presetClass="entr" presetSubtype="0" accel="10000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strVal val="#ppt_w*0.05"/>
                                          </p:val>
                                        </p:tav>
                                        <p:tav tm="100000">
                                          <p:val>
                                            <p:strVal val="#ppt_w"/>
                                          </p:val>
                                        </p:tav>
                                      </p:tavLst>
                                    </p:anim>
                                    <p:anim calcmode="lin" valueType="num">
                                      <p:cBhvr>
                                        <p:cTn id="19" dur="500" fill="hold"/>
                                        <p:tgtEl>
                                          <p:spTgt spid="11"/>
                                        </p:tgtEl>
                                        <p:attrNameLst>
                                          <p:attrName>ppt_h</p:attrName>
                                        </p:attrNameLst>
                                      </p:cBhvr>
                                      <p:tavLst>
                                        <p:tav tm="0">
                                          <p:val>
                                            <p:strVal val="#ppt_h"/>
                                          </p:val>
                                        </p:tav>
                                        <p:tav tm="100000">
                                          <p:val>
                                            <p:strVal val="#ppt_h"/>
                                          </p:val>
                                        </p:tav>
                                      </p:tavLst>
                                    </p:anim>
                                    <p:anim calcmode="lin" valueType="num">
                                      <p:cBhvr>
                                        <p:cTn id="20" dur="500" fill="hold"/>
                                        <p:tgtEl>
                                          <p:spTgt spid="11"/>
                                        </p:tgtEl>
                                        <p:attrNameLst>
                                          <p:attrName>ppt_x</p:attrName>
                                        </p:attrNameLst>
                                      </p:cBhvr>
                                      <p:tavLst>
                                        <p:tav tm="0">
                                          <p:val>
                                            <p:strVal val="#ppt_x-.2"/>
                                          </p:val>
                                        </p:tav>
                                        <p:tav tm="100000">
                                          <p:val>
                                            <p:strVal val="#ppt_x"/>
                                          </p:val>
                                        </p:tav>
                                      </p:tavLst>
                                    </p:anim>
                                    <p:anim calcmode="lin" valueType="num">
                                      <p:cBhvr>
                                        <p:cTn id="21" dur="500" fill="hold"/>
                                        <p:tgtEl>
                                          <p:spTgt spid="11"/>
                                        </p:tgtEl>
                                        <p:attrNameLst>
                                          <p:attrName>ppt_y</p:attrName>
                                        </p:attrNameLst>
                                      </p:cBhvr>
                                      <p:tavLst>
                                        <p:tav tm="0">
                                          <p:val>
                                            <p:strVal val="#ppt_y"/>
                                          </p:val>
                                        </p:tav>
                                        <p:tav tm="100000">
                                          <p:val>
                                            <p:strVal val="#ppt_y"/>
                                          </p:val>
                                        </p:tav>
                                      </p:tavLst>
                                    </p:anim>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23" grpId="0"/>
      <p:bldP spid="9"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3218" name="Text Box 2"/>
          <p:cNvSpPr txBox="1">
            <a:spLocks noChangeArrowheads="1"/>
          </p:cNvSpPr>
          <p:nvPr/>
        </p:nvSpPr>
        <p:spPr bwMode="auto">
          <a:xfrm>
            <a:off x="0" y="908051"/>
            <a:ext cx="9906000" cy="461665"/>
          </a:xfrm>
          <a:prstGeom prst="rect">
            <a:avLst/>
          </a:prstGeom>
          <a:noFill/>
          <a:ln w="9525">
            <a:noFill/>
            <a:miter lim="800000"/>
            <a:headEnd/>
            <a:tailEnd/>
          </a:ln>
          <a:effectLst/>
        </p:spPr>
        <p:txBody>
          <a:bodyPr>
            <a:spAutoFit/>
          </a:bodyPr>
          <a:lstStyle/>
          <a:p>
            <a:pPr algn="ctr"/>
            <a:r>
              <a:rPr lang="en-GB" sz="2400" b="1" dirty="0" smtClean="0">
                <a:solidFill>
                  <a:srgbClr val="00B0F0"/>
                </a:solidFill>
              </a:rPr>
              <a:t>DIRECT ON LINE STARTING CONNECTION</a:t>
            </a:r>
          </a:p>
        </p:txBody>
      </p:sp>
      <p:sp>
        <p:nvSpPr>
          <p:cNvPr id="393219" name="Text Box 3"/>
          <p:cNvSpPr txBox="1">
            <a:spLocks noChangeArrowheads="1"/>
          </p:cNvSpPr>
          <p:nvPr/>
        </p:nvSpPr>
        <p:spPr bwMode="auto">
          <a:xfrm>
            <a:off x="468000" y="1512001"/>
            <a:ext cx="9267957" cy="981075"/>
          </a:xfrm>
          <a:prstGeom prst="rect">
            <a:avLst/>
          </a:prstGeom>
          <a:noFill/>
          <a:ln w="9525">
            <a:noFill/>
            <a:miter lim="800000"/>
            <a:headEnd/>
            <a:tailEnd/>
          </a:ln>
          <a:effectLst/>
        </p:spPr>
        <p:txBody>
          <a:bodyPr/>
          <a:lstStyle/>
          <a:p>
            <a:pPr>
              <a:buClr>
                <a:srgbClr val="00B0F0"/>
              </a:buClr>
              <a:buFont typeface="Arial Narrow" pitchFamily="34" charset="0"/>
              <a:buChar char="»"/>
            </a:pPr>
            <a:r>
              <a:rPr lang="en-GB" sz="2000" b="0" u="none" dirty="0">
                <a:latin typeface="Arial Narrow" pitchFamily="34" charset="0"/>
                <a:cs typeface="Arial" charset="0"/>
              </a:rPr>
              <a:t> </a:t>
            </a:r>
            <a:r>
              <a:rPr lang="en-US" sz="2000" b="1" u="none" dirty="0">
                <a:solidFill>
                  <a:srgbClr val="00B0F0"/>
                </a:solidFill>
                <a:latin typeface="Arial Narrow" pitchFamily="34" charset="0"/>
              </a:rPr>
              <a:t>PURPOSE: </a:t>
            </a:r>
            <a:r>
              <a:rPr lang="en-US" sz="2000" b="0" u="none" dirty="0">
                <a:solidFill>
                  <a:schemeClr val="tx1">
                    <a:lumMod val="50000"/>
                    <a:lumOff val="50000"/>
                  </a:schemeClr>
                </a:solidFill>
                <a:latin typeface="Arial Narrow" pitchFamily="34" charset="0"/>
              </a:rPr>
              <a:t>Motor functions since the very beginning at nominal values</a:t>
            </a:r>
            <a:endParaRPr lang="en-GB" sz="2000" b="0" u="none" dirty="0">
              <a:solidFill>
                <a:schemeClr val="tx1">
                  <a:lumMod val="50000"/>
                  <a:lumOff val="50000"/>
                </a:schemeClr>
              </a:solidFill>
              <a:latin typeface="Arial Narrow" pitchFamily="34" charset="0"/>
            </a:endParaRPr>
          </a:p>
        </p:txBody>
      </p:sp>
      <p:pic>
        <p:nvPicPr>
          <p:cNvPr id="393223" name="Picture 7" descr="G_DTP0001AE"/>
          <p:cNvPicPr>
            <a:picLocks noChangeAspect="1" noChangeArrowheads="1"/>
          </p:cNvPicPr>
          <p:nvPr/>
        </p:nvPicPr>
        <p:blipFill>
          <a:blip r:embed="rId3"/>
          <a:srcRect/>
          <a:stretch>
            <a:fillRect/>
          </a:stretch>
        </p:blipFill>
        <p:spPr bwMode="auto">
          <a:xfrm>
            <a:off x="2338917" y="2159001"/>
            <a:ext cx="5283200" cy="43164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393218"/>
                                        </p:tgtEl>
                                        <p:attrNameLst>
                                          <p:attrName>style.visibility</p:attrName>
                                        </p:attrNameLst>
                                      </p:cBhvr>
                                      <p:to>
                                        <p:strVal val="visible"/>
                                      </p:to>
                                    </p:set>
                                    <p:anim calcmode="lin" valueType="num">
                                      <p:cBhvr>
                                        <p:cTn id="7" dur="500" fill="hold"/>
                                        <p:tgtEl>
                                          <p:spTgt spid="393218"/>
                                        </p:tgtEl>
                                        <p:attrNameLst>
                                          <p:attrName>ppt_w</p:attrName>
                                        </p:attrNameLst>
                                      </p:cBhvr>
                                      <p:tavLst>
                                        <p:tav tm="0">
                                          <p:val>
                                            <p:strVal val="#ppt_w*0.05"/>
                                          </p:val>
                                        </p:tav>
                                        <p:tav tm="100000">
                                          <p:val>
                                            <p:strVal val="#ppt_w"/>
                                          </p:val>
                                        </p:tav>
                                      </p:tavLst>
                                    </p:anim>
                                    <p:anim calcmode="lin" valueType="num">
                                      <p:cBhvr>
                                        <p:cTn id="8" dur="500" fill="hold"/>
                                        <p:tgtEl>
                                          <p:spTgt spid="393218"/>
                                        </p:tgtEl>
                                        <p:attrNameLst>
                                          <p:attrName>ppt_h</p:attrName>
                                        </p:attrNameLst>
                                      </p:cBhvr>
                                      <p:tavLst>
                                        <p:tav tm="0">
                                          <p:val>
                                            <p:strVal val="#ppt_h"/>
                                          </p:val>
                                        </p:tav>
                                        <p:tav tm="100000">
                                          <p:val>
                                            <p:strVal val="#ppt_h"/>
                                          </p:val>
                                        </p:tav>
                                      </p:tavLst>
                                    </p:anim>
                                    <p:anim calcmode="lin" valueType="num">
                                      <p:cBhvr>
                                        <p:cTn id="9" dur="500" fill="hold"/>
                                        <p:tgtEl>
                                          <p:spTgt spid="393218"/>
                                        </p:tgtEl>
                                        <p:attrNameLst>
                                          <p:attrName>ppt_x</p:attrName>
                                        </p:attrNameLst>
                                      </p:cBhvr>
                                      <p:tavLst>
                                        <p:tav tm="0">
                                          <p:val>
                                            <p:strVal val="#ppt_x-.2"/>
                                          </p:val>
                                        </p:tav>
                                        <p:tav tm="100000">
                                          <p:val>
                                            <p:strVal val="#ppt_x"/>
                                          </p:val>
                                        </p:tav>
                                      </p:tavLst>
                                    </p:anim>
                                    <p:anim calcmode="lin" valueType="num">
                                      <p:cBhvr>
                                        <p:cTn id="10" dur="500" fill="hold"/>
                                        <p:tgtEl>
                                          <p:spTgt spid="393218"/>
                                        </p:tgtEl>
                                        <p:attrNameLst>
                                          <p:attrName>ppt_y</p:attrName>
                                        </p:attrNameLst>
                                      </p:cBhvr>
                                      <p:tavLst>
                                        <p:tav tm="0">
                                          <p:val>
                                            <p:strVal val="#ppt_y"/>
                                          </p:val>
                                        </p:tav>
                                        <p:tav tm="100000">
                                          <p:val>
                                            <p:strVal val="#ppt_y"/>
                                          </p:val>
                                        </p:tav>
                                      </p:tavLst>
                                    </p:anim>
                                    <p:animEffect transition="in" filter="fade">
                                      <p:cBhvr>
                                        <p:cTn id="11" dur="500"/>
                                        <p:tgtEl>
                                          <p:spTgt spid="393218"/>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393219"/>
                                        </p:tgtEl>
                                        <p:attrNameLst>
                                          <p:attrName>style.visibility</p:attrName>
                                        </p:attrNameLst>
                                      </p:cBhvr>
                                      <p:to>
                                        <p:strVal val="visible"/>
                                      </p:to>
                                    </p:set>
                                    <p:animEffect transition="in" filter="wipe(up)">
                                      <p:cBhvr>
                                        <p:cTn id="15" dur="500"/>
                                        <p:tgtEl>
                                          <p:spTgt spid="393219"/>
                                        </p:tgtEl>
                                      </p:cBhvr>
                                    </p:animEffect>
                                  </p:childTnLst>
                                </p:cTn>
                              </p:par>
                            </p:childTnLst>
                          </p:cTn>
                        </p:par>
                        <p:par>
                          <p:cTn id="16" fill="hold">
                            <p:stCondLst>
                              <p:cond delay="1000"/>
                            </p:stCondLst>
                            <p:childTnLst>
                              <p:par>
                                <p:cTn id="17" presetID="53" presetClass="entr" presetSubtype="0" fill="hold" nodeType="afterEffect">
                                  <p:stCondLst>
                                    <p:cond delay="0"/>
                                  </p:stCondLst>
                                  <p:childTnLst>
                                    <p:set>
                                      <p:cBhvr>
                                        <p:cTn id="18" dur="1" fill="hold">
                                          <p:stCondLst>
                                            <p:cond delay="0"/>
                                          </p:stCondLst>
                                        </p:cTn>
                                        <p:tgtEl>
                                          <p:spTgt spid="393223"/>
                                        </p:tgtEl>
                                        <p:attrNameLst>
                                          <p:attrName>style.visibility</p:attrName>
                                        </p:attrNameLst>
                                      </p:cBhvr>
                                      <p:to>
                                        <p:strVal val="visible"/>
                                      </p:to>
                                    </p:set>
                                    <p:anim calcmode="lin" valueType="num">
                                      <p:cBhvr>
                                        <p:cTn id="19" dur="1000" fill="hold"/>
                                        <p:tgtEl>
                                          <p:spTgt spid="393223"/>
                                        </p:tgtEl>
                                        <p:attrNameLst>
                                          <p:attrName>ppt_w</p:attrName>
                                        </p:attrNameLst>
                                      </p:cBhvr>
                                      <p:tavLst>
                                        <p:tav tm="0">
                                          <p:val>
                                            <p:fltVal val="0"/>
                                          </p:val>
                                        </p:tav>
                                        <p:tav tm="100000">
                                          <p:val>
                                            <p:strVal val="#ppt_w"/>
                                          </p:val>
                                        </p:tav>
                                      </p:tavLst>
                                    </p:anim>
                                    <p:anim calcmode="lin" valueType="num">
                                      <p:cBhvr>
                                        <p:cTn id="20" dur="1000" fill="hold"/>
                                        <p:tgtEl>
                                          <p:spTgt spid="393223"/>
                                        </p:tgtEl>
                                        <p:attrNameLst>
                                          <p:attrName>ppt_h</p:attrName>
                                        </p:attrNameLst>
                                      </p:cBhvr>
                                      <p:tavLst>
                                        <p:tav tm="0">
                                          <p:val>
                                            <p:fltVal val="0"/>
                                          </p:val>
                                        </p:tav>
                                        <p:tav tm="100000">
                                          <p:val>
                                            <p:strVal val="#ppt_h"/>
                                          </p:val>
                                        </p:tav>
                                      </p:tavLst>
                                    </p:anim>
                                    <p:animEffect transition="in" filter="fade">
                                      <p:cBhvr>
                                        <p:cTn id="21" dur="1000"/>
                                        <p:tgtEl>
                                          <p:spTgt spid="393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18" grpId="0"/>
      <p:bldP spid="393219"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5 Marcador de número de diapositiva"/>
          <p:cNvSpPr>
            <a:spLocks noGrp="1"/>
          </p:cNvSpPr>
          <p:nvPr>
            <p:ph type="sldNum" sz="quarter" idx="4294967295"/>
          </p:nvPr>
        </p:nvSpPr>
        <p:spPr>
          <a:xfrm>
            <a:off x="3384550" y="6356351"/>
            <a:ext cx="3136900" cy="365125"/>
          </a:xfrm>
          <a:prstGeom prst="rect">
            <a:avLst/>
          </a:prstGeom>
        </p:spPr>
        <p:txBody>
          <a:bodyPr/>
          <a:lstStyle/>
          <a:p>
            <a:fld id="{BE4F66A3-E57F-4CDD-B7EE-C51B93EC8496}" type="slidenum">
              <a:rPr lang="es-ES"/>
              <a:pPr/>
              <a:t>19</a:t>
            </a:fld>
            <a:endParaRPr lang="es-ES"/>
          </a:p>
        </p:txBody>
      </p:sp>
      <p:sp>
        <p:nvSpPr>
          <p:cNvPr id="395266" name="Text Box 2"/>
          <p:cNvSpPr txBox="1">
            <a:spLocks noChangeArrowheads="1"/>
          </p:cNvSpPr>
          <p:nvPr/>
        </p:nvSpPr>
        <p:spPr bwMode="auto">
          <a:xfrm>
            <a:off x="0" y="908051"/>
            <a:ext cx="9906000" cy="461665"/>
          </a:xfrm>
          <a:prstGeom prst="rect">
            <a:avLst/>
          </a:prstGeom>
          <a:noFill/>
          <a:ln w="9525">
            <a:noFill/>
            <a:miter lim="800000"/>
            <a:headEnd/>
            <a:tailEnd/>
          </a:ln>
          <a:effectLst/>
        </p:spPr>
        <p:txBody>
          <a:bodyPr>
            <a:spAutoFit/>
          </a:bodyPr>
          <a:lstStyle/>
          <a:p>
            <a:pPr algn="ctr"/>
            <a:r>
              <a:rPr lang="en-GB" sz="2400" b="1" dirty="0" smtClean="0">
                <a:solidFill>
                  <a:srgbClr val="00B0F0"/>
                </a:solidFill>
              </a:rPr>
              <a:t>DIRECT ON LINE START</a:t>
            </a:r>
          </a:p>
        </p:txBody>
      </p:sp>
      <p:sp>
        <p:nvSpPr>
          <p:cNvPr id="395267" name="Text Box 3"/>
          <p:cNvSpPr txBox="1">
            <a:spLocks noChangeArrowheads="1"/>
          </p:cNvSpPr>
          <p:nvPr/>
        </p:nvSpPr>
        <p:spPr bwMode="auto">
          <a:xfrm>
            <a:off x="468000" y="1512001"/>
            <a:ext cx="9267957" cy="981075"/>
          </a:xfrm>
          <a:prstGeom prst="rect">
            <a:avLst/>
          </a:prstGeom>
          <a:noFill/>
          <a:ln w="9525">
            <a:noFill/>
            <a:miter lim="800000"/>
            <a:headEnd/>
            <a:tailEnd/>
          </a:ln>
          <a:effectLst/>
        </p:spPr>
        <p:txBody>
          <a:bodyPr/>
          <a:lstStyle/>
          <a:p>
            <a:pPr>
              <a:buClr>
                <a:srgbClr val="00B0F0"/>
              </a:buClr>
              <a:buFont typeface="Arial Narrow" pitchFamily="34" charset="0"/>
              <a:buChar char="»"/>
            </a:pPr>
            <a:r>
              <a:rPr lang="en-GB" sz="2000" b="0" u="none" dirty="0">
                <a:solidFill>
                  <a:schemeClr val="tx1">
                    <a:lumMod val="50000"/>
                    <a:lumOff val="50000"/>
                  </a:schemeClr>
                </a:solidFill>
                <a:latin typeface="Arial Narrow" pitchFamily="34" charset="0"/>
                <a:cs typeface="Arial" charset="0"/>
              </a:rPr>
              <a:t> </a:t>
            </a:r>
            <a:r>
              <a:rPr lang="en-US" sz="2000" b="1" u="none" dirty="0">
                <a:solidFill>
                  <a:srgbClr val="00B0F0"/>
                </a:solidFill>
                <a:latin typeface="Arial Narrow" pitchFamily="34" charset="0"/>
              </a:rPr>
              <a:t>RESULT</a:t>
            </a:r>
            <a:r>
              <a:rPr lang="en-US" sz="2000" b="1" u="none" dirty="0">
                <a:solidFill>
                  <a:schemeClr val="tx1">
                    <a:lumMod val="50000"/>
                    <a:lumOff val="50000"/>
                  </a:schemeClr>
                </a:solidFill>
                <a:latin typeface="Arial Narrow" pitchFamily="34" charset="0"/>
              </a:rPr>
              <a:t>: </a:t>
            </a:r>
            <a:r>
              <a:rPr lang="en-US" sz="2000" b="0" u="none" dirty="0">
                <a:solidFill>
                  <a:schemeClr val="tx1">
                    <a:lumMod val="50000"/>
                    <a:lumOff val="50000"/>
                  </a:schemeClr>
                </a:solidFill>
                <a:latin typeface="Arial Narrow" pitchFamily="34" charset="0"/>
              </a:rPr>
              <a:t>High start up current. Uncontrolled start up</a:t>
            </a:r>
            <a:r>
              <a:rPr lang="en-GB" sz="2000" b="0" u="none" dirty="0">
                <a:solidFill>
                  <a:schemeClr val="tx1">
                    <a:lumMod val="50000"/>
                    <a:lumOff val="50000"/>
                  </a:schemeClr>
                </a:solidFill>
                <a:latin typeface="Arial Narrow" pitchFamily="34" charset="0"/>
              </a:rPr>
              <a:t>.</a:t>
            </a:r>
          </a:p>
        </p:txBody>
      </p:sp>
      <p:pic>
        <p:nvPicPr>
          <p:cNvPr id="395273" name="Picture 9" descr="GITCC0021AI"/>
          <p:cNvPicPr>
            <a:picLocks noChangeAspect="1" noChangeArrowheads="1"/>
          </p:cNvPicPr>
          <p:nvPr/>
        </p:nvPicPr>
        <p:blipFill>
          <a:blip r:embed="rId3"/>
          <a:srcRect/>
          <a:stretch>
            <a:fillRect/>
          </a:stretch>
        </p:blipFill>
        <p:spPr bwMode="auto">
          <a:xfrm>
            <a:off x="1169458" y="2159000"/>
            <a:ext cx="7486254" cy="4495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395266"/>
                                        </p:tgtEl>
                                        <p:attrNameLst>
                                          <p:attrName>style.visibility</p:attrName>
                                        </p:attrNameLst>
                                      </p:cBhvr>
                                      <p:to>
                                        <p:strVal val="visible"/>
                                      </p:to>
                                    </p:set>
                                    <p:anim calcmode="lin" valueType="num">
                                      <p:cBhvr>
                                        <p:cTn id="7" dur="500" fill="hold"/>
                                        <p:tgtEl>
                                          <p:spTgt spid="395266"/>
                                        </p:tgtEl>
                                        <p:attrNameLst>
                                          <p:attrName>ppt_w</p:attrName>
                                        </p:attrNameLst>
                                      </p:cBhvr>
                                      <p:tavLst>
                                        <p:tav tm="0">
                                          <p:val>
                                            <p:strVal val="#ppt_w*0.05"/>
                                          </p:val>
                                        </p:tav>
                                        <p:tav tm="100000">
                                          <p:val>
                                            <p:strVal val="#ppt_w"/>
                                          </p:val>
                                        </p:tav>
                                      </p:tavLst>
                                    </p:anim>
                                    <p:anim calcmode="lin" valueType="num">
                                      <p:cBhvr>
                                        <p:cTn id="8" dur="500" fill="hold"/>
                                        <p:tgtEl>
                                          <p:spTgt spid="395266"/>
                                        </p:tgtEl>
                                        <p:attrNameLst>
                                          <p:attrName>ppt_h</p:attrName>
                                        </p:attrNameLst>
                                      </p:cBhvr>
                                      <p:tavLst>
                                        <p:tav tm="0">
                                          <p:val>
                                            <p:strVal val="#ppt_h"/>
                                          </p:val>
                                        </p:tav>
                                        <p:tav tm="100000">
                                          <p:val>
                                            <p:strVal val="#ppt_h"/>
                                          </p:val>
                                        </p:tav>
                                      </p:tavLst>
                                    </p:anim>
                                    <p:anim calcmode="lin" valueType="num">
                                      <p:cBhvr>
                                        <p:cTn id="9" dur="500" fill="hold"/>
                                        <p:tgtEl>
                                          <p:spTgt spid="395266"/>
                                        </p:tgtEl>
                                        <p:attrNameLst>
                                          <p:attrName>ppt_x</p:attrName>
                                        </p:attrNameLst>
                                      </p:cBhvr>
                                      <p:tavLst>
                                        <p:tav tm="0">
                                          <p:val>
                                            <p:strVal val="#ppt_x-.2"/>
                                          </p:val>
                                        </p:tav>
                                        <p:tav tm="100000">
                                          <p:val>
                                            <p:strVal val="#ppt_x"/>
                                          </p:val>
                                        </p:tav>
                                      </p:tavLst>
                                    </p:anim>
                                    <p:anim calcmode="lin" valueType="num">
                                      <p:cBhvr>
                                        <p:cTn id="10" dur="500" fill="hold"/>
                                        <p:tgtEl>
                                          <p:spTgt spid="395266"/>
                                        </p:tgtEl>
                                        <p:attrNameLst>
                                          <p:attrName>ppt_y</p:attrName>
                                        </p:attrNameLst>
                                      </p:cBhvr>
                                      <p:tavLst>
                                        <p:tav tm="0">
                                          <p:val>
                                            <p:strVal val="#ppt_y"/>
                                          </p:val>
                                        </p:tav>
                                        <p:tav tm="100000">
                                          <p:val>
                                            <p:strVal val="#ppt_y"/>
                                          </p:val>
                                        </p:tav>
                                      </p:tavLst>
                                    </p:anim>
                                    <p:animEffect transition="in" filter="fade">
                                      <p:cBhvr>
                                        <p:cTn id="11" dur="500"/>
                                        <p:tgtEl>
                                          <p:spTgt spid="395266"/>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395267"/>
                                        </p:tgtEl>
                                        <p:attrNameLst>
                                          <p:attrName>style.visibility</p:attrName>
                                        </p:attrNameLst>
                                      </p:cBhvr>
                                      <p:to>
                                        <p:strVal val="visible"/>
                                      </p:to>
                                    </p:set>
                                    <p:animEffect transition="in" filter="wipe(up)">
                                      <p:cBhvr>
                                        <p:cTn id="15" dur="500"/>
                                        <p:tgtEl>
                                          <p:spTgt spid="395267"/>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395273"/>
                                        </p:tgtEl>
                                        <p:attrNameLst>
                                          <p:attrName>style.visibility</p:attrName>
                                        </p:attrNameLst>
                                      </p:cBhvr>
                                      <p:to>
                                        <p:strVal val="visible"/>
                                      </p:to>
                                    </p:set>
                                    <p:animEffect transition="in" filter="fade">
                                      <p:cBhvr>
                                        <p:cTn id="19" dur="500"/>
                                        <p:tgtEl>
                                          <p:spTgt spid="395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66" grpId="0"/>
      <p:bldP spid="395267"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86" name="Text Box 38"/>
          <p:cNvSpPr txBox="1">
            <a:spLocks noChangeArrowheads="1"/>
          </p:cNvSpPr>
          <p:nvPr/>
        </p:nvSpPr>
        <p:spPr bwMode="auto">
          <a:xfrm>
            <a:off x="0" y="908051"/>
            <a:ext cx="9906000" cy="461665"/>
          </a:xfrm>
          <a:prstGeom prst="rect">
            <a:avLst/>
          </a:prstGeom>
          <a:noFill/>
          <a:ln w="9525">
            <a:noFill/>
            <a:miter lim="800000"/>
            <a:headEnd/>
            <a:tailEnd/>
          </a:ln>
          <a:effectLst/>
        </p:spPr>
        <p:txBody>
          <a:bodyPr>
            <a:spAutoFit/>
          </a:bodyPr>
          <a:lstStyle/>
          <a:p>
            <a:pPr algn="ctr"/>
            <a:r>
              <a:rPr lang="en-GB" sz="2400" b="1" dirty="0" smtClean="0">
                <a:solidFill>
                  <a:srgbClr val="00B0F0"/>
                </a:solidFill>
              </a:rPr>
              <a:t>SQUIRREL CAGE MOTORS</a:t>
            </a:r>
          </a:p>
        </p:txBody>
      </p:sp>
      <p:sp>
        <p:nvSpPr>
          <p:cNvPr id="130099" name="Text Box 51"/>
          <p:cNvSpPr txBox="1">
            <a:spLocks noChangeArrowheads="1"/>
          </p:cNvSpPr>
          <p:nvPr/>
        </p:nvSpPr>
        <p:spPr bwMode="auto">
          <a:xfrm>
            <a:off x="312822" y="1576138"/>
            <a:ext cx="8942644" cy="1419977"/>
          </a:xfrm>
          <a:prstGeom prst="rect">
            <a:avLst/>
          </a:prstGeom>
          <a:noFill/>
          <a:ln w="9525">
            <a:noFill/>
            <a:miter lim="800000"/>
            <a:headEnd/>
            <a:tailEnd/>
          </a:ln>
          <a:effectLst/>
        </p:spPr>
        <p:txBody>
          <a:bodyPr/>
          <a:lstStyle/>
          <a:p>
            <a:pPr>
              <a:buClr>
                <a:srgbClr val="00B0F0"/>
              </a:buClr>
              <a:buFont typeface="Arial Narrow" pitchFamily="34" charset="0"/>
              <a:buChar char="»"/>
            </a:pPr>
            <a:r>
              <a:rPr lang="en-GB" sz="2000" b="0" u="none" dirty="0">
                <a:solidFill>
                  <a:schemeClr val="bg1">
                    <a:lumMod val="50000"/>
                  </a:schemeClr>
                </a:solidFill>
                <a:latin typeface="Arial Narrow" pitchFamily="34" charset="0"/>
                <a:cs typeface="Arial" charset="0"/>
              </a:rPr>
              <a:t> </a:t>
            </a:r>
            <a:r>
              <a:rPr lang="en-US" sz="2000" b="0" u="none" dirty="0">
                <a:solidFill>
                  <a:schemeClr val="bg1">
                    <a:lumMod val="50000"/>
                  </a:schemeClr>
                </a:solidFill>
                <a:latin typeface="Arial Narrow" pitchFamily="34" charset="0"/>
                <a:cs typeface="Arial" charset="0"/>
              </a:rPr>
              <a:t>Induction motor (asynchronous or squirrel cage), are composed of two main parts:</a:t>
            </a:r>
          </a:p>
          <a:p>
            <a:pPr lvl="1">
              <a:buClr>
                <a:srgbClr val="00B0F0"/>
              </a:buClr>
              <a:buFont typeface="Wingdings" pitchFamily="2" charset="2"/>
              <a:buChar char="§"/>
            </a:pPr>
            <a:r>
              <a:rPr lang="en-US" sz="2000" b="0" u="none" dirty="0">
                <a:solidFill>
                  <a:schemeClr val="bg1">
                    <a:lumMod val="50000"/>
                  </a:schemeClr>
                </a:solidFill>
                <a:latin typeface="Arial Narrow" pitchFamily="34" charset="0"/>
                <a:cs typeface="Arial" charset="0"/>
              </a:rPr>
              <a:t> The </a:t>
            </a:r>
            <a:r>
              <a:rPr lang="en-US" sz="2000" b="1" u="none" dirty="0">
                <a:solidFill>
                  <a:schemeClr val="bg1">
                    <a:lumMod val="50000"/>
                  </a:schemeClr>
                </a:solidFill>
                <a:effectLst>
                  <a:outerShdw blurRad="38100" dist="38100" dir="2700000" algn="tl">
                    <a:srgbClr val="C0C0C0"/>
                  </a:outerShdw>
                </a:effectLst>
                <a:latin typeface="Arial Narrow" pitchFamily="34" charset="0"/>
                <a:cs typeface="Arial" charset="0"/>
              </a:rPr>
              <a:t>stator</a:t>
            </a:r>
            <a:r>
              <a:rPr lang="en-US" sz="2000" b="1" u="none" dirty="0">
                <a:solidFill>
                  <a:schemeClr val="bg1">
                    <a:lumMod val="50000"/>
                  </a:schemeClr>
                </a:solidFill>
                <a:latin typeface="Arial Narrow" pitchFamily="34" charset="0"/>
                <a:cs typeface="Arial" charset="0"/>
              </a:rPr>
              <a:t>.</a:t>
            </a:r>
          </a:p>
          <a:p>
            <a:pPr lvl="1">
              <a:buClr>
                <a:srgbClr val="00B0F0"/>
              </a:buClr>
              <a:buFont typeface="Wingdings" pitchFamily="2" charset="2"/>
              <a:buChar char="§"/>
            </a:pPr>
            <a:r>
              <a:rPr lang="en-US" sz="2000" b="0" u="none" dirty="0">
                <a:solidFill>
                  <a:schemeClr val="bg1">
                    <a:lumMod val="50000"/>
                  </a:schemeClr>
                </a:solidFill>
                <a:latin typeface="Arial Narrow" pitchFamily="34" charset="0"/>
                <a:cs typeface="Arial" charset="0"/>
              </a:rPr>
              <a:t> The </a:t>
            </a:r>
            <a:r>
              <a:rPr lang="en-US" sz="2000" b="1" u="none" dirty="0">
                <a:solidFill>
                  <a:schemeClr val="bg1">
                    <a:lumMod val="50000"/>
                  </a:schemeClr>
                </a:solidFill>
                <a:effectLst>
                  <a:outerShdw blurRad="38100" dist="38100" dir="2700000" algn="tl">
                    <a:srgbClr val="C0C0C0"/>
                  </a:outerShdw>
                </a:effectLst>
                <a:latin typeface="Arial Narrow" pitchFamily="34" charset="0"/>
                <a:cs typeface="Arial" charset="0"/>
              </a:rPr>
              <a:t>rotor</a:t>
            </a:r>
            <a:r>
              <a:rPr lang="en-US" sz="2000" b="0" u="none" dirty="0">
                <a:solidFill>
                  <a:schemeClr val="bg1">
                    <a:lumMod val="50000"/>
                  </a:schemeClr>
                </a:solidFill>
                <a:latin typeface="Arial Narrow" pitchFamily="34" charset="0"/>
                <a:cs typeface="Arial" charset="0"/>
              </a:rPr>
              <a:t> , fixed to a shaft.</a:t>
            </a:r>
            <a:endParaRPr lang="en-US" sz="2000" dirty="0" smtClean="0">
              <a:solidFill>
                <a:schemeClr val="bg1">
                  <a:lumMod val="50000"/>
                </a:schemeClr>
              </a:solidFill>
              <a:latin typeface="Arial Narrow" pitchFamily="34" charset="0"/>
            </a:endParaRPr>
          </a:p>
        </p:txBody>
      </p:sp>
      <p:pic>
        <p:nvPicPr>
          <p:cNvPr id="130104" name="Picture 56" descr="Corte motor 07"/>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79066" y="3598863"/>
            <a:ext cx="4134379" cy="2493962"/>
          </a:xfrm>
          <a:prstGeom prst="rect">
            <a:avLst/>
          </a:prstGeom>
          <a:noFill/>
          <a:ln w="19050">
            <a:solidFill>
              <a:srgbClr val="FF9900"/>
            </a:solidFill>
            <a:miter lim="800000"/>
            <a:headEnd/>
            <a:tailEnd/>
          </a:ln>
        </p:spPr>
      </p:pic>
      <p:sp>
        <p:nvSpPr>
          <p:cNvPr id="130105" name="Text Box 57"/>
          <p:cNvSpPr txBox="1">
            <a:spLocks noChangeArrowheads="1"/>
          </p:cNvSpPr>
          <p:nvPr/>
        </p:nvSpPr>
        <p:spPr bwMode="auto">
          <a:xfrm>
            <a:off x="1088629" y="6199188"/>
            <a:ext cx="2889250" cy="184666"/>
          </a:xfrm>
          <a:prstGeom prst="rect">
            <a:avLst/>
          </a:prstGeom>
          <a:noFill/>
          <a:ln w="9525" algn="ctr">
            <a:noFill/>
            <a:miter lim="800000"/>
            <a:headEnd/>
            <a:tailEnd/>
          </a:ln>
          <a:effectLst/>
        </p:spPr>
        <p:txBody>
          <a:bodyPr lIns="0" tIns="0" rIns="0" bIns="0">
            <a:spAutoFit/>
          </a:bodyPr>
          <a:lstStyle/>
          <a:p>
            <a:pPr>
              <a:spcBef>
                <a:spcPct val="50000"/>
              </a:spcBef>
            </a:pPr>
            <a:r>
              <a:rPr lang="en-GB" sz="1200" b="0" u="none" dirty="0">
                <a:solidFill>
                  <a:schemeClr val="bg1">
                    <a:lumMod val="50000"/>
                  </a:schemeClr>
                </a:solidFill>
                <a:latin typeface="Verdana" pitchFamily="34" charset="0"/>
              </a:rPr>
              <a:t>» Motor section</a:t>
            </a:r>
          </a:p>
        </p:txBody>
      </p:sp>
      <p:pic>
        <p:nvPicPr>
          <p:cNvPr id="130106" name="Picture 58" descr="Corte motor 08"/>
          <p:cNvPicPr>
            <a:picLocks noChangeAspect="1" noChangeArrowheads="1"/>
          </p:cNvPicPr>
          <p:nvPr/>
        </p:nvPicPr>
        <p:blipFill>
          <a:blip r:embed="rId4"/>
          <a:srcRect/>
          <a:stretch>
            <a:fillRect/>
          </a:stretch>
        </p:blipFill>
        <p:spPr bwMode="auto">
          <a:xfrm>
            <a:off x="5456900" y="3598863"/>
            <a:ext cx="2878931" cy="2495550"/>
          </a:xfrm>
          <a:prstGeom prst="rect">
            <a:avLst/>
          </a:prstGeom>
          <a:noFill/>
          <a:ln w="19050">
            <a:solidFill>
              <a:srgbClr val="FF9900"/>
            </a:solidFill>
            <a:miter lim="800000"/>
            <a:headEnd/>
            <a:tailEnd/>
          </a:ln>
        </p:spPr>
      </p:pic>
      <p:sp>
        <p:nvSpPr>
          <p:cNvPr id="130108" name="Text Box 60"/>
          <p:cNvSpPr txBox="1">
            <a:spLocks noChangeArrowheads="1"/>
          </p:cNvSpPr>
          <p:nvPr/>
        </p:nvSpPr>
        <p:spPr bwMode="auto">
          <a:xfrm>
            <a:off x="5499894" y="6199188"/>
            <a:ext cx="3393150" cy="184666"/>
          </a:xfrm>
          <a:prstGeom prst="rect">
            <a:avLst/>
          </a:prstGeom>
          <a:noFill/>
          <a:ln w="9525" algn="ctr">
            <a:noFill/>
            <a:miter lim="800000"/>
            <a:headEnd/>
            <a:tailEnd/>
          </a:ln>
          <a:effectLst/>
        </p:spPr>
        <p:txBody>
          <a:bodyPr lIns="0" tIns="0" rIns="0" bIns="0">
            <a:spAutoFit/>
          </a:bodyPr>
          <a:lstStyle/>
          <a:p>
            <a:pPr>
              <a:spcBef>
                <a:spcPct val="50000"/>
              </a:spcBef>
            </a:pPr>
            <a:r>
              <a:rPr lang="en-GB" sz="1200" b="0" u="none" dirty="0">
                <a:solidFill>
                  <a:schemeClr val="bg1">
                    <a:lumMod val="50000"/>
                  </a:schemeClr>
                </a:solidFill>
                <a:latin typeface="Verdana" pitchFamily="34" charset="0"/>
              </a:rPr>
              <a:t>» Motor section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130086"/>
                                        </p:tgtEl>
                                        <p:attrNameLst>
                                          <p:attrName>style.visibility</p:attrName>
                                        </p:attrNameLst>
                                      </p:cBhvr>
                                      <p:to>
                                        <p:strVal val="visible"/>
                                      </p:to>
                                    </p:set>
                                    <p:anim calcmode="lin" valueType="num">
                                      <p:cBhvr>
                                        <p:cTn id="7" dur="500" fill="hold"/>
                                        <p:tgtEl>
                                          <p:spTgt spid="130086"/>
                                        </p:tgtEl>
                                        <p:attrNameLst>
                                          <p:attrName>ppt_w</p:attrName>
                                        </p:attrNameLst>
                                      </p:cBhvr>
                                      <p:tavLst>
                                        <p:tav tm="0">
                                          <p:val>
                                            <p:strVal val="#ppt_w*0.05"/>
                                          </p:val>
                                        </p:tav>
                                        <p:tav tm="100000">
                                          <p:val>
                                            <p:strVal val="#ppt_w"/>
                                          </p:val>
                                        </p:tav>
                                      </p:tavLst>
                                    </p:anim>
                                    <p:anim calcmode="lin" valueType="num">
                                      <p:cBhvr>
                                        <p:cTn id="8" dur="500" fill="hold"/>
                                        <p:tgtEl>
                                          <p:spTgt spid="130086"/>
                                        </p:tgtEl>
                                        <p:attrNameLst>
                                          <p:attrName>ppt_h</p:attrName>
                                        </p:attrNameLst>
                                      </p:cBhvr>
                                      <p:tavLst>
                                        <p:tav tm="0">
                                          <p:val>
                                            <p:strVal val="#ppt_h"/>
                                          </p:val>
                                        </p:tav>
                                        <p:tav tm="100000">
                                          <p:val>
                                            <p:strVal val="#ppt_h"/>
                                          </p:val>
                                        </p:tav>
                                      </p:tavLst>
                                    </p:anim>
                                    <p:anim calcmode="lin" valueType="num">
                                      <p:cBhvr>
                                        <p:cTn id="9" dur="500" fill="hold"/>
                                        <p:tgtEl>
                                          <p:spTgt spid="130086"/>
                                        </p:tgtEl>
                                        <p:attrNameLst>
                                          <p:attrName>ppt_x</p:attrName>
                                        </p:attrNameLst>
                                      </p:cBhvr>
                                      <p:tavLst>
                                        <p:tav tm="0">
                                          <p:val>
                                            <p:strVal val="#ppt_x-.2"/>
                                          </p:val>
                                        </p:tav>
                                        <p:tav tm="100000">
                                          <p:val>
                                            <p:strVal val="#ppt_x"/>
                                          </p:val>
                                        </p:tav>
                                      </p:tavLst>
                                    </p:anim>
                                    <p:anim calcmode="lin" valueType="num">
                                      <p:cBhvr>
                                        <p:cTn id="10" dur="500" fill="hold"/>
                                        <p:tgtEl>
                                          <p:spTgt spid="130086"/>
                                        </p:tgtEl>
                                        <p:attrNameLst>
                                          <p:attrName>ppt_y</p:attrName>
                                        </p:attrNameLst>
                                      </p:cBhvr>
                                      <p:tavLst>
                                        <p:tav tm="0">
                                          <p:val>
                                            <p:strVal val="#ppt_y"/>
                                          </p:val>
                                        </p:tav>
                                        <p:tav tm="100000">
                                          <p:val>
                                            <p:strVal val="#ppt_y"/>
                                          </p:val>
                                        </p:tav>
                                      </p:tavLst>
                                    </p:anim>
                                    <p:animEffect transition="in" filter="fade">
                                      <p:cBhvr>
                                        <p:cTn id="11" dur="500"/>
                                        <p:tgtEl>
                                          <p:spTgt spid="130086"/>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130099"/>
                                        </p:tgtEl>
                                        <p:attrNameLst>
                                          <p:attrName>style.visibility</p:attrName>
                                        </p:attrNameLst>
                                      </p:cBhvr>
                                      <p:to>
                                        <p:strVal val="visible"/>
                                      </p:to>
                                    </p:set>
                                    <p:animEffect transition="in" filter="wipe(up)">
                                      <p:cBhvr>
                                        <p:cTn id="15" dur="500"/>
                                        <p:tgtEl>
                                          <p:spTgt spid="130099"/>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30104"/>
                                        </p:tgtEl>
                                        <p:attrNameLst>
                                          <p:attrName>style.visibility</p:attrName>
                                        </p:attrNameLst>
                                      </p:cBhvr>
                                      <p:to>
                                        <p:strVal val="visible"/>
                                      </p:to>
                                    </p:set>
                                    <p:animEffect transition="in" filter="fade">
                                      <p:cBhvr>
                                        <p:cTn id="19" dur="500"/>
                                        <p:tgtEl>
                                          <p:spTgt spid="130104"/>
                                        </p:tgtEl>
                                      </p:cBhvr>
                                    </p:animEffect>
                                  </p:childTnLst>
                                </p:cTn>
                              </p:par>
                            </p:childTnLst>
                          </p:cTn>
                        </p:par>
                        <p:par>
                          <p:cTn id="20" fill="hold">
                            <p:stCondLst>
                              <p:cond delay="1500"/>
                            </p:stCondLst>
                            <p:childTnLst>
                              <p:par>
                                <p:cTn id="21" presetID="1" presetClass="entr" presetSubtype="0" fill="hold" grpId="0" nodeType="afterEffect">
                                  <p:stCondLst>
                                    <p:cond delay="0"/>
                                  </p:stCondLst>
                                  <p:childTnLst>
                                    <p:set>
                                      <p:cBhvr>
                                        <p:cTn id="22" dur="1" fill="hold">
                                          <p:stCondLst>
                                            <p:cond delay="0"/>
                                          </p:stCondLst>
                                        </p:cTn>
                                        <p:tgtEl>
                                          <p:spTgt spid="130105"/>
                                        </p:tgtEl>
                                        <p:attrNameLst>
                                          <p:attrName>style.visibility</p:attrName>
                                        </p:attrNameLst>
                                      </p:cBhvr>
                                      <p:to>
                                        <p:strVal val="visible"/>
                                      </p:to>
                                    </p:set>
                                  </p:childTnLst>
                                </p:cTn>
                              </p:par>
                            </p:childTnLst>
                          </p:cTn>
                        </p:par>
                        <p:par>
                          <p:cTn id="23" fill="hold">
                            <p:stCondLst>
                              <p:cond delay="1500"/>
                            </p:stCondLst>
                            <p:childTnLst>
                              <p:par>
                                <p:cTn id="24" presetID="10" presetClass="entr" presetSubtype="0" fill="hold" nodeType="afterEffect">
                                  <p:stCondLst>
                                    <p:cond delay="0"/>
                                  </p:stCondLst>
                                  <p:childTnLst>
                                    <p:set>
                                      <p:cBhvr>
                                        <p:cTn id="25" dur="1" fill="hold">
                                          <p:stCondLst>
                                            <p:cond delay="0"/>
                                          </p:stCondLst>
                                        </p:cTn>
                                        <p:tgtEl>
                                          <p:spTgt spid="130106"/>
                                        </p:tgtEl>
                                        <p:attrNameLst>
                                          <p:attrName>style.visibility</p:attrName>
                                        </p:attrNameLst>
                                      </p:cBhvr>
                                      <p:to>
                                        <p:strVal val="visible"/>
                                      </p:to>
                                    </p:set>
                                    <p:animEffect transition="in" filter="fade">
                                      <p:cBhvr>
                                        <p:cTn id="26" dur="500"/>
                                        <p:tgtEl>
                                          <p:spTgt spid="130106"/>
                                        </p:tgtEl>
                                      </p:cBhvr>
                                    </p:animEffect>
                                  </p:childTnLst>
                                </p:cTn>
                              </p:par>
                            </p:childTnLst>
                          </p:cTn>
                        </p:par>
                        <p:par>
                          <p:cTn id="27" fill="hold">
                            <p:stCondLst>
                              <p:cond delay="2000"/>
                            </p:stCondLst>
                            <p:childTnLst>
                              <p:par>
                                <p:cTn id="28" presetID="1" presetClass="entr" presetSubtype="0" fill="hold" grpId="0" nodeType="afterEffect">
                                  <p:stCondLst>
                                    <p:cond delay="0"/>
                                  </p:stCondLst>
                                  <p:childTnLst>
                                    <p:set>
                                      <p:cBhvr>
                                        <p:cTn id="29" dur="1" fill="hold">
                                          <p:stCondLst>
                                            <p:cond delay="0"/>
                                          </p:stCondLst>
                                        </p:cTn>
                                        <p:tgtEl>
                                          <p:spTgt spid="130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86" grpId="0"/>
      <p:bldP spid="130099" grpId="0"/>
      <p:bldP spid="130105" grpId="0"/>
      <p:bldP spid="130108"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97318" name="Picture 6" descr="G_DTP0002AE"/>
          <p:cNvPicPr>
            <a:picLocks noChangeAspect="1" noChangeArrowheads="1"/>
          </p:cNvPicPr>
          <p:nvPr/>
        </p:nvPicPr>
        <p:blipFill>
          <a:blip r:embed="rId3"/>
          <a:srcRect/>
          <a:stretch>
            <a:fillRect/>
          </a:stretch>
        </p:blipFill>
        <p:spPr bwMode="auto">
          <a:xfrm>
            <a:off x="1169459" y="2006601"/>
            <a:ext cx="7146563" cy="4608513"/>
          </a:xfrm>
          <a:prstGeom prst="rect">
            <a:avLst/>
          </a:prstGeom>
          <a:noFill/>
        </p:spPr>
      </p:pic>
      <p:sp>
        <p:nvSpPr>
          <p:cNvPr id="7" name="5 Marcador de número de diapositiva"/>
          <p:cNvSpPr>
            <a:spLocks noGrp="1"/>
          </p:cNvSpPr>
          <p:nvPr>
            <p:ph type="sldNum" sz="quarter" idx="4294967295"/>
          </p:nvPr>
        </p:nvSpPr>
        <p:spPr>
          <a:xfrm>
            <a:off x="3384550" y="6356351"/>
            <a:ext cx="3136900" cy="365125"/>
          </a:xfrm>
          <a:prstGeom prst="rect">
            <a:avLst/>
          </a:prstGeom>
        </p:spPr>
        <p:txBody>
          <a:bodyPr/>
          <a:lstStyle/>
          <a:p>
            <a:fld id="{83308D65-6F20-415D-9D7C-BBDCD58E8DB0}" type="slidenum">
              <a:rPr lang="es-ES"/>
              <a:pPr/>
              <a:t>20</a:t>
            </a:fld>
            <a:endParaRPr lang="es-ES"/>
          </a:p>
        </p:txBody>
      </p:sp>
      <p:sp>
        <p:nvSpPr>
          <p:cNvPr id="397314" name="Text Box 2"/>
          <p:cNvSpPr txBox="1">
            <a:spLocks noChangeArrowheads="1"/>
          </p:cNvSpPr>
          <p:nvPr/>
        </p:nvSpPr>
        <p:spPr bwMode="auto">
          <a:xfrm>
            <a:off x="0" y="908051"/>
            <a:ext cx="9906000" cy="461665"/>
          </a:xfrm>
          <a:prstGeom prst="rect">
            <a:avLst/>
          </a:prstGeom>
          <a:noFill/>
          <a:ln w="9525">
            <a:noFill/>
            <a:miter lim="800000"/>
            <a:headEnd/>
            <a:tailEnd/>
          </a:ln>
          <a:effectLst/>
        </p:spPr>
        <p:txBody>
          <a:bodyPr>
            <a:spAutoFit/>
          </a:bodyPr>
          <a:lstStyle/>
          <a:p>
            <a:pPr algn="ctr"/>
            <a:r>
              <a:rPr lang="en-GB" sz="2400" b="1" dirty="0" smtClean="0">
                <a:solidFill>
                  <a:srgbClr val="00B0F0"/>
                </a:solidFill>
              </a:rPr>
              <a:t>STAR – DELTA START CONNECTION</a:t>
            </a:r>
          </a:p>
        </p:txBody>
      </p:sp>
      <p:sp>
        <p:nvSpPr>
          <p:cNvPr id="397315" name="Text Box 3"/>
          <p:cNvSpPr txBox="1">
            <a:spLocks noChangeArrowheads="1"/>
          </p:cNvSpPr>
          <p:nvPr/>
        </p:nvSpPr>
        <p:spPr bwMode="auto">
          <a:xfrm>
            <a:off x="468000" y="1512001"/>
            <a:ext cx="9267957" cy="981075"/>
          </a:xfrm>
          <a:prstGeom prst="rect">
            <a:avLst/>
          </a:prstGeom>
          <a:noFill/>
          <a:ln w="9525">
            <a:noFill/>
            <a:miter lim="800000"/>
            <a:headEnd/>
            <a:tailEnd/>
          </a:ln>
          <a:effectLst/>
        </p:spPr>
        <p:txBody>
          <a:bodyPr/>
          <a:lstStyle/>
          <a:p>
            <a:pPr>
              <a:buClr>
                <a:srgbClr val="00B0F0"/>
              </a:buClr>
              <a:buFont typeface="Arial Narrow" pitchFamily="34" charset="0"/>
              <a:buChar char="»"/>
            </a:pPr>
            <a:r>
              <a:rPr lang="en-GB" sz="2000" b="1" u="none" dirty="0">
                <a:solidFill>
                  <a:schemeClr val="tx1">
                    <a:lumMod val="50000"/>
                    <a:lumOff val="50000"/>
                  </a:schemeClr>
                </a:solidFill>
                <a:latin typeface="Arial Narrow" pitchFamily="34" charset="0"/>
                <a:cs typeface="Arial" charset="0"/>
              </a:rPr>
              <a:t> </a:t>
            </a:r>
            <a:r>
              <a:rPr lang="en-US" sz="2000" b="1" u="none" dirty="0">
                <a:solidFill>
                  <a:srgbClr val="00B0F0"/>
                </a:solidFill>
                <a:latin typeface="Arial Narrow" pitchFamily="34" charset="0"/>
              </a:rPr>
              <a:t>PURPOSE</a:t>
            </a:r>
            <a:r>
              <a:rPr lang="en-US" sz="2000" b="1" u="none" dirty="0">
                <a:solidFill>
                  <a:schemeClr val="tx1">
                    <a:lumMod val="50000"/>
                    <a:lumOff val="50000"/>
                  </a:schemeClr>
                </a:solidFill>
                <a:latin typeface="Arial Narrow" pitchFamily="34" charset="0"/>
              </a:rPr>
              <a:t>: </a:t>
            </a:r>
            <a:r>
              <a:rPr lang="en-US" sz="2000" b="0" u="none" dirty="0">
                <a:solidFill>
                  <a:schemeClr val="tx1">
                    <a:lumMod val="50000"/>
                    <a:lumOff val="50000"/>
                  </a:schemeClr>
                </a:solidFill>
                <a:latin typeface="Arial Narrow" pitchFamily="34" charset="0"/>
              </a:rPr>
              <a:t>To reduce instantaneous current on start up. This also means a torque reduction</a:t>
            </a:r>
            <a:r>
              <a:rPr lang="en-GB" sz="2000" b="0" u="none" dirty="0">
                <a:solidFill>
                  <a:schemeClr val="tx1">
                    <a:lumMod val="50000"/>
                    <a:lumOff val="50000"/>
                  </a:schemeClr>
                </a:solidFill>
                <a:latin typeface="Arial Narrow"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397314"/>
                                        </p:tgtEl>
                                        <p:attrNameLst>
                                          <p:attrName>style.visibility</p:attrName>
                                        </p:attrNameLst>
                                      </p:cBhvr>
                                      <p:to>
                                        <p:strVal val="visible"/>
                                      </p:to>
                                    </p:set>
                                    <p:anim calcmode="lin" valueType="num">
                                      <p:cBhvr>
                                        <p:cTn id="7" dur="500" fill="hold"/>
                                        <p:tgtEl>
                                          <p:spTgt spid="397314"/>
                                        </p:tgtEl>
                                        <p:attrNameLst>
                                          <p:attrName>ppt_w</p:attrName>
                                        </p:attrNameLst>
                                      </p:cBhvr>
                                      <p:tavLst>
                                        <p:tav tm="0">
                                          <p:val>
                                            <p:strVal val="#ppt_w*0.05"/>
                                          </p:val>
                                        </p:tav>
                                        <p:tav tm="100000">
                                          <p:val>
                                            <p:strVal val="#ppt_w"/>
                                          </p:val>
                                        </p:tav>
                                      </p:tavLst>
                                    </p:anim>
                                    <p:anim calcmode="lin" valueType="num">
                                      <p:cBhvr>
                                        <p:cTn id="8" dur="500" fill="hold"/>
                                        <p:tgtEl>
                                          <p:spTgt spid="397314"/>
                                        </p:tgtEl>
                                        <p:attrNameLst>
                                          <p:attrName>ppt_h</p:attrName>
                                        </p:attrNameLst>
                                      </p:cBhvr>
                                      <p:tavLst>
                                        <p:tav tm="0">
                                          <p:val>
                                            <p:strVal val="#ppt_h"/>
                                          </p:val>
                                        </p:tav>
                                        <p:tav tm="100000">
                                          <p:val>
                                            <p:strVal val="#ppt_h"/>
                                          </p:val>
                                        </p:tav>
                                      </p:tavLst>
                                    </p:anim>
                                    <p:anim calcmode="lin" valueType="num">
                                      <p:cBhvr>
                                        <p:cTn id="9" dur="500" fill="hold"/>
                                        <p:tgtEl>
                                          <p:spTgt spid="397314"/>
                                        </p:tgtEl>
                                        <p:attrNameLst>
                                          <p:attrName>ppt_x</p:attrName>
                                        </p:attrNameLst>
                                      </p:cBhvr>
                                      <p:tavLst>
                                        <p:tav tm="0">
                                          <p:val>
                                            <p:strVal val="#ppt_x-.2"/>
                                          </p:val>
                                        </p:tav>
                                        <p:tav tm="100000">
                                          <p:val>
                                            <p:strVal val="#ppt_x"/>
                                          </p:val>
                                        </p:tav>
                                      </p:tavLst>
                                    </p:anim>
                                    <p:anim calcmode="lin" valueType="num">
                                      <p:cBhvr>
                                        <p:cTn id="10" dur="500" fill="hold"/>
                                        <p:tgtEl>
                                          <p:spTgt spid="397314"/>
                                        </p:tgtEl>
                                        <p:attrNameLst>
                                          <p:attrName>ppt_y</p:attrName>
                                        </p:attrNameLst>
                                      </p:cBhvr>
                                      <p:tavLst>
                                        <p:tav tm="0">
                                          <p:val>
                                            <p:strVal val="#ppt_y"/>
                                          </p:val>
                                        </p:tav>
                                        <p:tav tm="100000">
                                          <p:val>
                                            <p:strVal val="#ppt_y"/>
                                          </p:val>
                                        </p:tav>
                                      </p:tavLst>
                                    </p:anim>
                                    <p:animEffect transition="in" filter="fade">
                                      <p:cBhvr>
                                        <p:cTn id="11" dur="500"/>
                                        <p:tgtEl>
                                          <p:spTgt spid="397314"/>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397315"/>
                                        </p:tgtEl>
                                        <p:attrNameLst>
                                          <p:attrName>style.visibility</p:attrName>
                                        </p:attrNameLst>
                                      </p:cBhvr>
                                      <p:to>
                                        <p:strVal val="visible"/>
                                      </p:to>
                                    </p:set>
                                    <p:animEffect transition="in" filter="wipe(up)">
                                      <p:cBhvr>
                                        <p:cTn id="15" dur="500"/>
                                        <p:tgtEl>
                                          <p:spTgt spid="397315"/>
                                        </p:tgtEl>
                                      </p:cBhvr>
                                    </p:animEffect>
                                  </p:childTnLst>
                                </p:cTn>
                              </p:par>
                            </p:childTnLst>
                          </p:cTn>
                        </p:par>
                        <p:par>
                          <p:cTn id="16" fill="hold">
                            <p:stCondLst>
                              <p:cond delay="1000"/>
                            </p:stCondLst>
                            <p:childTnLst>
                              <p:par>
                                <p:cTn id="17" presetID="53" presetClass="entr" presetSubtype="0" fill="hold" nodeType="afterEffect">
                                  <p:stCondLst>
                                    <p:cond delay="0"/>
                                  </p:stCondLst>
                                  <p:childTnLst>
                                    <p:set>
                                      <p:cBhvr>
                                        <p:cTn id="18" dur="1" fill="hold">
                                          <p:stCondLst>
                                            <p:cond delay="0"/>
                                          </p:stCondLst>
                                        </p:cTn>
                                        <p:tgtEl>
                                          <p:spTgt spid="397318"/>
                                        </p:tgtEl>
                                        <p:attrNameLst>
                                          <p:attrName>style.visibility</p:attrName>
                                        </p:attrNameLst>
                                      </p:cBhvr>
                                      <p:to>
                                        <p:strVal val="visible"/>
                                      </p:to>
                                    </p:set>
                                    <p:anim calcmode="lin" valueType="num">
                                      <p:cBhvr>
                                        <p:cTn id="19" dur="1000" fill="hold"/>
                                        <p:tgtEl>
                                          <p:spTgt spid="397318"/>
                                        </p:tgtEl>
                                        <p:attrNameLst>
                                          <p:attrName>ppt_w</p:attrName>
                                        </p:attrNameLst>
                                      </p:cBhvr>
                                      <p:tavLst>
                                        <p:tav tm="0">
                                          <p:val>
                                            <p:fltVal val="0"/>
                                          </p:val>
                                        </p:tav>
                                        <p:tav tm="100000">
                                          <p:val>
                                            <p:strVal val="#ppt_w"/>
                                          </p:val>
                                        </p:tav>
                                      </p:tavLst>
                                    </p:anim>
                                    <p:anim calcmode="lin" valueType="num">
                                      <p:cBhvr>
                                        <p:cTn id="20" dur="1000" fill="hold"/>
                                        <p:tgtEl>
                                          <p:spTgt spid="397318"/>
                                        </p:tgtEl>
                                        <p:attrNameLst>
                                          <p:attrName>ppt_h</p:attrName>
                                        </p:attrNameLst>
                                      </p:cBhvr>
                                      <p:tavLst>
                                        <p:tav tm="0">
                                          <p:val>
                                            <p:fltVal val="0"/>
                                          </p:val>
                                        </p:tav>
                                        <p:tav tm="100000">
                                          <p:val>
                                            <p:strVal val="#ppt_h"/>
                                          </p:val>
                                        </p:tav>
                                      </p:tavLst>
                                    </p:anim>
                                    <p:animEffect transition="in" filter="fade">
                                      <p:cBhvr>
                                        <p:cTn id="21" dur="1000"/>
                                        <p:tgtEl>
                                          <p:spTgt spid="397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14" grpId="0"/>
      <p:bldP spid="397315"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5 Marcador de número de diapositiva"/>
          <p:cNvSpPr>
            <a:spLocks noGrp="1"/>
          </p:cNvSpPr>
          <p:nvPr>
            <p:ph type="sldNum" sz="quarter" idx="4294967295"/>
          </p:nvPr>
        </p:nvSpPr>
        <p:spPr>
          <a:xfrm>
            <a:off x="3384550" y="6356351"/>
            <a:ext cx="3136900" cy="365125"/>
          </a:xfrm>
          <a:prstGeom prst="rect">
            <a:avLst/>
          </a:prstGeom>
        </p:spPr>
        <p:txBody>
          <a:bodyPr/>
          <a:lstStyle/>
          <a:p>
            <a:fld id="{34CDE4D7-413A-46F4-A98D-90DA88AAF543}" type="slidenum">
              <a:rPr lang="es-ES"/>
              <a:pPr/>
              <a:t>21</a:t>
            </a:fld>
            <a:endParaRPr lang="es-ES"/>
          </a:p>
        </p:txBody>
      </p:sp>
      <p:sp>
        <p:nvSpPr>
          <p:cNvPr id="401410" name="Text Box 2"/>
          <p:cNvSpPr txBox="1">
            <a:spLocks noChangeArrowheads="1"/>
          </p:cNvSpPr>
          <p:nvPr/>
        </p:nvSpPr>
        <p:spPr bwMode="auto">
          <a:xfrm>
            <a:off x="0" y="908051"/>
            <a:ext cx="9906000" cy="461665"/>
          </a:xfrm>
          <a:prstGeom prst="rect">
            <a:avLst/>
          </a:prstGeom>
          <a:noFill/>
          <a:ln w="9525">
            <a:noFill/>
            <a:miter lim="800000"/>
            <a:headEnd/>
            <a:tailEnd/>
          </a:ln>
          <a:effectLst/>
        </p:spPr>
        <p:txBody>
          <a:bodyPr>
            <a:spAutoFit/>
          </a:bodyPr>
          <a:lstStyle/>
          <a:p>
            <a:pPr algn="ctr"/>
            <a:r>
              <a:rPr lang="en-GB" sz="2400" b="1" dirty="0" smtClean="0">
                <a:solidFill>
                  <a:srgbClr val="00B0F0"/>
                </a:solidFill>
              </a:rPr>
              <a:t>STAR – DELTA START CONNECTION</a:t>
            </a:r>
          </a:p>
        </p:txBody>
      </p:sp>
      <p:sp>
        <p:nvSpPr>
          <p:cNvPr id="401411" name="Text Box 3"/>
          <p:cNvSpPr txBox="1">
            <a:spLocks noChangeArrowheads="1"/>
          </p:cNvSpPr>
          <p:nvPr/>
        </p:nvSpPr>
        <p:spPr bwMode="auto">
          <a:xfrm>
            <a:off x="468000" y="1512001"/>
            <a:ext cx="9267957" cy="981075"/>
          </a:xfrm>
          <a:prstGeom prst="rect">
            <a:avLst/>
          </a:prstGeom>
          <a:noFill/>
          <a:ln w="9525">
            <a:noFill/>
            <a:miter lim="800000"/>
            <a:headEnd/>
            <a:tailEnd/>
          </a:ln>
          <a:effectLst/>
        </p:spPr>
        <p:txBody>
          <a:bodyPr/>
          <a:lstStyle/>
          <a:p>
            <a:pPr>
              <a:buClr>
                <a:srgbClr val="00B0F0"/>
              </a:buClr>
              <a:buFont typeface="Arial Narrow" pitchFamily="34" charset="0"/>
              <a:buChar char="»"/>
            </a:pPr>
            <a:r>
              <a:rPr lang="en-GB" sz="2000" b="0" u="none" dirty="0">
                <a:solidFill>
                  <a:schemeClr val="tx1">
                    <a:lumMod val="50000"/>
                    <a:lumOff val="50000"/>
                  </a:schemeClr>
                </a:solidFill>
                <a:latin typeface="Arial Narrow" pitchFamily="34" charset="0"/>
                <a:cs typeface="Arial" charset="0"/>
              </a:rPr>
              <a:t> </a:t>
            </a:r>
            <a:r>
              <a:rPr lang="en-US" sz="2000" b="1" u="none" dirty="0">
                <a:solidFill>
                  <a:srgbClr val="00B0F0"/>
                </a:solidFill>
                <a:latin typeface="Arial Narrow" pitchFamily="34" charset="0"/>
              </a:rPr>
              <a:t>MOTOR: </a:t>
            </a:r>
            <a:r>
              <a:rPr lang="en-US" sz="2000" b="0" u="none" dirty="0">
                <a:solidFill>
                  <a:schemeClr val="tx1">
                    <a:lumMod val="50000"/>
                    <a:lumOff val="50000"/>
                  </a:schemeClr>
                </a:solidFill>
                <a:latin typeface="Arial Narrow" pitchFamily="34" charset="0"/>
              </a:rPr>
              <a:t>It is necessary to have a motor with all stator coils accessible and configured for a star – delta connection</a:t>
            </a:r>
            <a:r>
              <a:rPr lang="en-GB" sz="2000" b="0" u="none" dirty="0">
                <a:solidFill>
                  <a:schemeClr val="tx1">
                    <a:lumMod val="50000"/>
                    <a:lumOff val="50000"/>
                  </a:schemeClr>
                </a:solidFill>
                <a:latin typeface="Arial Narrow" pitchFamily="34" charset="0"/>
              </a:rPr>
              <a:t>.</a:t>
            </a:r>
          </a:p>
        </p:txBody>
      </p:sp>
      <p:pic>
        <p:nvPicPr>
          <p:cNvPr id="401416" name="Picture 8" descr="GDTP0003AI"/>
          <p:cNvPicPr>
            <a:picLocks noChangeAspect="1" noChangeArrowheads="1"/>
          </p:cNvPicPr>
          <p:nvPr/>
        </p:nvPicPr>
        <p:blipFill>
          <a:blip r:embed="rId3"/>
          <a:srcRect/>
          <a:stretch>
            <a:fillRect/>
          </a:stretch>
        </p:blipFill>
        <p:spPr bwMode="auto">
          <a:xfrm>
            <a:off x="2338917" y="2159000"/>
            <a:ext cx="4978797" cy="45418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1411"/>
                                        </p:tgtEl>
                                        <p:attrNameLst>
                                          <p:attrName>style.visibility</p:attrName>
                                        </p:attrNameLst>
                                      </p:cBhvr>
                                      <p:to>
                                        <p:strVal val="visible"/>
                                      </p:to>
                                    </p:set>
                                    <p:animEffect transition="in" filter="wipe(up)">
                                      <p:cBhvr>
                                        <p:cTn id="7" dur="500"/>
                                        <p:tgtEl>
                                          <p:spTgt spid="4014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01416"/>
                                        </p:tgtEl>
                                        <p:attrNameLst>
                                          <p:attrName>style.visibility</p:attrName>
                                        </p:attrNameLst>
                                      </p:cBhvr>
                                      <p:to>
                                        <p:strVal val="visible"/>
                                      </p:to>
                                    </p:set>
                                    <p:animEffect transition="in" filter="fade">
                                      <p:cBhvr>
                                        <p:cTn id="11" dur="1000"/>
                                        <p:tgtEl>
                                          <p:spTgt spid="401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11"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5 Marcador de número de diapositiva"/>
          <p:cNvSpPr>
            <a:spLocks noGrp="1"/>
          </p:cNvSpPr>
          <p:nvPr>
            <p:ph type="sldNum" sz="quarter" idx="4294967295"/>
          </p:nvPr>
        </p:nvSpPr>
        <p:spPr>
          <a:xfrm>
            <a:off x="3384550" y="6356351"/>
            <a:ext cx="3136900" cy="365125"/>
          </a:xfrm>
          <a:prstGeom prst="rect">
            <a:avLst/>
          </a:prstGeom>
        </p:spPr>
        <p:txBody>
          <a:bodyPr/>
          <a:lstStyle/>
          <a:p>
            <a:fld id="{C21EF2A0-59D7-492F-A7C4-2091113C1719}" type="slidenum">
              <a:rPr lang="es-ES"/>
              <a:pPr/>
              <a:t>22</a:t>
            </a:fld>
            <a:endParaRPr lang="es-ES"/>
          </a:p>
        </p:txBody>
      </p:sp>
      <p:sp>
        <p:nvSpPr>
          <p:cNvPr id="399362" name="Text Box 2"/>
          <p:cNvSpPr txBox="1">
            <a:spLocks noChangeArrowheads="1"/>
          </p:cNvSpPr>
          <p:nvPr/>
        </p:nvSpPr>
        <p:spPr bwMode="auto">
          <a:xfrm>
            <a:off x="0" y="908051"/>
            <a:ext cx="9906000" cy="461665"/>
          </a:xfrm>
          <a:prstGeom prst="rect">
            <a:avLst/>
          </a:prstGeom>
          <a:noFill/>
          <a:ln w="9525">
            <a:noFill/>
            <a:miter lim="800000"/>
            <a:headEnd/>
            <a:tailEnd/>
          </a:ln>
          <a:effectLst/>
        </p:spPr>
        <p:txBody>
          <a:bodyPr>
            <a:spAutoFit/>
          </a:bodyPr>
          <a:lstStyle/>
          <a:p>
            <a:pPr algn="ctr"/>
            <a:r>
              <a:rPr lang="en-GB" sz="2400" b="1" dirty="0" smtClean="0">
                <a:solidFill>
                  <a:srgbClr val="00B0F0"/>
                </a:solidFill>
              </a:rPr>
              <a:t>START – DELTA START UP</a:t>
            </a:r>
          </a:p>
        </p:txBody>
      </p:sp>
      <p:sp>
        <p:nvSpPr>
          <p:cNvPr id="399363" name="Text Box 3"/>
          <p:cNvSpPr txBox="1">
            <a:spLocks noChangeArrowheads="1"/>
          </p:cNvSpPr>
          <p:nvPr/>
        </p:nvSpPr>
        <p:spPr bwMode="auto">
          <a:xfrm>
            <a:off x="468000" y="1512000"/>
            <a:ext cx="9267957" cy="659700"/>
          </a:xfrm>
          <a:prstGeom prst="rect">
            <a:avLst/>
          </a:prstGeom>
          <a:noFill/>
          <a:ln w="9525">
            <a:noFill/>
            <a:miter lim="800000"/>
            <a:headEnd/>
            <a:tailEnd/>
          </a:ln>
          <a:effectLst/>
        </p:spPr>
        <p:txBody>
          <a:bodyPr/>
          <a:lstStyle/>
          <a:p>
            <a:pPr>
              <a:buClr>
                <a:srgbClr val="00B0F0"/>
              </a:buClr>
              <a:buFont typeface="Arial Narrow" pitchFamily="34" charset="0"/>
              <a:buChar char="»"/>
            </a:pPr>
            <a:r>
              <a:rPr lang="en-GB" sz="2000" b="1" u="none" dirty="0">
                <a:solidFill>
                  <a:srgbClr val="00B0F0"/>
                </a:solidFill>
                <a:latin typeface="Arial Narrow" pitchFamily="34" charset="0"/>
                <a:cs typeface="Arial" charset="0"/>
              </a:rPr>
              <a:t> </a:t>
            </a:r>
            <a:r>
              <a:rPr lang="en-US" sz="2000" b="1" u="none" dirty="0">
                <a:solidFill>
                  <a:srgbClr val="00B0F0"/>
                </a:solidFill>
                <a:latin typeface="Arial Narrow" pitchFamily="34" charset="0"/>
              </a:rPr>
              <a:t>RESULT</a:t>
            </a:r>
            <a:r>
              <a:rPr lang="en-US" sz="2000" b="0" u="none" dirty="0">
                <a:solidFill>
                  <a:schemeClr val="tx1">
                    <a:lumMod val="50000"/>
                    <a:lumOff val="50000"/>
                  </a:schemeClr>
                </a:solidFill>
                <a:latin typeface="Arial Narrow" pitchFamily="34" charset="0"/>
              </a:rPr>
              <a:t>: Over-current at re-connection instant. Power supply loss. Uncontrolled start up</a:t>
            </a:r>
            <a:endParaRPr lang="en-GB" sz="2000" b="0" u="none" dirty="0">
              <a:solidFill>
                <a:schemeClr val="tx1">
                  <a:lumMod val="50000"/>
                  <a:lumOff val="50000"/>
                </a:schemeClr>
              </a:solidFill>
              <a:latin typeface="Arial Narrow" pitchFamily="34" charset="0"/>
            </a:endParaRPr>
          </a:p>
        </p:txBody>
      </p:sp>
      <p:pic>
        <p:nvPicPr>
          <p:cNvPr id="399374" name="Picture 14" descr="GITCC0022AI"/>
          <p:cNvPicPr>
            <a:picLocks noChangeAspect="1" noChangeArrowheads="1"/>
          </p:cNvPicPr>
          <p:nvPr/>
        </p:nvPicPr>
        <p:blipFill>
          <a:blip r:embed="rId3"/>
          <a:srcRect/>
          <a:stretch>
            <a:fillRect/>
          </a:stretch>
        </p:blipFill>
        <p:spPr bwMode="auto">
          <a:xfrm>
            <a:off x="1169459" y="2159001"/>
            <a:ext cx="6947958" cy="4449763"/>
          </a:xfrm>
          <a:prstGeom prst="rect">
            <a:avLst/>
          </a:prstGeom>
          <a:noFill/>
        </p:spPr>
      </p:pic>
      <p:pic>
        <p:nvPicPr>
          <p:cNvPr id="399375" name="Picture 15" descr="GITCC0023AI"/>
          <p:cNvPicPr>
            <a:picLocks noChangeAspect="1" noChangeArrowheads="1"/>
          </p:cNvPicPr>
          <p:nvPr/>
        </p:nvPicPr>
        <p:blipFill>
          <a:blip r:embed="rId4"/>
          <a:srcRect/>
          <a:stretch>
            <a:fillRect/>
          </a:stretch>
        </p:blipFill>
        <p:spPr bwMode="auto">
          <a:xfrm>
            <a:off x="1169459" y="2159001"/>
            <a:ext cx="6947958" cy="4449763"/>
          </a:xfrm>
          <a:prstGeom prst="rect">
            <a:avLst/>
          </a:prstGeom>
          <a:noFill/>
        </p:spPr>
      </p:pic>
      <p:pic>
        <p:nvPicPr>
          <p:cNvPr id="399376" name="Picture 16" descr="GITCC0024AI"/>
          <p:cNvPicPr>
            <a:picLocks noChangeAspect="1" noChangeArrowheads="1"/>
          </p:cNvPicPr>
          <p:nvPr/>
        </p:nvPicPr>
        <p:blipFill>
          <a:blip r:embed="rId5"/>
          <a:srcRect/>
          <a:stretch>
            <a:fillRect/>
          </a:stretch>
        </p:blipFill>
        <p:spPr bwMode="auto">
          <a:xfrm>
            <a:off x="1169459" y="2159001"/>
            <a:ext cx="6947958" cy="4449763"/>
          </a:xfrm>
          <a:prstGeom prst="rect">
            <a:avLst/>
          </a:prstGeom>
          <a:noFill/>
        </p:spPr>
      </p:pic>
      <p:pic>
        <p:nvPicPr>
          <p:cNvPr id="399377" name="Picture 17" descr="GITCC0025AI"/>
          <p:cNvPicPr>
            <a:picLocks noChangeAspect="1" noChangeArrowheads="1"/>
          </p:cNvPicPr>
          <p:nvPr/>
        </p:nvPicPr>
        <p:blipFill>
          <a:blip r:embed="rId6"/>
          <a:srcRect/>
          <a:stretch>
            <a:fillRect/>
          </a:stretch>
        </p:blipFill>
        <p:spPr bwMode="auto">
          <a:xfrm>
            <a:off x="1169459" y="2159001"/>
            <a:ext cx="6947958" cy="4449763"/>
          </a:xfrm>
          <a:prstGeom prst="rect">
            <a:avLst/>
          </a:prstGeom>
          <a:noFill/>
        </p:spPr>
      </p:pic>
      <p:pic>
        <p:nvPicPr>
          <p:cNvPr id="399378" name="Picture 18" descr="GITCC0026AI"/>
          <p:cNvPicPr>
            <a:picLocks noChangeAspect="1" noChangeArrowheads="1"/>
          </p:cNvPicPr>
          <p:nvPr/>
        </p:nvPicPr>
        <p:blipFill>
          <a:blip r:embed="rId7"/>
          <a:srcRect/>
          <a:stretch>
            <a:fillRect/>
          </a:stretch>
        </p:blipFill>
        <p:spPr bwMode="auto">
          <a:xfrm>
            <a:off x="1169459" y="2159001"/>
            <a:ext cx="6947958" cy="4449763"/>
          </a:xfrm>
          <a:prstGeom prst="rect">
            <a:avLst/>
          </a:prstGeom>
          <a:noFill/>
        </p:spPr>
      </p:pic>
      <p:pic>
        <p:nvPicPr>
          <p:cNvPr id="399379" name="Picture 19" descr="GITCC0027AI"/>
          <p:cNvPicPr>
            <a:picLocks noChangeAspect="1" noChangeArrowheads="1"/>
          </p:cNvPicPr>
          <p:nvPr/>
        </p:nvPicPr>
        <p:blipFill>
          <a:blip r:embed="rId8"/>
          <a:srcRect/>
          <a:stretch>
            <a:fillRect/>
          </a:stretch>
        </p:blipFill>
        <p:spPr bwMode="auto">
          <a:xfrm>
            <a:off x="1169459" y="2159001"/>
            <a:ext cx="6947958" cy="4449763"/>
          </a:xfrm>
          <a:prstGeom prst="rect">
            <a:avLst/>
          </a:prstGeom>
          <a:noFill/>
        </p:spPr>
      </p:pic>
      <p:pic>
        <p:nvPicPr>
          <p:cNvPr id="399381" name="Picture 21" descr="GITCC0028AI"/>
          <p:cNvPicPr>
            <a:picLocks noChangeAspect="1" noChangeArrowheads="1"/>
          </p:cNvPicPr>
          <p:nvPr/>
        </p:nvPicPr>
        <p:blipFill>
          <a:blip r:embed="rId9"/>
          <a:srcRect/>
          <a:stretch>
            <a:fillRect/>
          </a:stretch>
        </p:blipFill>
        <p:spPr bwMode="auto">
          <a:xfrm>
            <a:off x="1169459" y="2159001"/>
            <a:ext cx="6947958" cy="44497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399362"/>
                                        </p:tgtEl>
                                        <p:attrNameLst>
                                          <p:attrName>style.visibility</p:attrName>
                                        </p:attrNameLst>
                                      </p:cBhvr>
                                      <p:to>
                                        <p:strVal val="visible"/>
                                      </p:to>
                                    </p:set>
                                    <p:anim calcmode="lin" valueType="num">
                                      <p:cBhvr>
                                        <p:cTn id="7" dur="500" fill="hold"/>
                                        <p:tgtEl>
                                          <p:spTgt spid="399362"/>
                                        </p:tgtEl>
                                        <p:attrNameLst>
                                          <p:attrName>ppt_w</p:attrName>
                                        </p:attrNameLst>
                                      </p:cBhvr>
                                      <p:tavLst>
                                        <p:tav tm="0">
                                          <p:val>
                                            <p:strVal val="#ppt_w*0.05"/>
                                          </p:val>
                                        </p:tav>
                                        <p:tav tm="100000">
                                          <p:val>
                                            <p:strVal val="#ppt_w"/>
                                          </p:val>
                                        </p:tav>
                                      </p:tavLst>
                                    </p:anim>
                                    <p:anim calcmode="lin" valueType="num">
                                      <p:cBhvr>
                                        <p:cTn id="8" dur="500" fill="hold"/>
                                        <p:tgtEl>
                                          <p:spTgt spid="399362"/>
                                        </p:tgtEl>
                                        <p:attrNameLst>
                                          <p:attrName>ppt_h</p:attrName>
                                        </p:attrNameLst>
                                      </p:cBhvr>
                                      <p:tavLst>
                                        <p:tav tm="0">
                                          <p:val>
                                            <p:strVal val="#ppt_h"/>
                                          </p:val>
                                        </p:tav>
                                        <p:tav tm="100000">
                                          <p:val>
                                            <p:strVal val="#ppt_h"/>
                                          </p:val>
                                        </p:tav>
                                      </p:tavLst>
                                    </p:anim>
                                    <p:anim calcmode="lin" valueType="num">
                                      <p:cBhvr>
                                        <p:cTn id="9" dur="500" fill="hold"/>
                                        <p:tgtEl>
                                          <p:spTgt spid="399362"/>
                                        </p:tgtEl>
                                        <p:attrNameLst>
                                          <p:attrName>ppt_x</p:attrName>
                                        </p:attrNameLst>
                                      </p:cBhvr>
                                      <p:tavLst>
                                        <p:tav tm="0">
                                          <p:val>
                                            <p:strVal val="#ppt_x-.2"/>
                                          </p:val>
                                        </p:tav>
                                        <p:tav tm="100000">
                                          <p:val>
                                            <p:strVal val="#ppt_x"/>
                                          </p:val>
                                        </p:tav>
                                      </p:tavLst>
                                    </p:anim>
                                    <p:anim calcmode="lin" valueType="num">
                                      <p:cBhvr>
                                        <p:cTn id="10" dur="500" fill="hold"/>
                                        <p:tgtEl>
                                          <p:spTgt spid="399362"/>
                                        </p:tgtEl>
                                        <p:attrNameLst>
                                          <p:attrName>ppt_y</p:attrName>
                                        </p:attrNameLst>
                                      </p:cBhvr>
                                      <p:tavLst>
                                        <p:tav tm="0">
                                          <p:val>
                                            <p:strVal val="#ppt_y"/>
                                          </p:val>
                                        </p:tav>
                                        <p:tav tm="100000">
                                          <p:val>
                                            <p:strVal val="#ppt_y"/>
                                          </p:val>
                                        </p:tav>
                                      </p:tavLst>
                                    </p:anim>
                                    <p:animEffect transition="in" filter="fade">
                                      <p:cBhvr>
                                        <p:cTn id="11" dur="500"/>
                                        <p:tgtEl>
                                          <p:spTgt spid="399362"/>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399363"/>
                                        </p:tgtEl>
                                        <p:attrNameLst>
                                          <p:attrName>style.visibility</p:attrName>
                                        </p:attrNameLst>
                                      </p:cBhvr>
                                      <p:to>
                                        <p:strVal val="visible"/>
                                      </p:to>
                                    </p:set>
                                    <p:animEffect transition="in" filter="wipe(up)">
                                      <p:cBhvr>
                                        <p:cTn id="15" dur="500"/>
                                        <p:tgtEl>
                                          <p:spTgt spid="399363"/>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399374"/>
                                        </p:tgtEl>
                                        <p:attrNameLst>
                                          <p:attrName>style.visibility</p:attrName>
                                        </p:attrNameLst>
                                      </p:cBhvr>
                                      <p:to>
                                        <p:strVal val="visible"/>
                                      </p:to>
                                    </p:set>
                                    <p:animEffect transition="in" filter="fade">
                                      <p:cBhvr>
                                        <p:cTn id="19" dur="1000"/>
                                        <p:tgtEl>
                                          <p:spTgt spid="39937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99375"/>
                                        </p:tgtEl>
                                        <p:attrNameLst>
                                          <p:attrName>style.visibility</p:attrName>
                                        </p:attrNameLst>
                                      </p:cBhvr>
                                      <p:to>
                                        <p:strVal val="visible"/>
                                      </p:to>
                                    </p:set>
                                    <p:animEffect transition="in" filter="wipe(left)">
                                      <p:cBhvr>
                                        <p:cTn id="24" dur="1000"/>
                                        <p:tgtEl>
                                          <p:spTgt spid="39937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99376"/>
                                        </p:tgtEl>
                                        <p:attrNameLst>
                                          <p:attrName>style.visibility</p:attrName>
                                        </p:attrNameLst>
                                      </p:cBhvr>
                                      <p:to>
                                        <p:strVal val="visible"/>
                                      </p:to>
                                    </p:set>
                                    <p:animEffect transition="in" filter="wipe(left)">
                                      <p:cBhvr>
                                        <p:cTn id="29" dur="1000"/>
                                        <p:tgtEl>
                                          <p:spTgt spid="39937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99377"/>
                                        </p:tgtEl>
                                        <p:attrNameLst>
                                          <p:attrName>style.visibility</p:attrName>
                                        </p:attrNameLst>
                                      </p:cBhvr>
                                      <p:to>
                                        <p:strVal val="visible"/>
                                      </p:to>
                                    </p:set>
                                    <p:animEffect transition="in" filter="wipe(left)">
                                      <p:cBhvr>
                                        <p:cTn id="34" dur="1000"/>
                                        <p:tgtEl>
                                          <p:spTgt spid="39937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99378"/>
                                        </p:tgtEl>
                                        <p:attrNameLst>
                                          <p:attrName>style.visibility</p:attrName>
                                        </p:attrNameLst>
                                      </p:cBhvr>
                                      <p:to>
                                        <p:strVal val="visible"/>
                                      </p:to>
                                    </p:set>
                                    <p:animEffect transition="in" filter="wipe(left)">
                                      <p:cBhvr>
                                        <p:cTn id="39" dur="1000"/>
                                        <p:tgtEl>
                                          <p:spTgt spid="39937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99379"/>
                                        </p:tgtEl>
                                        <p:attrNameLst>
                                          <p:attrName>style.visibility</p:attrName>
                                        </p:attrNameLst>
                                      </p:cBhvr>
                                      <p:to>
                                        <p:strVal val="visible"/>
                                      </p:to>
                                    </p:set>
                                    <p:animEffect transition="in" filter="wipe(left)">
                                      <p:cBhvr>
                                        <p:cTn id="44" dur="1000"/>
                                        <p:tgtEl>
                                          <p:spTgt spid="39937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99381"/>
                                        </p:tgtEl>
                                        <p:attrNameLst>
                                          <p:attrName>style.visibility</p:attrName>
                                        </p:attrNameLst>
                                      </p:cBhvr>
                                      <p:to>
                                        <p:strVal val="visible"/>
                                      </p:to>
                                    </p:set>
                                    <p:animEffect transition="in" filter="wipe(left)">
                                      <p:cBhvr>
                                        <p:cTn id="49" dur="1000"/>
                                        <p:tgtEl>
                                          <p:spTgt spid="399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62" grpId="0"/>
      <p:bldP spid="399363"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3458" name="Text Box 2"/>
          <p:cNvSpPr txBox="1">
            <a:spLocks noChangeArrowheads="1"/>
          </p:cNvSpPr>
          <p:nvPr/>
        </p:nvSpPr>
        <p:spPr bwMode="auto">
          <a:xfrm>
            <a:off x="0" y="908051"/>
            <a:ext cx="9906000" cy="461665"/>
          </a:xfrm>
          <a:prstGeom prst="rect">
            <a:avLst/>
          </a:prstGeom>
          <a:noFill/>
          <a:ln w="9525">
            <a:noFill/>
            <a:miter lim="800000"/>
            <a:headEnd/>
            <a:tailEnd/>
          </a:ln>
          <a:effectLst/>
        </p:spPr>
        <p:txBody>
          <a:bodyPr>
            <a:spAutoFit/>
          </a:bodyPr>
          <a:lstStyle/>
          <a:p>
            <a:pPr algn="ctr"/>
            <a:r>
              <a:rPr lang="en-GB" sz="2400" b="1" dirty="0" smtClean="0">
                <a:solidFill>
                  <a:srgbClr val="00B0F0"/>
                </a:solidFill>
              </a:rPr>
              <a:t>OBJECTIVES</a:t>
            </a:r>
          </a:p>
        </p:txBody>
      </p:sp>
      <p:sp>
        <p:nvSpPr>
          <p:cNvPr id="403459" name="Text Box 3"/>
          <p:cNvSpPr txBox="1">
            <a:spLocks noChangeArrowheads="1"/>
          </p:cNvSpPr>
          <p:nvPr/>
        </p:nvSpPr>
        <p:spPr bwMode="auto">
          <a:xfrm>
            <a:off x="468001" y="1512001"/>
            <a:ext cx="8942700" cy="3827463"/>
          </a:xfrm>
          <a:prstGeom prst="rect">
            <a:avLst/>
          </a:prstGeom>
          <a:noFill/>
          <a:ln w="9525">
            <a:noFill/>
            <a:miter lim="800000"/>
            <a:headEnd/>
            <a:tailEnd/>
          </a:ln>
          <a:effectLst/>
        </p:spPr>
        <p:txBody>
          <a:bodyPr/>
          <a:lstStyle/>
          <a:p>
            <a:pPr>
              <a:buClr>
                <a:srgbClr val="00B0F0"/>
              </a:buClr>
              <a:buFont typeface="Arial Narrow" pitchFamily="34" charset="0"/>
              <a:buChar char="»"/>
            </a:pPr>
            <a:r>
              <a:rPr lang="en-GB" sz="2000" b="1" u="none" dirty="0">
                <a:solidFill>
                  <a:schemeClr val="tx1">
                    <a:lumMod val="50000"/>
                    <a:lumOff val="50000"/>
                  </a:schemeClr>
                </a:solidFill>
                <a:latin typeface="Arial Narrow" pitchFamily="34" charset="0"/>
                <a:cs typeface="Arial" charset="0"/>
              </a:rPr>
              <a:t> </a:t>
            </a:r>
            <a:r>
              <a:rPr lang="en-US" sz="2000" b="1" u="none" dirty="0">
                <a:solidFill>
                  <a:schemeClr val="tx1">
                    <a:lumMod val="50000"/>
                    <a:lumOff val="50000"/>
                  </a:schemeClr>
                </a:solidFill>
                <a:latin typeface="Arial Narrow" pitchFamily="34" charset="0"/>
              </a:rPr>
              <a:t>PERFECT MECHANICAL START UP</a:t>
            </a:r>
            <a:r>
              <a:rPr lang="en-US" sz="2000" b="0" u="none" dirty="0">
                <a:solidFill>
                  <a:schemeClr val="tx1">
                    <a:lumMod val="50000"/>
                    <a:lumOff val="50000"/>
                  </a:schemeClr>
                </a:solidFill>
                <a:latin typeface="Arial Narrow" pitchFamily="34" charset="0"/>
              </a:rPr>
              <a:t>: To overcome initial torque slowly.</a:t>
            </a:r>
          </a:p>
          <a:p>
            <a:pPr>
              <a:buClr>
                <a:srgbClr val="00B0F0"/>
              </a:buClr>
              <a:buFont typeface="Arial Narrow" pitchFamily="34" charset="0"/>
              <a:buChar char="»"/>
            </a:pPr>
            <a:endParaRPr lang="en-US" sz="2000" b="0" u="none" dirty="0">
              <a:solidFill>
                <a:schemeClr val="tx1">
                  <a:lumMod val="50000"/>
                  <a:lumOff val="50000"/>
                </a:schemeClr>
              </a:solidFill>
              <a:latin typeface="Arial Narrow" pitchFamily="34" charset="0"/>
            </a:endParaRPr>
          </a:p>
          <a:p>
            <a:pPr>
              <a:buClr>
                <a:srgbClr val="00B0F0"/>
              </a:buClr>
              <a:buFont typeface="Arial Narrow" pitchFamily="34" charset="0"/>
              <a:buChar char="»"/>
            </a:pPr>
            <a:r>
              <a:rPr lang="en-US" sz="2000" b="1" u="none" dirty="0">
                <a:solidFill>
                  <a:schemeClr val="tx1">
                    <a:lumMod val="50000"/>
                    <a:lumOff val="50000"/>
                  </a:schemeClr>
                </a:solidFill>
                <a:latin typeface="Arial Narrow" pitchFamily="34" charset="0"/>
              </a:rPr>
              <a:t> TO CONTROL MOTOR TORQUE</a:t>
            </a:r>
            <a:r>
              <a:rPr lang="en-US" sz="2000" b="0" u="none" dirty="0">
                <a:solidFill>
                  <a:schemeClr val="tx1">
                    <a:lumMod val="50000"/>
                    <a:lumOff val="50000"/>
                  </a:schemeClr>
                </a:solidFill>
                <a:latin typeface="Arial Narrow" pitchFamily="34" charset="0"/>
              </a:rPr>
              <a:t>: In order to control motor acceleration.</a:t>
            </a:r>
          </a:p>
          <a:p>
            <a:pPr>
              <a:buClr>
                <a:srgbClr val="00B0F0"/>
              </a:buClr>
              <a:buFont typeface="Arial Narrow" pitchFamily="34" charset="0"/>
              <a:buChar char="»"/>
            </a:pPr>
            <a:endParaRPr lang="en-US" sz="2000" b="0" u="none" dirty="0">
              <a:solidFill>
                <a:schemeClr val="tx1">
                  <a:lumMod val="50000"/>
                  <a:lumOff val="50000"/>
                </a:schemeClr>
              </a:solidFill>
              <a:latin typeface="Arial Narrow" pitchFamily="34" charset="0"/>
            </a:endParaRPr>
          </a:p>
          <a:p>
            <a:pPr>
              <a:buClr>
                <a:srgbClr val="00B0F0"/>
              </a:buClr>
              <a:buFont typeface="Arial Narrow" pitchFamily="34" charset="0"/>
              <a:buChar char="»"/>
            </a:pPr>
            <a:r>
              <a:rPr lang="en-US" sz="2000" b="1" u="none" dirty="0">
                <a:solidFill>
                  <a:schemeClr val="tx1">
                    <a:lumMod val="50000"/>
                    <a:lumOff val="50000"/>
                  </a:schemeClr>
                </a:solidFill>
                <a:latin typeface="Arial Narrow" pitchFamily="34" charset="0"/>
              </a:rPr>
              <a:t> </a:t>
            </a:r>
            <a:r>
              <a:rPr lang="en-US" sz="2000" b="1" u="none" dirty="0" smtClean="0">
                <a:solidFill>
                  <a:schemeClr val="tx1">
                    <a:lumMod val="50000"/>
                    <a:lumOff val="50000"/>
                  </a:schemeClr>
                </a:solidFill>
                <a:latin typeface="Arial Narrow" pitchFamily="34" charset="0"/>
              </a:rPr>
              <a:t>TO CONTROL STOP MODE</a:t>
            </a:r>
            <a:r>
              <a:rPr lang="en-US" sz="2000" b="0" u="none" dirty="0" smtClean="0">
                <a:solidFill>
                  <a:schemeClr val="tx1">
                    <a:lumMod val="50000"/>
                    <a:lumOff val="50000"/>
                  </a:schemeClr>
                </a:solidFill>
                <a:latin typeface="Arial Narrow" pitchFamily="34" charset="0"/>
              </a:rPr>
              <a:t>: Deceleration </a:t>
            </a:r>
            <a:r>
              <a:rPr lang="en-US" sz="2000" b="0" u="none" dirty="0">
                <a:solidFill>
                  <a:schemeClr val="tx1">
                    <a:lumMod val="50000"/>
                    <a:lumOff val="50000"/>
                  </a:schemeClr>
                </a:solidFill>
                <a:latin typeface="Arial Narrow" pitchFamily="34" charset="0"/>
              </a:rPr>
              <a:t>in a controlled manner.</a:t>
            </a:r>
          </a:p>
          <a:p>
            <a:pPr>
              <a:buClr>
                <a:srgbClr val="00B0F0"/>
              </a:buClr>
              <a:buFont typeface="Arial Narrow" pitchFamily="34" charset="0"/>
              <a:buChar char="»"/>
            </a:pPr>
            <a:endParaRPr lang="en-US" sz="2000" b="0" u="none" dirty="0">
              <a:solidFill>
                <a:schemeClr val="tx1">
                  <a:lumMod val="50000"/>
                  <a:lumOff val="50000"/>
                </a:schemeClr>
              </a:solidFill>
              <a:latin typeface="Arial Narrow" pitchFamily="34" charset="0"/>
            </a:endParaRPr>
          </a:p>
          <a:p>
            <a:pPr>
              <a:buClr>
                <a:srgbClr val="00B0F0"/>
              </a:buClr>
              <a:buFont typeface="Arial Narrow" pitchFamily="34" charset="0"/>
              <a:buChar char="»"/>
            </a:pPr>
            <a:r>
              <a:rPr lang="en-US" sz="2000" b="1" u="none" dirty="0">
                <a:solidFill>
                  <a:schemeClr val="tx1">
                    <a:lumMod val="50000"/>
                    <a:lumOff val="50000"/>
                  </a:schemeClr>
                </a:solidFill>
                <a:latin typeface="Arial Narrow" pitchFamily="34" charset="0"/>
              </a:rPr>
              <a:t> MAINTENANCE</a:t>
            </a:r>
            <a:r>
              <a:rPr lang="en-US" sz="2000" b="0" u="none" dirty="0">
                <a:solidFill>
                  <a:schemeClr val="tx1">
                    <a:lumMod val="50000"/>
                    <a:lumOff val="50000"/>
                  </a:schemeClr>
                </a:solidFill>
                <a:latin typeface="Arial Narrow" pitchFamily="34" charset="0"/>
              </a:rPr>
              <a:t>: Less maintenance operation in installations.</a:t>
            </a:r>
          </a:p>
          <a:p>
            <a:pPr>
              <a:buClr>
                <a:srgbClr val="00B0F0"/>
              </a:buClr>
              <a:buFont typeface="Arial Narrow" pitchFamily="34" charset="0"/>
              <a:buChar char="»"/>
            </a:pPr>
            <a:endParaRPr lang="en-US" sz="2000" b="0" u="none" dirty="0">
              <a:solidFill>
                <a:schemeClr val="tx1">
                  <a:lumMod val="50000"/>
                  <a:lumOff val="50000"/>
                </a:schemeClr>
              </a:solidFill>
              <a:latin typeface="Arial Narrow" pitchFamily="34" charset="0"/>
            </a:endParaRPr>
          </a:p>
          <a:p>
            <a:pPr>
              <a:buClr>
                <a:srgbClr val="00B0F0"/>
              </a:buClr>
              <a:buFont typeface="Arial Narrow" pitchFamily="34" charset="0"/>
              <a:buChar char="»"/>
            </a:pPr>
            <a:r>
              <a:rPr lang="en-US" sz="2000" b="1" u="none" dirty="0">
                <a:solidFill>
                  <a:schemeClr val="tx1">
                    <a:lumMod val="50000"/>
                    <a:lumOff val="50000"/>
                  </a:schemeClr>
                </a:solidFill>
                <a:latin typeface="Arial Narrow" pitchFamily="34" charset="0"/>
              </a:rPr>
              <a:t> TO LIMIT STARTING CURRENT</a:t>
            </a:r>
            <a:r>
              <a:rPr lang="en-US" sz="2000" b="0" u="none" dirty="0">
                <a:solidFill>
                  <a:schemeClr val="tx1">
                    <a:lumMod val="50000"/>
                    <a:lumOff val="50000"/>
                  </a:schemeClr>
                </a:solidFill>
                <a:latin typeface="Arial Narrow" pitchFamily="34" charset="0"/>
              </a:rPr>
              <a:t>: Eliminating disturbance to mains supply lines.</a:t>
            </a:r>
          </a:p>
          <a:p>
            <a:pPr>
              <a:buClr>
                <a:srgbClr val="00B0F0"/>
              </a:buClr>
              <a:buFont typeface="Arial Narrow" pitchFamily="34" charset="0"/>
              <a:buChar char="»"/>
            </a:pPr>
            <a:endParaRPr lang="en-US" sz="2000" b="0" u="none" dirty="0">
              <a:solidFill>
                <a:schemeClr val="tx1">
                  <a:lumMod val="50000"/>
                  <a:lumOff val="50000"/>
                </a:schemeClr>
              </a:solidFill>
              <a:latin typeface="Arial Narrow" pitchFamily="34" charset="0"/>
            </a:endParaRPr>
          </a:p>
          <a:p>
            <a:pPr>
              <a:buClr>
                <a:srgbClr val="00B0F0"/>
              </a:buClr>
              <a:buFont typeface="Arial Narrow" pitchFamily="34" charset="0"/>
              <a:buChar char="»"/>
            </a:pPr>
            <a:r>
              <a:rPr lang="en-US" sz="2000" b="1" u="none" dirty="0">
                <a:solidFill>
                  <a:schemeClr val="tx1">
                    <a:lumMod val="50000"/>
                    <a:lumOff val="50000"/>
                  </a:schemeClr>
                </a:solidFill>
                <a:latin typeface="Arial Narrow" pitchFamily="34" charset="0"/>
              </a:rPr>
              <a:t> SANCTIONS</a:t>
            </a:r>
            <a:r>
              <a:rPr lang="en-US" sz="2000" b="0" u="none" dirty="0">
                <a:solidFill>
                  <a:schemeClr val="tx1">
                    <a:lumMod val="50000"/>
                    <a:lumOff val="50000"/>
                  </a:schemeClr>
                </a:solidFill>
                <a:latin typeface="Arial Narrow" pitchFamily="34" charset="0"/>
              </a:rPr>
              <a:t>: To avoid penalties from supply authorities s due to current peaks caused by traditional starting methods. It is possible to save on electricity bills.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403458"/>
                                        </p:tgtEl>
                                        <p:attrNameLst>
                                          <p:attrName>style.visibility</p:attrName>
                                        </p:attrNameLst>
                                      </p:cBhvr>
                                      <p:to>
                                        <p:strVal val="visible"/>
                                      </p:to>
                                    </p:set>
                                    <p:anim calcmode="lin" valueType="num">
                                      <p:cBhvr>
                                        <p:cTn id="7" dur="500" fill="hold"/>
                                        <p:tgtEl>
                                          <p:spTgt spid="403458"/>
                                        </p:tgtEl>
                                        <p:attrNameLst>
                                          <p:attrName>ppt_w</p:attrName>
                                        </p:attrNameLst>
                                      </p:cBhvr>
                                      <p:tavLst>
                                        <p:tav tm="0">
                                          <p:val>
                                            <p:strVal val="#ppt_w*0.05"/>
                                          </p:val>
                                        </p:tav>
                                        <p:tav tm="100000">
                                          <p:val>
                                            <p:strVal val="#ppt_w"/>
                                          </p:val>
                                        </p:tav>
                                      </p:tavLst>
                                    </p:anim>
                                    <p:anim calcmode="lin" valueType="num">
                                      <p:cBhvr>
                                        <p:cTn id="8" dur="500" fill="hold"/>
                                        <p:tgtEl>
                                          <p:spTgt spid="403458"/>
                                        </p:tgtEl>
                                        <p:attrNameLst>
                                          <p:attrName>ppt_h</p:attrName>
                                        </p:attrNameLst>
                                      </p:cBhvr>
                                      <p:tavLst>
                                        <p:tav tm="0">
                                          <p:val>
                                            <p:strVal val="#ppt_h"/>
                                          </p:val>
                                        </p:tav>
                                        <p:tav tm="100000">
                                          <p:val>
                                            <p:strVal val="#ppt_h"/>
                                          </p:val>
                                        </p:tav>
                                      </p:tavLst>
                                    </p:anim>
                                    <p:anim calcmode="lin" valueType="num">
                                      <p:cBhvr>
                                        <p:cTn id="9" dur="500" fill="hold"/>
                                        <p:tgtEl>
                                          <p:spTgt spid="403458"/>
                                        </p:tgtEl>
                                        <p:attrNameLst>
                                          <p:attrName>ppt_x</p:attrName>
                                        </p:attrNameLst>
                                      </p:cBhvr>
                                      <p:tavLst>
                                        <p:tav tm="0">
                                          <p:val>
                                            <p:strVal val="#ppt_x-.2"/>
                                          </p:val>
                                        </p:tav>
                                        <p:tav tm="100000">
                                          <p:val>
                                            <p:strVal val="#ppt_x"/>
                                          </p:val>
                                        </p:tav>
                                      </p:tavLst>
                                    </p:anim>
                                    <p:anim calcmode="lin" valueType="num">
                                      <p:cBhvr>
                                        <p:cTn id="10" dur="500" fill="hold"/>
                                        <p:tgtEl>
                                          <p:spTgt spid="403458"/>
                                        </p:tgtEl>
                                        <p:attrNameLst>
                                          <p:attrName>ppt_y</p:attrName>
                                        </p:attrNameLst>
                                      </p:cBhvr>
                                      <p:tavLst>
                                        <p:tav tm="0">
                                          <p:val>
                                            <p:strVal val="#ppt_y"/>
                                          </p:val>
                                        </p:tav>
                                        <p:tav tm="100000">
                                          <p:val>
                                            <p:strVal val="#ppt_y"/>
                                          </p:val>
                                        </p:tav>
                                      </p:tavLst>
                                    </p:anim>
                                    <p:animEffect transition="in" filter="fade">
                                      <p:cBhvr>
                                        <p:cTn id="11" dur="500"/>
                                        <p:tgtEl>
                                          <p:spTgt spid="403458"/>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403459"/>
                                        </p:tgtEl>
                                        <p:attrNameLst>
                                          <p:attrName>style.visibility</p:attrName>
                                        </p:attrNameLst>
                                      </p:cBhvr>
                                      <p:to>
                                        <p:strVal val="visible"/>
                                      </p:to>
                                    </p:set>
                                    <p:animEffect transition="in" filter="wipe(up)">
                                      <p:cBhvr>
                                        <p:cTn id="15" dur="500"/>
                                        <p:tgtEl>
                                          <p:spTgt spid="403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58" grpId="0"/>
      <p:bldP spid="403459"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4294967295"/>
          </p:nvPr>
        </p:nvSpPr>
        <p:spPr>
          <a:xfrm>
            <a:off x="3384550" y="6356351"/>
            <a:ext cx="3136900" cy="365125"/>
          </a:xfrm>
          <a:prstGeom prst="rect">
            <a:avLst/>
          </a:prstGeom>
        </p:spPr>
        <p:txBody>
          <a:bodyPr/>
          <a:lstStyle/>
          <a:p>
            <a:fld id="{192E3BE7-715B-4C8E-9C49-ADDB1021BE73}" type="slidenum">
              <a:rPr lang="es-ES"/>
              <a:pPr/>
              <a:t>24</a:t>
            </a:fld>
            <a:endParaRPr lang="es-ES"/>
          </a:p>
        </p:txBody>
      </p:sp>
      <p:sp>
        <p:nvSpPr>
          <p:cNvPr id="512002" name="Text Box 2"/>
          <p:cNvSpPr txBox="1">
            <a:spLocks noChangeArrowheads="1"/>
          </p:cNvSpPr>
          <p:nvPr/>
        </p:nvSpPr>
        <p:spPr bwMode="auto">
          <a:xfrm>
            <a:off x="0" y="908051"/>
            <a:ext cx="9906000" cy="461665"/>
          </a:xfrm>
          <a:prstGeom prst="rect">
            <a:avLst/>
          </a:prstGeom>
          <a:noFill/>
          <a:ln w="9525">
            <a:noFill/>
            <a:miter lim="800000"/>
            <a:headEnd/>
            <a:tailEnd/>
          </a:ln>
          <a:effectLst/>
        </p:spPr>
        <p:txBody>
          <a:bodyPr>
            <a:spAutoFit/>
          </a:bodyPr>
          <a:lstStyle/>
          <a:p>
            <a:pPr algn="ctr"/>
            <a:r>
              <a:rPr lang="en-GB" sz="2400" b="1" dirty="0" smtClean="0">
                <a:solidFill>
                  <a:srgbClr val="00B0F0"/>
                </a:solidFill>
              </a:rPr>
              <a:t>POWER ELECTRONICS LV SOFTSTARTERS</a:t>
            </a:r>
          </a:p>
        </p:txBody>
      </p:sp>
      <p:pic>
        <p:nvPicPr>
          <p:cNvPr id="512006" name="Picture 6" descr="V5ITG0001AI"/>
          <p:cNvPicPr>
            <a:picLocks noChangeAspect="1" noChangeArrowheads="1"/>
          </p:cNvPicPr>
          <p:nvPr/>
        </p:nvPicPr>
        <p:blipFill>
          <a:blip r:embed="rId3"/>
          <a:srcRect/>
          <a:stretch>
            <a:fillRect/>
          </a:stretch>
        </p:blipFill>
        <p:spPr bwMode="auto">
          <a:xfrm>
            <a:off x="627724" y="1498600"/>
            <a:ext cx="8542205" cy="5359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512002"/>
                                        </p:tgtEl>
                                        <p:attrNameLst>
                                          <p:attrName>style.visibility</p:attrName>
                                        </p:attrNameLst>
                                      </p:cBhvr>
                                      <p:to>
                                        <p:strVal val="visible"/>
                                      </p:to>
                                    </p:set>
                                    <p:anim calcmode="lin" valueType="num">
                                      <p:cBhvr>
                                        <p:cTn id="7" dur="500" fill="hold"/>
                                        <p:tgtEl>
                                          <p:spTgt spid="512002"/>
                                        </p:tgtEl>
                                        <p:attrNameLst>
                                          <p:attrName>ppt_w</p:attrName>
                                        </p:attrNameLst>
                                      </p:cBhvr>
                                      <p:tavLst>
                                        <p:tav tm="0">
                                          <p:val>
                                            <p:strVal val="#ppt_w*0.05"/>
                                          </p:val>
                                        </p:tav>
                                        <p:tav tm="100000">
                                          <p:val>
                                            <p:strVal val="#ppt_w"/>
                                          </p:val>
                                        </p:tav>
                                      </p:tavLst>
                                    </p:anim>
                                    <p:anim calcmode="lin" valueType="num">
                                      <p:cBhvr>
                                        <p:cTn id="8" dur="500" fill="hold"/>
                                        <p:tgtEl>
                                          <p:spTgt spid="512002"/>
                                        </p:tgtEl>
                                        <p:attrNameLst>
                                          <p:attrName>ppt_h</p:attrName>
                                        </p:attrNameLst>
                                      </p:cBhvr>
                                      <p:tavLst>
                                        <p:tav tm="0">
                                          <p:val>
                                            <p:strVal val="#ppt_h"/>
                                          </p:val>
                                        </p:tav>
                                        <p:tav tm="100000">
                                          <p:val>
                                            <p:strVal val="#ppt_h"/>
                                          </p:val>
                                        </p:tav>
                                      </p:tavLst>
                                    </p:anim>
                                    <p:anim calcmode="lin" valueType="num">
                                      <p:cBhvr>
                                        <p:cTn id="9" dur="500" fill="hold"/>
                                        <p:tgtEl>
                                          <p:spTgt spid="512002"/>
                                        </p:tgtEl>
                                        <p:attrNameLst>
                                          <p:attrName>ppt_x</p:attrName>
                                        </p:attrNameLst>
                                      </p:cBhvr>
                                      <p:tavLst>
                                        <p:tav tm="0">
                                          <p:val>
                                            <p:strVal val="#ppt_x-.2"/>
                                          </p:val>
                                        </p:tav>
                                        <p:tav tm="100000">
                                          <p:val>
                                            <p:strVal val="#ppt_x"/>
                                          </p:val>
                                        </p:tav>
                                      </p:tavLst>
                                    </p:anim>
                                    <p:anim calcmode="lin" valueType="num">
                                      <p:cBhvr>
                                        <p:cTn id="10" dur="500" fill="hold"/>
                                        <p:tgtEl>
                                          <p:spTgt spid="512002"/>
                                        </p:tgtEl>
                                        <p:attrNameLst>
                                          <p:attrName>ppt_y</p:attrName>
                                        </p:attrNameLst>
                                      </p:cBhvr>
                                      <p:tavLst>
                                        <p:tav tm="0">
                                          <p:val>
                                            <p:strVal val="#ppt_y"/>
                                          </p:val>
                                        </p:tav>
                                        <p:tav tm="100000">
                                          <p:val>
                                            <p:strVal val="#ppt_y"/>
                                          </p:val>
                                        </p:tav>
                                      </p:tavLst>
                                    </p:anim>
                                    <p:animEffect transition="in" filter="fade">
                                      <p:cBhvr>
                                        <p:cTn id="11" dur="500"/>
                                        <p:tgtEl>
                                          <p:spTgt spid="5120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02"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4294967295"/>
          </p:nvPr>
        </p:nvSpPr>
        <p:spPr>
          <a:xfrm>
            <a:off x="3384550" y="6356351"/>
            <a:ext cx="3136900" cy="365125"/>
          </a:xfrm>
          <a:prstGeom prst="rect">
            <a:avLst/>
          </a:prstGeom>
        </p:spPr>
        <p:txBody>
          <a:bodyPr/>
          <a:lstStyle/>
          <a:p>
            <a:fld id="{20EAA7EA-AEBB-4540-A19B-EFBCCEDA595B}" type="slidenum">
              <a:rPr lang="es-ES"/>
              <a:pPr/>
              <a:t>25</a:t>
            </a:fld>
            <a:endParaRPr lang="es-ES"/>
          </a:p>
        </p:txBody>
      </p:sp>
      <p:sp>
        <p:nvSpPr>
          <p:cNvPr id="514050" name="Text Box 2"/>
          <p:cNvSpPr txBox="1">
            <a:spLocks noChangeArrowheads="1"/>
          </p:cNvSpPr>
          <p:nvPr/>
        </p:nvSpPr>
        <p:spPr bwMode="auto">
          <a:xfrm>
            <a:off x="0" y="908051"/>
            <a:ext cx="9906000" cy="461665"/>
          </a:xfrm>
          <a:prstGeom prst="rect">
            <a:avLst/>
          </a:prstGeom>
          <a:noFill/>
          <a:ln w="9525">
            <a:noFill/>
            <a:miter lim="800000"/>
            <a:headEnd/>
            <a:tailEnd/>
          </a:ln>
          <a:effectLst/>
        </p:spPr>
        <p:txBody>
          <a:bodyPr>
            <a:spAutoFit/>
          </a:bodyPr>
          <a:lstStyle/>
          <a:p>
            <a:pPr algn="ctr"/>
            <a:r>
              <a:rPr lang="en-GB" sz="2400" b="1" dirty="0" smtClean="0">
                <a:solidFill>
                  <a:srgbClr val="00B0F0"/>
                </a:solidFill>
              </a:rPr>
              <a:t>SOFTSTARTERS OUTLINES</a:t>
            </a:r>
          </a:p>
        </p:txBody>
      </p:sp>
      <p:sp>
        <p:nvSpPr>
          <p:cNvPr id="514051" name="Text Box 3"/>
          <p:cNvSpPr txBox="1">
            <a:spLocks noChangeArrowheads="1"/>
          </p:cNvSpPr>
          <p:nvPr/>
        </p:nvSpPr>
        <p:spPr bwMode="auto">
          <a:xfrm>
            <a:off x="440484" y="1743075"/>
            <a:ext cx="8818875" cy="3827463"/>
          </a:xfrm>
          <a:prstGeom prst="rect">
            <a:avLst/>
          </a:prstGeom>
          <a:noFill/>
          <a:ln w="9525">
            <a:noFill/>
            <a:miter lim="800000"/>
            <a:headEnd/>
            <a:tailEnd/>
          </a:ln>
          <a:effectLst/>
        </p:spPr>
        <p:txBody>
          <a:bodyPr/>
          <a:lstStyle/>
          <a:p>
            <a:pPr>
              <a:buClr>
                <a:srgbClr val="00B0F0"/>
              </a:buClr>
              <a:buFont typeface="Arial Narrow" pitchFamily="34" charset="0"/>
              <a:buChar char="»"/>
            </a:pPr>
            <a:r>
              <a:rPr lang="en-GB" sz="2000" b="0" u="none" dirty="0">
                <a:solidFill>
                  <a:schemeClr val="tx1">
                    <a:lumMod val="50000"/>
                    <a:lumOff val="50000"/>
                  </a:schemeClr>
                </a:solidFill>
                <a:latin typeface="Arial Narrow" pitchFamily="34" charset="0"/>
                <a:cs typeface="Arial" charset="0"/>
              </a:rPr>
              <a:t> </a:t>
            </a:r>
            <a:r>
              <a:rPr lang="en-US" sz="2000" b="0" u="none" dirty="0">
                <a:solidFill>
                  <a:schemeClr val="tx1">
                    <a:lumMod val="50000"/>
                    <a:lumOff val="50000"/>
                  </a:schemeClr>
                </a:solidFill>
                <a:latin typeface="Arial Narrow" pitchFamily="34" charset="0"/>
              </a:rPr>
              <a:t>Soft starter principle is known as </a:t>
            </a:r>
            <a:r>
              <a:rPr lang="en-US" sz="2000" b="1" u="none" dirty="0">
                <a:solidFill>
                  <a:schemeClr val="tx1">
                    <a:lumMod val="50000"/>
                    <a:lumOff val="50000"/>
                  </a:schemeClr>
                </a:solidFill>
                <a:latin typeface="Arial Narrow" pitchFamily="34" charset="0"/>
              </a:rPr>
              <a:t>PHASE CONTROL.</a:t>
            </a:r>
          </a:p>
          <a:p>
            <a:pPr>
              <a:buClr>
                <a:srgbClr val="00B0F0"/>
              </a:buClr>
              <a:buFont typeface="Arial Narrow" pitchFamily="34" charset="0"/>
              <a:buNone/>
            </a:pPr>
            <a:r>
              <a:rPr lang="en-US" sz="2000" b="0" u="none" dirty="0">
                <a:solidFill>
                  <a:schemeClr val="tx1">
                    <a:lumMod val="50000"/>
                    <a:lumOff val="50000"/>
                  </a:schemeClr>
                </a:solidFill>
                <a:latin typeface="Arial Narrow" pitchFamily="34" charset="0"/>
              </a:rPr>
              <a:t> </a:t>
            </a:r>
          </a:p>
          <a:p>
            <a:pPr>
              <a:buClr>
                <a:srgbClr val="00B0F0"/>
              </a:buClr>
              <a:buFont typeface="Arial Narrow" pitchFamily="34" charset="0"/>
              <a:buChar char="»"/>
            </a:pPr>
            <a:endParaRPr lang="en-US" sz="2000" b="0" u="none" dirty="0">
              <a:solidFill>
                <a:schemeClr val="tx1">
                  <a:lumMod val="50000"/>
                  <a:lumOff val="50000"/>
                </a:schemeClr>
              </a:solidFill>
              <a:latin typeface="Arial Narrow" pitchFamily="34" charset="0"/>
            </a:endParaRPr>
          </a:p>
          <a:p>
            <a:pPr>
              <a:buClr>
                <a:srgbClr val="00B0F0"/>
              </a:buClr>
              <a:buFont typeface="Arial Narrow" pitchFamily="34" charset="0"/>
              <a:buChar char="»"/>
            </a:pPr>
            <a:r>
              <a:rPr lang="en-US" sz="2000" b="0" u="none" dirty="0">
                <a:solidFill>
                  <a:schemeClr val="tx1">
                    <a:lumMod val="50000"/>
                    <a:lumOff val="50000"/>
                  </a:schemeClr>
                </a:solidFill>
                <a:latin typeface="Arial Narrow" pitchFamily="34" charset="0"/>
              </a:rPr>
              <a:t> By controlling the </a:t>
            </a:r>
            <a:r>
              <a:rPr lang="en-US" sz="2000" b="0" u="none" dirty="0" err="1">
                <a:solidFill>
                  <a:schemeClr val="tx1">
                    <a:lumMod val="50000"/>
                    <a:lumOff val="50000"/>
                  </a:schemeClr>
                </a:solidFill>
                <a:latin typeface="Arial Narrow" pitchFamily="34" charset="0"/>
              </a:rPr>
              <a:t>thyristor</a:t>
            </a:r>
            <a:r>
              <a:rPr lang="en-US" sz="2000" b="0" u="none" dirty="0">
                <a:solidFill>
                  <a:schemeClr val="tx1">
                    <a:lumMod val="50000"/>
                    <a:lumOff val="50000"/>
                  </a:schemeClr>
                </a:solidFill>
                <a:latin typeface="Arial Narrow" pitchFamily="34" charset="0"/>
              </a:rPr>
              <a:t> </a:t>
            </a:r>
            <a:r>
              <a:rPr lang="en-US" sz="2000" u="none" dirty="0">
                <a:solidFill>
                  <a:schemeClr val="tx1">
                    <a:lumMod val="50000"/>
                    <a:lumOff val="50000"/>
                  </a:schemeClr>
                </a:solidFill>
                <a:latin typeface="Arial Narrow" pitchFamily="34" charset="0"/>
              </a:rPr>
              <a:t>trigger</a:t>
            </a:r>
            <a:r>
              <a:rPr lang="en-US" sz="2000" b="0" u="none" dirty="0">
                <a:solidFill>
                  <a:schemeClr val="tx1">
                    <a:lumMod val="50000"/>
                    <a:lumOff val="50000"/>
                  </a:schemeClr>
                </a:solidFill>
                <a:latin typeface="Arial Narrow" pitchFamily="34" charset="0"/>
              </a:rPr>
              <a:t> it is possible to </a:t>
            </a:r>
            <a:r>
              <a:rPr lang="en-US" sz="2000" b="1" u="none" dirty="0">
                <a:solidFill>
                  <a:schemeClr val="tx1">
                    <a:lumMod val="50000"/>
                    <a:lumOff val="50000"/>
                  </a:schemeClr>
                </a:solidFill>
                <a:latin typeface="Arial Narrow" pitchFamily="34" charset="0"/>
              </a:rPr>
              <a:t>control the RMS voltage </a:t>
            </a:r>
            <a:r>
              <a:rPr lang="en-US" sz="2000" b="0" u="none" dirty="0">
                <a:solidFill>
                  <a:schemeClr val="tx1">
                    <a:lumMod val="50000"/>
                    <a:lumOff val="50000"/>
                  </a:schemeClr>
                </a:solidFill>
                <a:latin typeface="Arial Narrow" pitchFamily="34" charset="0"/>
              </a:rPr>
              <a:t>applied to the load.</a:t>
            </a:r>
          </a:p>
          <a:p>
            <a:pPr>
              <a:buClr>
                <a:srgbClr val="00B0F0"/>
              </a:buClr>
              <a:buFont typeface="Arial Narrow" pitchFamily="34" charset="0"/>
              <a:buNone/>
            </a:pPr>
            <a:endParaRPr lang="en-US" sz="2000" b="0" u="none" dirty="0">
              <a:solidFill>
                <a:schemeClr val="tx1">
                  <a:lumMod val="50000"/>
                  <a:lumOff val="50000"/>
                </a:schemeClr>
              </a:solidFill>
              <a:latin typeface="Arial Narrow" pitchFamily="34" charset="0"/>
            </a:endParaRPr>
          </a:p>
          <a:p>
            <a:pPr>
              <a:buClr>
                <a:srgbClr val="00B0F0"/>
              </a:buClr>
              <a:buFont typeface="Arial Narrow" pitchFamily="34" charset="0"/>
              <a:buChar char="»"/>
            </a:pPr>
            <a:endParaRPr lang="en-US" sz="2000" b="0" u="none" dirty="0">
              <a:solidFill>
                <a:schemeClr val="tx1">
                  <a:lumMod val="50000"/>
                  <a:lumOff val="50000"/>
                </a:schemeClr>
              </a:solidFill>
              <a:latin typeface="Arial Narrow" pitchFamily="34" charset="0"/>
            </a:endParaRPr>
          </a:p>
          <a:p>
            <a:pPr>
              <a:buClr>
                <a:srgbClr val="00B0F0"/>
              </a:buClr>
              <a:buFont typeface="Arial Narrow" pitchFamily="34" charset="0"/>
              <a:buChar char="»"/>
            </a:pPr>
            <a:r>
              <a:rPr lang="en-US" sz="2000" b="0" u="none" dirty="0">
                <a:solidFill>
                  <a:schemeClr val="tx1">
                    <a:lumMod val="50000"/>
                    <a:lumOff val="50000"/>
                  </a:schemeClr>
                </a:solidFill>
                <a:latin typeface="Arial Narrow" pitchFamily="34" charset="0"/>
              </a:rPr>
              <a:t> Using an inverse parallel </a:t>
            </a:r>
            <a:r>
              <a:rPr lang="en-US" sz="2000" b="0" u="none" dirty="0" err="1">
                <a:solidFill>
                  <a:schemeClr val="tx1">
                    <a:lumMod val="50000"/>
                    <a:lumOff val="50000"/>
                  </a:schemeClr>
                </a:solidFill>
                <a:latin typeface="Arial Narrow" pitchFamily="34" charset="0"/>
              </a:rPr>
              <a:t>thyristor</a:t>
            </a:r>
            <a:r>
              <a:rPr lang="en-US" sz="2000" b="0" u="none" dirty="0">
                <a:solidFill>
                  <a:schemeClr val="tx1">
                    <a:lumMod val="50000"/>
                    <a:lumOff val="50000"/>
                  </a:schemeClr>
                </a:solidFill>
                <a:latin typeface="Arial Narrow" pitchFamily="34" charset="0"/>
              </a:rPr>
              <a:t> connection it is possible to </a:t>
            </a:r>
            <a:r>
              <a:rPr lang="en-US" sz="2000" b="1" u="none" dirty="0">
                <a:solidFill>
                  <a:schemeClr val="tx1">
                    <a:lumMod val="50000"/>
                    <a:lumOff val="50000"/>
                  </a:schemeClr>
                </a:solidFill>
                <a:latin typeface="Arial Narrow" pitchFamily="34" charset="0"/>
              </a:rPr>
              <a:t>control currents </a:t>
            </a:r>
            <a:r>
              <a:rPr lang="en-US" sz="2000" b="0" u="none" dirty="0">
                <a:solidFill>
                  <a:schemeClr val="tx1">
                    <a:lumMod val="50000"/>
                    <a:lumOff val="50000"/>
                  </a:schemeClr>
                </a:solidFill>
                <a:latin typeface="Arial Narrow" pitchFamily="34" charset="0"/>
              </a:rPr>
              <a:t>in </a:t>
            </a:r>
            <a:r>
              <a:rPr lang="en-US" sz="2000" b="1" u="none" dirty="0">
                <a:solidFill>
                  <a:schemeClr val="tx1">
                    <a:lumMod val="50000"/>
                    <a:lumOff val="50000"/>
                  </a:schemeClr>
                </a:solidFill>
                <a:latin typeface="Arial Narrow" pitchFamily="34" charset="0"/>
              </a:rPr>
              <a:t>both</a:t>
            </a:r>
            <a:r>
              <a:rPr lang="en-US" sz="2000" b="0" u="none" dirty="0">
                <a:solidFill>
                  <a:schemeClr val="tx1">
                    <a:lumMod val="50000"/>
                    <a:lumOff val="50000"/>
                  </a:schemeClr>
                </a:solidFill>
                <a:latin typeface="Arial Narrow" pitchFamily="34" charset="0"/>
              </a:rPr>
              <a:t> the </a:t>
            </a:r>
            <a:r>
              <a:rPr lang="en-US" sz="2000" u="none" dirty="0">
                <a:solidFill>
                  <a:schemeClr val="tx1">
                    <a:lumMod val="50000"/>
                    <a:lumOff val="50000"/>
                  </a:schemeClr>
                </a:solidFill>
                <a:latin typeface="Arial Narrow" pitchFamily="34" charset="0"/>
              </a:rPr>
              <a:t>positive and negative </a:t>
            </a:r>
            <a:r>
              <a:rPr lang="en-US" sz="2000" b="1" u="none" dirty="0">
                <a:solidFill>
                  <a:schemeClr val="tx1">
                    <a:lumMod val="50000"/>
                    <a:lumOff val="50000"/>
                  </a:schemeClr>
                </a:solidFill>
                <a:latin typeface="Arial Narrow" pitchFamily="34" charset="0"/>
              </a:rPr>
              <a:t>halves</a:t>
            </a:r>
            <a:r>
              <a:rPr lang="en-US" sz="2000" u="none" dirty="0">
                <a:solidFill>
                  <a:schemeClr val="tx1">
                    <a:lumMod val="50000"/>
                    <a:lumOff val="50000"/>
                  </a:schemeClr>
                </a:solidFill>
                <a:latin typeface="Arial Narrow" pitchFamily="34" charset="0"/>
              </a:rPr>
              <a:t> of the AC waveform</a:t>
            </a:r>
            <a:r>
              <a:rPr lang="en-US" sz="2000" b="0" u="none" dirty="0">
                <a:solidFill>
                  <a:schemeClr val="tx1">
                    <a:lumMod val="50000"/>
                    <a:lumOff val="50000"/>
                  </a:schemeClr>
                </a:solidFill>
                <a:latin typeface="Arial Narrow" pitchFamily="34" charset="0"/>
              </a:rPr>
              <a:t>.</a:t>
            </a:r>
            <a:endParaRPr lang="en-GB" sz="2000" b="0" u="none" dirty="0">
              <a:solidFill>
                <a:schemeClr val="tx1">
                  <a:lumMod val="50000"/>
                  <a:lumOff val="50000"/>
                </a:schemeClr>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514050"/>
                                        </p:tgtEl>
                                        <p:attrNameLst>
                                          <p:attrName>style.visibility</p:attrName>
                                        </p:attrNameLst>
                                      </p:cBhvr>
                                      <p:to>
                                        <p:strVal val="visible"/>
                                      </p:to>
                                    </p:set>
                                    <p:anim calcmode="lin" valueType="num">
                                      <p:cBhvr>
                                        <p:cTn id="7" dur="500" fill="hold"/>
                                        <p:tgtEl>
                                          <p:spTgt spid="514050"/>
                                        </p:tgtEl>
                                        <p:attrNameLst>
                                          <p:attrName>ppt_w</p:attrName>
                                        </p:attrNameLst>
                                      </p:cBhvr>
                                      <p:tavLst>
                                        <p:tav tm="0">
                                          <p:val>
                                            <p:strVal val="#ppt_w*0.05"/>
                                          </p:val>
                                        </p:tav>
                                        <p:tav tm="100000">
                                          <p:val>
                                            <p:strVal val="#ppt_w"/>
                                          </p:val>
                                        </p:tav>
                                      </p:tavLst>
                                    </p:anim>
                                    <p:anim calcmode="lin" valueType="num">
                                      <p:cBhvr>
                                        <p:cTn id="8" dur="500" fill="hold"/>
                                        <p:tgtEl>
                                          <p:spTgt spid="514050"/>
                                        </p:tgtEl>
                                        <p:attrNameLst>
                                          <p:attrName>ppt_h</p:attrName>
                                        </p:attrNameLst>
                                      </p:cBhvr>
                                      <p:tavLst>
                                        <p:tav tm="0">
                                          <p:val>
                                            <p:strVal val="#ppt_h"/>
                                          </p:val>
                                        </p:tav>
                                        <p:tav tm="100000">
                                          <p:val>
                                            <p:strVal val="#ppt_h"/>
                                          </p:val>
                                        </p:tav>
                                      </p:tavLst>
                                    </p:anim>
                                    <p:anim calcmode="lin" valueType="num">
                                      <p:cBhvr>
                                        <p:cTn id="9" dur="500" fill="hold"/>
                                        <p:tgtEl>
                                          <p:spTgt spid="514050"/>
                                        </p:tgtEl>
                                        <p:attrNameLst>
                                          <p:attrName>ppt_x</p:attrName>
                                        </p:attrNameLst>
                                      </p:cBhvr>
                                      <p:tavLst>
                                        <p:tav tm="0">
                                          <p:val>
                                            <p:strVal val="#ppt_x-.2"/>
                                          </p:val>
                                        </p:tav>
                                        <p:tav tm="100000">
                                          <p:val>
                                            <p:strVal val="#ppt_x"/>
                                          </p:val>
                                        </p:tav>
                                      </p:tavLst>
                                    </p:anim>
                                    <p:anim calcmode="lin" valueType="num">
                                      <p:cBhvr>
                                        <p:cTn id="10" dur="500" fill="hold"/>
                                        <p:tgtEl>
                                          <p:spTgt spid="514050"/>
                                        </p:tgtEl>
                                        <p:attrNameLst>
                                          <p:attrName>ppt_y</p:attrName>
                                        </p:attrNameLst>
                                      </p:cBhvr>
                                      <p:tavLst>
                                        <p:tav tm="0">
                                          <p:val>
                                            <p:strVal val="#ppt_y"/>
                                          </p:val>
                                        </p:tav>
                                        <p:tav tm="100000">
                                          <p:val>
                                            <p:strVal val="#ppt_y"/>
                                          </p:val>
                                        </p:tav>
                                      </p:tavLst>
                                    </p:anim>
                                    <p:animEffect transition="in" filter="fade">
                                      <p:cBhvr>
                                        <p:cTn id="11" dur="500"/>
                                        <p:tgtEl>
                                          <p:spTgt spid="514050"/>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514051"/>
                                        </p:tgtEl>
                                        <p:attrNameLst>
                                          <p:attrName>style.visibility</p:attrName>
                                        </p:attrNameLst>
                                      </p:cBhvr>
                                      <p:to>
                                        <p:strVal val="visible"/>
                                      </p:to>
                                    </p:set>
                                    <p:animEffect transition="in" filter="wipe(up)">
                                      <p:cBhvr>
                                        <p:cTn id="15" dur="500"/>
                                        <p:tgtEl>
                                          <p:spTgt spid="514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050" grpId="0"/>
      <p:bldP spid="514051"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5 Marcador de número de diapositiva"/>
          <p:cNvSpPr>
            <a:spLocks noGrp="1"/>
          </p:cNvSpPr>
          <p:nvPr>
            <p:ph type="sldNum" sz="quarter" idx="4294967295"/>
          </p:nvPr>
        </p:nvSpPr>
        <p:spPr>
          <a:xfrm>
            <a:off x="3384550" y="6356351"/>
            <a:ext cx="3136900" cy="365125"/>
          </a:xfrm>
          <a:prstGeom prst="rect">
            <a:avLst/>
          </a:prstGeom>
        </p:spPr>
        <p:txBody>
          <a:bodyPr/>
          <a:lstStyle/>
          <a:p>
            <a:fld id="{EC0109A8-573B-4BAB-81C9-5C112153AB0A}" type="slidenum">
              <a:rPr lang="es-ES"/>
              <a:pPr/>
              <a:t>26</a:t>
            </a:fld>
            <a:endParaRPr lang="es-ES"/>
          </a:p>
        </p:txBody>
      </p:sp>
      <p:sp>
        <p:nvSpPr>
          <p:cNvPr id="516098" name="Text Box 2"/>
          <p:cNvSpPr txBox="1">
            <a:spLocks noChangeArrowheads="1"/>
          </p:cNvSpPr>
          <p:nvPr/>
        </p:nvSpPr>
        <p:spPr bwMode="auto">
          <a:xfrm>
            <a:off x="0" y="908051"/>
            <a:ext cx="9906000" cy="461665"/>
          </a:xfrm>
          <a:prstGeom prst="rect">
            <a:avLst/>
          </a:prstGeom>
          <a:noFill/>
          <a:ln w="9525">
            <a:noFill/>
            <a:miter lim="800000"/>
            <a:headEnd/>
            <a:tailEnd/>
          </a:ln>
          <a:effectLst/>
        </p:spPr>
        <p:txBody>
          <a:bodyPr>
            <a:spAutoFit/>
          </a:bodyPr>
          <a:lstStyle/>
          <a:p>
            <a:pPr algn="ctr"/>
            <a:r>
              <a:rPr lang="en-GB" sz="2400" b="1" dirty="0" smtClean="0">
                <a:solidFill>
                  <a:srgbClr val="00B0F0"/>
                </a:solidFill>
              </a:rPr>
              <a:t>SOFTSTARTERS OUTLINES</a:t>
            </a:r>
          </a:p>
        </p:txBody>
      </p:sp>
      <p:sp>
        <p:nvSpPr>
          <p:cNvPr id="516099" name="Text Box 3"/>
          <p:cNvSpPr txBox="1">
            <a:spLocks noChangeArrowheads="1"/>
          </p:cNvSpPr>
          <p:nvPr/>
        </p:nvSpPr>
        <p:spPr bwMode="auto">
          <a:xfrm>
            <a:off x="468000" y="1512000"/>
            <a:ext cx="9267957" cy="585788"/>
          </a:xfrm>
          <a:prstGeom prst="rect">
            <a:avLst/>
          </a:prstGeom>
          <a:noFill/>
          <a:ln w="9525">
            <a:noFill/>
            <a:miter lim="800000"/>
            <a:headEnd/>
            <a:tailEnd/>
          </a:ln>
          <a:effectLst/>
        </p:spPr>
        <p:txBody>
          <a:bodyPr/>
          <a:lstStyle/>
          <a:p>
            <a:pPr>
              <a:buClr>
                <a:srgbClr val="00B0F0"/>
              </a:buClr>
              <a:buFont typeface="Arial Narrow" pitchFamily="34" charset="0"/>
              <a:buChar char="»"/>
            </a:pPr>
            <a:r>
              <a:rPr lang="en-GB" sz="2000" b="0" u="none" dirty="0">
                <a:solidFill>
                  <a:schemeClr val="tx1">
                    <a:lumMod val="50000"/>
                    <a:lumOff val="50000"/>
                  </a:schemeClr>
                </a:solidFill>
                <a:latin typeface="Arial Narrow" pitchFamily="34" charset="0"/>
                <a:cs typeface="Arial" charset="0"/>
              </a:rPr>
              <a:t> Inverse parallel </a:t>
            </a:r>
            <a:r>
              <a:rPr lang="en-GB" sz="2000" b="0" u="none" dirty="0" err="1">
                <a:solidFill>
                  <a:schemeClr val="tx1">
                    <a:lumMod val="50000"/>
                    <a:lumOff val="50000"/>
                  </a:schemeClr>
                </a:solidFill>
                <a:latin typeface="Arial Narrow" pitchFamily="34" charset="0"/>
                <a:cs typeface="Arial" charset="0"/>
              </a:rPr>
              <a:t>thyristor</a:t>
            </a:r>
            <a:r>
              <a:rPr lang="en-GB" sz="2000" b="0" u="none" dirty="0">
                <a:solidFill>
                  <a:schemeClr val="tx1">
                    <a:lumMod val="50000"/>
                    <a:lumOff val="50000"/>
                  </a:schemeClr>
                </a:solidFill>
                <a:latin typeface="Arial Narrow" pitchFamily="34" charset="0"/>
                <a:cs typeface="Arial" charset="0"/>
              </a:rPr>
              <a:t> connection</a:t>
            </a:r>
            <a:r>
              <a:rPr lang="en-GB" b="0" u="none" dirty="0">
                <a:solidFill>
                  <a:schemeClr val="tx1">
                    <a:lumMod val="50000"/>
                    <a:lumOff val="50000"/>
                  </a:schemeClr>
                </a:solidFill>
                <a:latin typeface="Arial Narrow" pitchFamily="34" charset="0"/>
              </a:rPr>
              <a:t>.</a:t>
            </a:r>
          </a:p>
        </p:txBody>
      </p:sp>
      <p:sp>
        <p:nvSpPr>
          <p:cNvPr id="516102" name="Text Box 6"/>
          <p:cNvSpPr txBox="1">
            <a:spLocks noChangeArrowheads="1"/>
          </p:cNvSpPr>
          <p:nvPr/>
        </p:nvSpPr>
        <p:spPr bwMode="auto">
          <a:xfrm>
            <a:off x="468000" y="3417889"/>
            <a:ext cx="9267957" cy="585787"/>
          </a:xfrm>
          <a:prstGeom prst="rect">
            <a:avLst/>
          </a:prstGeom>
          <a:noFill/>
          <a:ln w="9525">
            <a:noFill/>
            <a:miter lim="800000"/>
            <a:headEnd/>
            <a:tailEnd/>
          </a:ln>
          <a:effectLst/>
        </p:spPr>
        <p:txBody>
          <a:bodyPr/>
          <a:lstStyle/>
          <a:p>
            <a:pPr>
              <a:buClr>
                <a:srgbClr val="00B0F0"/>
              </a:buClr>
              <a:buFont typeface="Arial Narrow" pitchFamily="34" charset="0"/>
              <a:buChar char="»"/>
            </a:pPr>
            <a:r>
              <a:rPr lang="en-GB" sz="2000" b="0" u="none" dirty="0">
                <a:solidFill>
                  <a:schemeClr val="tx1">
                    <a:lumMod val="50000"/>
                    <a:lumOff val="50000"/>
                  </a:schemeClr>
                </a:solidFill>
                <a:latin typeface="Arial Narrow" pitchFamily="34" charset="0"/>
                <a:cs typeface="Arial" charset="0"/>
              </a:rPr>
              <a:t> </a:t>
            </a:r>
            <a:r>
              <a:rPr lang="en-US" sz="2000" b="0" u="none" dirty="0">
                <a:solidFill>
                  <a:schemeClr val="tx1">
                    <a:lumMod val="50000"/>
                    <a:lumOff val="50000"/>
                  </a:schemeClr>
                </a:solidFill>
                <a:latin typeface="Arial Narrow" pitchFamily="34" charset="0"/>
                <a:cs typeface="Arial" charset="0"/>
              </a:rPr>
              <a:t>Effective voltage (</a:t>
            </a:r>
            <a:r>
              <a:rPr lang="en-US" sz="2000" b="0" u="none" dirty="0" err="1">
                <a:solidFill>
                  <a:schemeClr val="tx1">
                    <a:lumMod val="50000"/>
                    <a:lumOff val="50000"/>
                  </a:schemeClr>
                </a:solidFill>
                <a:latin typeface="Arial Narrow" pitchFamily="34" charset="0"/>
                <a:cs typeface="Arial" charset="0"/>
              </a:rPr>
              <a:t>rms</a:t>
            </a:r>
            <a:r>
              <a:rPr lang="en-US" sz="2000" b="0" u="none" dirty="0">
                <a:solidFill>
                  <a:schemeClr val="tx1">
                    <a:lumMod val="50000"/>
                    <a:lumOff val="50000"/>
                  </a:schemeClr>
                </a:solidFill>
                <a:latin typeface="Arial Narrow" pitchFamily="34" charset="0"/>
                <a:cs typeface="Arial" charset="0"/>
              </a:rPr>
              <a:t>) applied to the load</a:t>
            </a:r>
            <a:r>
              <a:rPr lang="en-GB" b="0" u="none" dirty="0">
                <a:solidFill>
                  <a:schemeClr val="tx1">
                    <a:lumMod val="50000"/>
                    <a:lumOff val="50000"/>
                  </a:schemeClr>
                </a:solidFill>
                <a:latin typeface="Arial Narrow" pitchFamily="34" charset="0"/>
              </a:rPr>
              <a:t>.</a:t>
            </a:r>
          </a:p>
        </p:txBody>
      </p:sp>
      <p:pic>
        <p:nvPicPr>
          <p:cNvPr id="516105" name="Picture 9" descr="GDTC0001AI"/>
          <p:cNvPicPr>
            <a:picLocks noChangeAspect="1" noChangeArrowheads="1"/>
          </p:cNvPicPr>
          <p:nvPr/>
        </p:nvPicPr>
        <p:blipFill>
          <a:blip r:embed="rId3"/>
          <a:srcRect/>
          <a:stretch>
            <a:fillRect/>
          </a:stretch>
        </p:blipFill>
        <p:spPr bwMode="auto">
          <a:xfrm>
            <a:off x="3117983" y="1798638"/>
            <a:ext cx="3305440" cy="1689100"/>
          </a:xfrm>
          <a:prstGeom prst="rect">
            <a:avLst/>
          </a:prstGeom>
          <a:noFill/>
        </p:spPr>
      </p:pic>
      <p:pic>
        <p:nvPicPr>
          <p:cNvPr id="516106" name="Picture 10" descr="GDTC0002AI"/>
          <p:cNvPicPr>
            <a:picLocks noChangeAspect="1" noChangeArrowheads="1"/>
          </p:cNvPicPr>
          <p:nvPr/>
        </p:nvPicPr>
        <p:blipFill>
          <a:blip r:embed="rId4"/>
          <a:srcRect/>
          <a:stretch>
            <a:fillRect/>
          </a:stretch>
        </p:blipFill>
        <p:spPr bwMode="auto">
          <a:xfrm>
            <a:off x="526256" y="3905250"/>
            <a:ext cx="8635075" cy="29146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16099"/>
                                        </p:tgtEl>
                                        <p:attrNameLst>
                                          <p:attrName>style.visibility</p:attrName>
                                        </p:attrNameLst>
                                      </p:cBhvr>
                                      <p:to>
                                        <p:strVal val="visible"/>
                                      </p:to>
                                    </p:set>
                                    <p:animEffect transition="in" filter="wipe(up)">
                                      <p:cBhvr>
                                        <p:cTn id="7" dur="500"/>
                                        <p:tgtEl>
                                          <p:spTgt spid="51609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16105"/>
                                        </p:tgtEl>
                                        <p:attrNameLst>
                                          <p:attrName>style.visibility</p:attrName>
                                        </p:attrNameLst>
                                      </p:cBhvr>
                                      <p:to>
                                        <p:strVal val="visible"/>
                                      </p:to>
                                    </p:set>
                                    <p:animEffect transition="in" filter="fade">
                                      <p:cBhvr>
                                        <p:cTn id="11" dur="1000"/>
                                        <p:tgtEl>
                                          <p:spTgt spid="51610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516102"/>
                                        </p:tgtEl>
                                        <p:attrNameLst>
                                          <p:attrName>style.visibility</p:attrName>
                                        </p:attrNameLst>
                                      </p:cBhvr>
                                      <p:to>
                                        <p:strVal val="visible"/>
                                      </p:to>
                                    </p:set>
                                    <p:animEffect transition="in" filter="wipe(up)">
                                      <p:cBhvr>
                                        <p:cTn id="15" dur="500"/>
                                        <p:tgtEl>
                                          <p:spTgt spid="516102"/>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516106"/>
                                        </p:tgtEl>
                                        <p:attrNameLst>
                                          <p:attrName>style.visibility</p:attrName>
                                        </p:attrNameLst>
                                      </p:cBhvr>
                                      <p:to>
                                        <p:strVal val="visible"/>
                                      </p:to>
                                    </p:set>
                                    <p:animEffect transition="in" filter="fade">
                                      <p:cBhvr>
                                        <p:cTn id="19" dur="1000"/>
                                        <p:tgtEl>
                                          <p:spTgt spid="516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099" grpId="0"/>
      <p:bldP spid="516102"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5 Marcador de número de diapositiva"/>
          <p:cNvSpPr>
            <a:spLocks noGrp="1"/>
          </p:cNvSpPr>
          <p:nvPr>
            <p:ph type="sldNum" sz="quarter" idx="4294967295"/>
          </p:nvPr>
        </p:nvSpPr>
        <p:spPr>
          <a:xfrm>
            <a:off x="3384550" y="6356351"/>
            <a:ext cx="3136900" cy="365125"/>
          </a:xfrm>
          <a:prstGeom prst="rect">
            <a:avLst/>
          </a:prstGeom>
        </p:spPr>
        <p:txBody>
          <a:bodyPr/>
          <a:lstStyle/>
          <a:p>
            <a:fld id="{99A53BFC-FA82-4349-8313-FB4A6A3DA12E}" type="slidenum">
              <a:rPr lang="es-ES"/>
              <a:pPr/>
              <a:t>27</a:t>
            </a:fld>
            <a:endParaRPr lang="es-ES"/>
          </a:p>
        </p:txBody>
      </p:sp>
      <p:sp>
        <p:nvSpPr>
          <p:cNvPr id="518146" name="Text Box 2"/>
          <p:cNvSpPr txBox="1">
            <a:spLocks noChangeArrowheads="1"/>
          </p:cNvSpPr>
          <p:nvPr/>
        </p:nvSpPr>
        <p:spPr bwMode="auto">
          <a:xfrm>
            <a:off x="0" y="908051"/>
            <a:ext cx="9906000" cy="461665"/>
          </a:xfrm>
          <a:prstGeom prst="rect">
            <a:avLst/>
          </a:prstGeom>
          <a:noFill/>
          <a:ln w="9525">
            <a:noFill/>
            <a:miter lim="800000"/>
            <a:headEnd/>
            <a:tailEnd/>
          </a:ln>
          <a:effectLst/>
        </p:spPr>
        <p:txBody>
          <a:bodyPr>
            <a:spAutoFit/>
          </a:bodyPr>
          <a:lstStyle/>
          <a:p>
            <a:pPr algn="ctr"/>
            <a:r>
              <a:rPr lang="en-GB" sz="2400" b="1" dirty="0" smtClean="0">
                <a:solidFill>
                  <a:srgbClr val="00B0F0"/>
                </a:solidFill>
              </a:rPr>
              <a:t>STARTING METHOD: VOLTAGE RAMP</a:t>
            </a:r>
          </a:p>
        </p:txBody>
      </p:sp>
      <p:sp>
        <p:nvSpPr>
          <p:cNvPr id="518147" name="Text Box 3"/>
          <p:cNvSpPr txBox="1">
            <a:spLocks noChangeArrowheads="1"/>
          </p:cNvSpPr>
          <p:nvPr/>
        </p:nvSpPr>
        <p:spPr bwMode="auto">
          <a:xfrm>
            <a:off x="468000" y="1438276"/>
            <a:ext cx="9267957" cy="2170113"/>
          </a:xfrm>
          <a:prstGeom prst="rect">
            <a:avLst/>
          </a:prstGeom>
          <a:noFill/>
          <a:ln w="9525">
            <a:noFill/>
            <a:miter lim="800000"/>
            <a:headEnd/>
            <a:tailEnd/>
          </a:ln>
          <a:effectLst/>
        </p:spPr>
        <p:txBody>
          <a:bodyPr/>
          <a:lstStyle/>
          <a:p>
            <a:pPr>
              <a:buClr>
                <a:srgbClr val="00B0F0"/>
              </a:buClr>
              <a:buFont typeface="Arial Narrow" pitchFamily="34" charset="0"/>
              <a:buChar char="»"/>
            </a:pPr>
            <a:r>
              <a:rPr lang="en-GB" sz="2000" b="0" u="none" dirty="0">
                <a:solidFill>
                  <a:schemeClr val="tx1">
                    <a:lumMod val="50000"/>
                    <a:lumOff val="50000"/>
                  </a:schemeClr>
                </a:solidFill>
                <a:latin typeface="Arial Narrow" pitchFamily="34" charset="0"/>
                <a:cs typeface="Arial" charset="0"/>
              </a:rPr>
              <a:t> The voltage ramp is a starting method in which the applied voltage to the motor is increased progressively</a:t>
            </a:r>
            <a:r>
              <a:rPr lang="en-GB" b="0" u="none" dirty="0">
                <a:solidFill>
                  <a:schemeClr val="tx1">
                    <a:lumMod val="50000"/>
                    <a:lumOff val="50000"/>
                  </a:schemeClr>
                </a:solidFill>
                <a:latin typeface="Arial Narrow" pitchFamily="34" charset="0"/>
              </a:rPr>
              <a:t>:</a:t>
            </a:r>
          </a:p>
          <a:p>
            <a:pPr>
              <a:buFont typeface="Arial Narrow" pitchFamily="34" charset="0"/>
              <a:buChar char="»"/>
            </a:pPr>
            <a:endParaRPr lang="en-GB" b="0" u="none" dirty="0">
              <a:solidFill>
                <a:schemeClr val="tx1">
                  <a:lumMod val="50000"/>
                  <a:lumOff val="50000"/>
                </a:schemeClr>
              </a:solidFill>
              <a:latin typeface="Arial Narrow" pitchFamily="34" charset="0"/>
            </a:endParaRPr>
          </a:p>
          <a:p>
            <a:pPr lvl="1">
              <a:buClr>
                <a:srgbClr val="00B0F0"/>
              </a:buClr>
              <a:buFont typeface="Wingdings" pitchFamily="2" charset="2"/>
              <a:buChar char="§"/>
            </a:pPr>
            <a:r>
              <a:rPr lang="en-GB" b="0" u="none" dirty="0">
                <a:solidFill>
                  <a:schemeClr val="tx1">
                    <a:lumMod val="50000"/>
                    <a:lumOff val="50000"/>
                  </a:schemeClr>
                </a:solidFill>
                <a:latin typeface="Arial Narrow" pitchFamily="34" charset="0"/>
              </a:rPr>
              <a:t> It does not exist power supply disconnection.</a:t>
            </a:r>
          </a:p>
          <a:p>
            <a:pPr lvl="1">
              <a:buClr>
                <a:srgbClr val="00B0F0"/>
              </a:buClr>
              <a:buFont typeface="Wingdings" pitchFamily="2" charset="2"/>
              <a:buChar char="§"/>
            </a:pPr>
            <a:r>
              <a:rPr lang="en-GB" b="0" u="none" dirty="0">
                <a:solidFill>
                  <a:schemeClr val="tx1">
                    <a:lumMod val="50000"/>
                    <a:lumOff val="50000"/>
                  </a:schemeClr>
                </a:solidFill>
                <a:latin typeface="Arial Narrow" pitchFamily="34" charset="0"/>
              </a:rPr>
              <a:t> The initial voltage level is adjustable.</a:t>
            </a:r>
          </a:p>
          <a:p>
            <a:pPr lvl="1">
              <a:buClr>
                <a:srgbClr val="00B0F0"/>
              </a:buClr>
              <a:buFont typeface="Wingdings" pitchFamily="2" charset="2"/>
              <a:buChar char="§"/>
            </a:pPr>
            <a:r>
              <a:rPr lang="en-GB" b="0" u="none" dirty="0">
                <a:solidFill>
                  <a:schemeClr val="tx1">
                    <a:lumMod val="50000"/>
                    <a:lumOff val="50000"/>
                  </a:schemeClr>
                </a:solidFill>
                <a:latin typeface="Arial Narrow" pitchFamily="34" charset="0"/>
              </a:rPr>
              <a:t> The time can be set.</a:t>
            </a:r>
          </a:p>
          <a:p>
            <a:pPr lvl="1">
              <a:buClr>
                <a:srgbClr val="00B0F0"/>
              </a:buClr>
              <a:buFont typeface="Wingdings" pitchFamily="2" charset="2"/>
              <a:buChar char="§"/>
            </a:pPr>
            <a:r>
              <a:rPr lang="en-GB" b="0" u="none" dirty="0">
                <a:solidFill>
                  <a:schemeClr val="tx1">
                    <a:lumMod val="50000"/>
                    <a:lumOff val="50000"/>
                  </a:schemeClr>
                </a:solidFill>
                <a:latin typeface="Arial Narrow" pitchFamily="34" charset="0"/>
              </a:rPr>
              <a:t> The motor stopping can be controlled too.</a:t>
            </a:r>
          </a:p>
        </p:txBody>
      </p:sp>
      <p:pic>
        <p:nvPicPr>
          <p:cNvPr id="518151" name="Picture 7" descr="AE_ITCC0010AI"/>
          <p:cNvPicPr>
            <a:picLocks noChangeAspect="1" noChangeArrowheads="1"/>
          </p:cNvPicPr>
          <p:nvPr/>
        </p:nvPicPr>
        <p:blipFill>
          <a:blip r:embed="rId3"/>
          <a:srcRect/>
          <a:stretch>
            <a:fillRect/>
          </a:stretch>
        </p:blipFill>
        <p:spPr bwMode="auto">
          <a:xfrm>
            <a:off x="1558131" y="3598864"/>
            <a:ext cx="6502533" cy="30622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518146"/>
                                        </p:tgtEl>
                                        <p:attrNameLst>
                                          <p:attrName>style.visibility</p:attrName>
                                        </p:attrNameLst>
                                      </p:cBhvr>
                                      <p:to>
                                        <p:strVal val="visible"/>
                                      </p:to>
                                    </p:set>
                                    <p:anim calcmode="lin" valueType="num">
                                      <p:cBhvr>
                                        <p:cTn id="7" dur="500" fill="hold"/>
                                        <p:tgtEl>
                                          <p:spTgt spid="518146"/>
                                        </p:tgtEl>
                                        <p:attrNameLst>
                                          <p:attrName>ppt_w</p:attrName>
                                        </p:attrNameLst>
                                      </p:cBhvr>
                                      <p:tavLst>
                                        <p:tav tm="0">
                                          <p:val>
                                            <p:strVal val="#ppt_w*0.05"/>
                                          </p:val>
                                        </p:tav>
                                        <p:tav tm="100000">
                                          <p:val>
                                            <p:strVal val="#ppt_w"/>
                                          </p:val>
                                        </p:tav>
                                      </p:tavLst>
                                    </p:anim>
                                    <p:anim calcmode="lin" valueType="num">
                                      <p:cBhvr>
                                        <p:cTn id="8" dur="500" fill="hold"/>
                                        <p:tgtEl>
                                          <p:spTgt spid="518146"/>
                                        </p:tgtEl>
                                        <p:attrNameLst>
                                          <p:attrName>ppt_h</p:attrName>
                                        </p:attrNameLst>
                                      </p:cBhvr>
                                      <p:tavLst>
                                        <p:tav tm="0">
                                          <p:val>
                                            <p:strVal val="#ppt_h"/>
                                          </p:val>
                                        </p:tav>
                                        <p:tav tm="100000">
                                          <p:val>
                                            <p:strVal val="#ppt_h"/>
                                          </p:val>
                                        </p:tav>
                                      </p:tavLst>
                                    </p:anim>
                                    <p:anim calcmode="lin" valueType="num">
                                      <p:cBhvr>
                                        <p:cTn id="9" dur="500" fill="hold"/>
                                        <p:tgtEl>
                                          <p:spTgt spid="518146"/>
                                        </p:tgtEl>
                                        <p:attrNameLst>
                                          <p:attrName>ppt_x</p:attrName>
                                        </p:attrNameLst>
                                      </p:cBhvr>
                                      <p:tavLst>
                                        <p:tav tm="0">
                                          <p:val>
                                            <p:strVal val="#ppt_x-.2"/>
                                          </p:val>
                                        </p:tav>
                                        <p:tav tm="100000">
                                          <p:val>
                                            <p:strVal val="#ppt_x"/>
                                          </p:val>
                                        </p:tav>
                                      </p:tavLst>
                                    </p:anim>
                                    <p:anim calcmode="lin" valueType="num">
                                      <p:cBhvr>
                                        <p:cTn id="10" dur="500" fill="hold"/>
                                        <p:tgtEl>
                                          <p:spTgt spid="518146"/>
                                        </p:tgtEl>
                                        <p:attrNameLst>
                                          <p:attrName>ppt_y</p:attrName>
                                        </p:attrNameLst>
                                      </p:cBhvr>
                                      <p:tavLst>
                                        <p:tav tm="0">
                                          <p:val>
                                            <p:strVal val="#ppt_y"/>
                                          </p:val>
                                        </p:tav>
                                        <p:tav tm="100000">
                                          <p:val>
                                            <p:strVal val="#ppt_y"/>
                                          </p:val>
                                        </p:tav>
                                      </p:tavLst>
                                    </p:anim>
                                    <p:animEffect transition="in" filter="fade">
                                      <p:cBhvr>
                                        <p:cTn id="11" dur="500"/>
                                        <p:tgtEl>
                                          <p:spTgt spid="518146"/>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518147"/>
                                        </p:tgtEl>
                                        <p:attrNameLst>
                                          <p:attrName>style.visibility</p:attrName>
                                        </p:attrNameLst>
                                      </p:cBhvr>
                                      <p:to>
                                        <p:strVal val="visible"/>
                                      </p:to>
                                    </p:set>
                                    <p:animEffect transition="in" filter="wipe(up)">
                                      <p:cBhvr>
                                        <p:cTn id="15" dur="500"/>
                                        <p:tgtEl>
                                          <p:spTgt spid="518147"/>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518151"/>
                                        </p:tgtEl>
                                        <p:attrNameLst>
                                          <p:attrName>style.visibility</p:attrName>
                                        </p:attrNameLst>
                                      </p:cBhvr>
                                      <p:to>
                                        <p:strVal val="visible"/>
                                      </p:to>
                                    </p:set>
                                    <p:animEffect transition="in" filter="fade">
                                      <p:cBhvr>
                                        <p:cTn id="19" dur="1000"/>
                                        <p:tgtEl>
                                          <p:spTgt spid="518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146" grpId="0"/>
      <p:bldP spid="518147"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 name="5 Marcador de número de diapositiva"/>
          <p:cNvSpPr>
            <a:spLocks noGrp="1"/>
          </p:cNvSpPr>
          <p:nvPr>
            <p:ph type="sldNum" sz="quarter" idx="4294967295"/>
          </p:nvPr>
        </p:nvSpPr>
        <p:spPr>
          <a:xfrm>
            <a:off x="3384550" y="6407151"/>
            <a:ext cx="3136900" cy="365125"/>
          </a:xfrm>
          <a:prstGeom prst="rect">
            <a:avLst/>
          </a:prstGeom>
        </p:spPr>
        <p:txBody>
          <a:bodyPr/>
          <a:lstStyle/>
          <a:p>
            <a:fld id="{5D8A28D7-1577-45DA-8809-7C5B6E4047D5}" type="slidenum">
              <a:rPr lang="es-ES"/>
              <a:pPr/>
              <a:t>28</a:t>
            </a:fld>
            <a:endParaRPr lang="es-ES"/>
          </a:p>
        </p:txBody>
      </p:sp>
      <p:sp>
        <p:nvSpPr>
          <p:cNvPr id="520194" name="Text Box 2"/>
          <p:cNvSpPr txBox="1">
            <a:spLocks noChangeArrowheads="1"/>
          </p:cNvSpPr>
          <p:nvPr/>
        </p:nvSpPr>
        <p:spPr bwMode="auto">
          <a:xfrm>
            <a:off x="0" y="908051"/>
            <a:ext cx="9906000" cy="461665"/>
          </a:xfrm>
          <a:prstGeom prst="rect">
            <a:avLst/>
          </a:prstGeom>
          <a:noFill/>
          <a:ln w="9525">
            <a:noFill/>
            <a:miter lim="800000"/>
            <a:headEnd/>
            <a:tailEnd/>
          </a:ln>
          <a:effectLst/>
        </p:spPr>
        <p:txBody>
          <a:bodyPr>
            <a:spAutoFit/>
          </a:bodyPr>
          <a:lstStyle/>
          <a:p>
            <a:pPr algn="ctr"/>
            <a:r>
              <a:rPr lang="en-GB" sz="2400" b="1" dirty="0" smtClean="0">
                <a:solidFill>
                  <a:srgbClr val="00B0F0"/>
                </a:solidFill>
              </a:rPr>
              <a:t>STARTING METHOD: CONSTANT CURRENT</a:t>
            </a:r>
          </a:p>
        </p:txBody>
      </p:sp>
      <p:sp>
        <p:nvSpPr>
          <p:cNvPr id="520195" name="Text Box 3"/>
          <p:cNvSpPr txBox="1">
            <a:spLocks noChangeArrowheads="1"/>
          </p:cNvSpPr>
          <p:nvPr/>
        </p:nvSpPr>
        <p:spPr bwMode="auto">
          <a:xfrm>
            <a:off x="194337" y="1440001"/>
            <a:ext cx="9464013" cy="2170113"/>
          </a:xfrm>
          <a:prstGeom prst="rect">
            <a:avLst/>
          </a:prstGeom>
          <a:noFill/>
          <a:ln w="9525">
            <a:noFill/>
            <a:miter lim="800000"/>
            <a:headEnd/>
            <a:tailEnd/>
          </a:ln>
          <a:effectLst/>
        </p:spPr>
        <p:txBody>
          <a:bodyPr/>
          <a:lstStyle/>
          <a:p>
            <a:pPr>
              <a:buClr>
                <a:srgbClr val="00B0F0"/>
              </a:buClr>
              <a:buFont typeface="Arial Narrow" pitchFamily="34" charset="0"/>
              <a:buChar char="»"/>
            </a:pPr>
            <a:r>
              <a:rPr lang="en-GB" sz="2000" b="0" u="none" dirty="0">
                <a:solidFill>
                  <a:schemeClr val="tx1">
                    <a:lumMod val="50000"/>
                    <a:lumOff val="50000"/>
                  </a:schemeClr>
                </a:solidFill>
                <a:latin typeface="Arial Narrow" pitchFamily="34" charset="0"/>
                <a:cs typeface="Arial" charset="0"/>
              </a:rPr>
              <a:t> </a:t>
            </a:r>
            <a:r>
              <a:rPr lang="en-US" sz="2000" dirty="0">
                <a:solidFill>
                  <a:schemeClr val="tx1">
                    <a:lumMod val="50000"/>
                    <a:lumOff val="50000"/>
                  </a:schemeClr>
                </a:solidFill>
                <a:latin typeface="Arial Narrow" pitchFamily="34" charset="0"/>
                <a:cs typeface="Arial" charset="0"/>
              </a:rPr>
              <a:t>Current is set to a fixed value depending on the specific application, for example (Is=3xIn).</a:t>
            </a:r>
          </a:p>
          <a:p>
            <a:pPr lvl="1">
              <a:buClr>
                <a:srgbClr val="00B0F0"/>
              </a:buClr>
              <a:buFont typeface="Wingdings" pitchFamily="2" charset="2"/>
              <a:buChar char="§"/>
            </a:pPr>
            <a:r>
              <a:rPr lang="en-US" b="0" u="none" dirty="0">
                <a:solidFill>
                  <a:schemeClr val="tx1">
                    <a:lumMod val="50000"/>
                    <a:lumOff val="50000"/>
                  </a:schemeClr>
                </a:solidFill>
                <a:latin typeface="Arial Narrow" pitchFamily="34" charset="0"/>
              </a:rPr>
              <a:t> Upon start the current increases until reaching this value.</a:t>
            </a:r>
          </a:p>
          <a:p>
            <a:pPr lvl="1">
              <a:buClr>
                <a:srgbClr val="00B0F0"/>
              </a:buClr>
              <a:buFont typeface="Wingdings" pitchFamily="2" charset="2"/>
              <a:buChar char="§"/>
            </a:pPr>
            <a:r>
              <a:rPr lang="en-US" b="0" u="none" dirty="0">
                <a:solidFill>
                  <a:schemeClr val="tx1">
                    <a:lumMod val="50000"/>
                    <a:lumOff val="50000"/>
                  </a:schemeClr>
                </a:solidFill>
                <a:latin typeface="Arial Narrow" pitchFamily="34" charset="0"/>
              </a:rPr>
              <a:t> At this point, control algorithm does not allow current to decrease.</a:t>
            </a:r>
          </a:p>
          <a:p>
            <a:pPr lvl="1">
              <a:buClr>
                <a:srgbClr val="00B0F0"/>
              </a:buClr>
              <a:buFont typeface="Wingdings" pitchFamily="2" charset="2"/>
              <a:buChar char="§"/>
            </a:pPr>
            <a:r>
              <a:rPr lang="en-US" b="0" u="none" dirty="0">
                <a:solidFill>
                  <a:schemeClr val="tx1">
                    <a:lumMod val="50000"/>
                    <a:lumOff val="50000"/>
                  </a:schemeClr>
                </a:solidFill>
                <a:latin typeface="Arial Narrow" pitchFamily="34" charset="0"/>
              </a:rPr>
              <a:t> To achieve this the algorithm automatically increases the voltage, shifting from one curve to the next, maintaining current constant during start.</a:t>
            </a:r>
            <a:endParaRPr lang="en-GB" b="0" u="none" dirty="0">
              <a:solidFill>
                <a:schemeClr val="tx1">
                  <a:lumMod val="50000"/>
                  <a:lumOff val="50000"/>
                </a:schemeClr>
              </a:solidFill>
              <a:latin typeface="Arial Narrow" pitchFamily="34" charset="0"/>
            </a:endParaRPr>
          </a:p>
        </p:txBody>
      </p:sp>
      <p:pic>
        <p:nvPicPr>
          <p:cNvPr id="520218" name="Picture 26" descr="AE_ITCC0011AI"/>
          <p:cNvPicPr>
            <a:picLocks noChangeAspect="1" noChangeArrowheads="1"/>
          </p:cNvPicPr>
          <p:nvPr/>
        </p:nvPicPr>
        <p:blipFill>
          <a:blip r:embed="rId3"/>
          <a:srcRect/>
          <a:stretch>
            <a:fillRect/>
          </a:stretch>
        </p:blipFill>
        <p:spPr bwMode="auto">
          <a:xfrm>
            <a:off x="1754188" y="2928939"/>
            <a:ext cx="6468137" cy="3844925"/>
          </a:xfrm>
          <a:prstGeom prst="rect">
            <a:avLst/>
          </a:prstGeom>
          <a:noFill/>
        </p:spPr>
      </p:pic>
      <p:pic>
        <p:nvPicPr>
          <p:cNvPr id="520219" name="Picture 27" descr="AE_ITCC0012AI"/>
          <p:cNvPicPr>
            <a:picLocks noChangeAspect="1" noChangeArrowheads="1"/>
          </p:cNvPicPr>
          <p:nvPr/>
        </p:nvPicPr>
        <p:blipFill>
          <a:blip r:embed="rId4"/>
          <a:srcRect/>
          <a:stretch>
            <a:fillRect/>
          </a:stretch>
        </p:blipFill>
        <p:spPr bwMode="auto">
          <a:xfrm>
            <a:off x="1754188" y="2928939"/>
            <a:ext cx="6468137" cy="3844925"/>
          </a:xfrm>
          <a:prstGeom prst="rect">
            <a:avLst/>
          </a:prstGeom>
          <a:noFill/>
        </p:spPr>
      </p:pic>
      <p:pic>
        <p:nvPicPr>
          <p:cNvPr id="520220" name="Picture 28" descr="AE_ITCC0013AI"/>
          <p:cNvPicPr>
            <a:picLocks noChangeAspect="1" noChangeArrowheads="1"/>
          </p:cNvPicPr>
          <p:nvPr/>
        </p:nvPicPr>
        <p:blipFill>
          <a:blip r:embed="rId5"/>
          <a:srcRect/>
          <a:stretch>
            <a:fillRect/>
          </a:stretch>
        </p:blipFill>
        <p:spPr bwMode="auto">
          <a:xfrm>
            <a:off x="1754188" y="2928939"/>
            <a:ext cx="6468137" cy="3844925"/>
          </a:xfrm>
          <a:prstGeom prst="rect">
            <a:avLst/>
          </a:prstGeom>
          <a:noFill/>
        </p:spPr>
      </p:pic>
      <p:pic>
        <p:nvPicPr>
          <p:cNvPr id="520221" name="Picture 29" descr="AE_ITCC0014AI"/>
          <p:cNvPicPr>
            <a:picLocks noChangeAspect="1" noChangeArrowheads="1"/>
          </p:cNvPicPr>
          <p:nvPr/>
        </p:nvPicPr>
        <p:blipFill>
          <a:blip r:embed="rId6"/>
          <a:srcRect/>
          <a:stretch>
            <a:fillRect/>
          </a:stretch>
        </p:blipFill>
        <p:spPr bwMode="auto">
          <a:xfrm>
            <a:off x="1754188" y="2928939"/>
            <a:ext cx="6468137" cy="3844925"/>
          </a:xfrm>
          <a:prstGeom prst="rect">
            <a:avLst/>
          </a:prstGeom>
          <a:noFill/>
        </p:spPr>
      </p:pic>
      <p:pic>
        <p:nvPicPr>
          <p:cNvPr id="520222" name="Picture 30" descr="AE_ITCC0015AI"/>
          <p:cNvPicPr>
            <a:picLocks noChangeAspect="1" noChangeArrowheads="1"/>
          </p:cNvPicPr>
          <p:nvPr/>
        </p:nvPicPr>
        <p:blipFill>
          <a:blip r:embed="rId7"/>
          <a:srcRect/>
          <a:stretch>
            <a:fillRect/>
          </a:stretch>
        </p:blipFill>
        <p:spPr bwMode="auto">
          <a:xfrm>
            <a:off x="1754188" y="2928939"/>
            <a:ext cx="6468137" cy="3844925"/>
          </a:xfrm>
          <a:prstGeom prst="rect">
            <a:avLst/>
          </a:prstGeom>
          <a:noFill/>
        </p:spPr>
      </p:pic>
      <p:pic>
        <p:nvPicPr>
          <p:cNvPr id="520223" name="Picture 31" descr="AE_ITCC0016AI"/>
          <p:cNvPicPr>
            <a:picLocks noChangeAspect="1" noChangeArrowheads="1"/>
          </p:cNvPicPr>
          <p:nvPr/>
        </p:nvPicPr>
        <p:blipFill>
          <a:blip r:embed="rId8"/>
          <a:srcRect/>
          <a:stretch>
            <a:fillRect/>
          </a:stretch>
        </p:blipFill>
        <p:spPr bwMode="auto">
          <a:xfrm>
            <a:off x="1754188" y="2928939"/>
            <a:ext cx="6468137" cy="3844925"/>
          </a:xfrm>
          <a:prstGeom prst="rect">
            <a:avLst/>
          </a:prstGeom>
          <a:noFill/>
        </p:spPr>
      </p:pic>
      <p:pic>
        <p:nvPicPr>
          <p:cNvPr id="520224" name="Picture 32" descr="AE_ITCC0017AI"/>
          <p:cNvPicPr>
            <a:picLocks noChangeAspect="1" noChangeArrowheads="1"/>
          </p:cNvPicPr>
          <p:nvPr/>
        </p:nvPicPr>
        <p:blipFill>
          <a:blip r:embed="rId9"/>
          <a:srcRect/>
          <a:stretch>
            <a:fillRect/>
          </a:stretch>
        </p:blipFill>
        <p:spPr bwMode="auto">
          <a:xfrm>
            <a:off x="1754188" y="2928939"/>
            <a:ext cx="6468137" cy="3844925"/>
          </a:xfrm>
          <a:prstGeom prst="rect">
            <a:avLst/>
          </a:prstGeom>
          <a:noFill/>
        </p:spPr>
      </p:pic>
      <p:pic>
        <p:nvPicPr>
          <p:cNvPr id="520225" name="Picture 33" descr="AE_ITCC0018AI"/>
          <p:cNvPicPr>
            <a:picLocks noChangeAspect="1" noChangeArrowheads="1"/>
          </p:cNvPicPr>
          <p:nvPr/>
        </p:nvPicPr>
        <p:blipFill>
          <a:blip r:embed="rId10"/>
          <a:srcRect/>
          <a:stretch>
            <a:fillRect/>
          </a:stretch>
        </p:blipFill>
        <p:spPr bwMode="auto">
          <a:xfrm>
            <a:off x="1754188" y="2928939"/>
            <a:ext cx="6468137" cy="3844925"/>
          </a:xfrm>
          <a:prstGeom prst="rect">
            <a:avLst/>
          </a:prstGeom>
          <a:noFill/>
        </p:spPr>
      </p:pic>
      <p:pic>
        <p:nvPicPr>
          <p:cNvPr id="520226" name="Picture 34" descr="AE_ITCC0019AI"/>
          <p:cNvPicPr>
            <a:picLocks noChangeAspect="1" noChangeArrowheads="1"/>
          </p:cNvPicPr>
          <p:nvPr/>
        </p:nvPicPr>
        <p:blipFill>
          <a:blip r:embed="rId11"/>
          <a:srcRect/>
          <a:stretch>
            <a:fillRect/>
          </a:stretch>
        </p:blipFill>
        <p:spPr bwMode="auto">
          <a:xfrm>
            <a:off x="1754188" y="2928939"/>
            <a:ext cx="6468137" cy="3844925"/>
          </a:xfrm>
          <a:prstGeom prst="rect">
            <a:avLst/>
          </a:prstGeom>
          <a:noFill/>
        </p:spPr>
      </p:pic>
      <p:pic>
        <p:nvPicPr>
          <p:cNvPr id="520227" name="Picture 35" descr="AE_ITCC0020AI"/>
          <p:cNvPicPr>
            <a:picLocks noChangeAspect="1" noChangeArrowheads="1"/>
          </p:cNvPicPr>
          <p:nvPr/>
        </p:nvPicPr>
        <p:blipFill>
          <a:blip r:embed="rId12"/>
          <a:srcRect/>
          <a:stretch>
            <a:fillRect/>
          </a:stretch>
        </p:blipFill>
        <p:spPr bwMode="auto">
          <a:xfrm>
            <a:off x="1754188" y="2928939"/>
            <a:ext cx="6468137" cy="3844925"/>
          </a:xfrm>
          <a:prstGeom prst="rect">
            <a:avLst/>
          </a:prstGeom>
          <a:noFill/>
        </p:spPr>
      </p:pic>
      <p:pic>
        <p:nvPicPr>
          <p:cNvPr id="520228" name="Picture 36" descr="AE_ITCC0021AI"/>
          <p:cNvPicPr>
            <a:picLocks noChangeAspect="1" noChangeArrowheads="1"/>
          </p:cNvPicPr>
          <p:nvPr/>
        </p:nvPicPr>
        <p:blipFill>
          <a:blip r:embed="rId13"/>
          <a:srcRect/>
          <a:stretch>
            <a:fillRect/>
          </a:stretch>
        </p:blipFill>
        <p:spPr bwMode="auto">
          <a:xfrm>
            <a:off x="1754188" y="2928939"/>
            <a:ext cx="6468137" cy="3844925"/>
          </a:xfrm>
          <a:prstGeom prst="rect">
            <a:avLst/>
          </a:prstGeom>
          <a:noFill/>
        </p:spPr>
      </p:pic>
      <p:pic>
        <p:nvPicPr>
          <p:cNvPr id="520229" name="Picture 37" descr="AE_ITCC0022AI"/>
          <p:cNvPicPr>
            <a:picLocks noChangeAspect="1" noChangeArrowheads="1"/>
          </p:cNvPicPr>
          <p:nvPr/>
        </p:nvPicPr>
        <p:blipFill>
          <a:blip r:embed="rId14"/>
          <a:srcRect/>
          <a:stretch>
            <a:fillRect/>
          </a:stretch>
        </p:blipFill>
        <p:spPr bwMode="auto">
          <a:xfrm>
            <a:off x="1754188" y="2928939"/>
            <a:ext cx="6468137" cy="3844925"/>
          </a:xfrm>
          <a:prstGeom prst="rect">
            <a:avLst/>
          </a:prstGeom>
          <a:noFill/>
        </p:spPr>
      </p:pic>
      <p:pic>
        <p:nvPicPr>
          <p:cNvPr id="520230" name="Picture 38" descr="AE_ITCC0023AI"/>
          <p:cNvPicPr>
            <a:picLocks noChangeAspect="1" noChangeArrowheads="1"/>
          </p:cNvPicPr>
          <p:nvPr/>
        </p:nvPicPr>
        <p:blipFill>
          <a:blip r:embed="rId15"/>
          <a:srcRect/>
          <a:stretch>
            <a:fillRect/>
          </a:stretch>
        </p:blipFill>
        <p:spPr bwMode="auto">
          <a:xfrm>
            <a:off x="1754188" y="2928939"/>
            <a:ext cx="6468137" cy="3844925"/>
          </a:xfrm>
          <a:prstGeom prst="rect">
            <a:avLst/>
          </a:prstGeom>
          <a:noFill/>
        </p:spPr>
      </p:pic>
      <p:pic>
        <p:nvPicPr>
          <p:cNvPr id="520231" name="Picture 39" descr="AE_ITCC0024AI"/>
          <p:cNvPicPr>
            <a:picLocks noChangeAspect="1" noChangeArrowheads="1"/>
          </p:cNvPicPr>
          <p:nvPr/>
        </p:nvPicPr>
        <p:blipFill>
          <a:blip r:embed="rId16"/>
          <a:srcRect/>
          <a:stretch>
            <a:fillRect/>
          </a:stretch>
        </p:blipFill>
        <p:spPr bwMode="auto">
          <a:xfrm>
            <a:off x="1754188" y="2928939"/>
            <a:ext cx="6468137" cy="3844925"/>
          </a:xfrm>
          <a:prstGeom prst="rect">
            <a:avLst/>
          </a:prstGeom>
          <a:noFill/>
        </p:spPr>
      </p:pic>
      <p:pic>
        <p:nvPicPr>
          <p:cNvPr id="520232" name="Picture 40" descr="AE_ITCC0025AI"/>
          <p:cNvPicPr>
            <a:picLocks noChangeAspect="1" noChangeArrowheads="1"/>
          </p:cNvPicPr>
          <p:nvPr/>
        </p:nvPicPr>
        <p:blipFill>
          <a:blip r:embed="rId17"/>
          <a:srcRect/>
          <a:stretch>
            <a:fillRect/>
          </a:stretch>
        </p:blipFill>
        <p:spPr bwMode="auto">
          <a:xfrm>
            <a:off x="1754188" y="2928939"/>
            <a:ext cx="6468137" cy="3844925"/>
          </a:xfrm>
          <a:prstGeom prst="rect">
            <a:avLst/>
          </a:prstGeom>
          <a:noFill/>
        </p:spPr>
      </p:pic>
      <p:pic>
        <p:nvPicPr>
          <p:cNvPr id="520233" name="Picture 41" descr="AE_ITCC0026AI"/>
          <p:cNvPicPr>
            <a:picLocks noChangeAspect="1" noChangeArrowheads="1"/>
          </p:cNvPicPr>
          <p:nvPr/>
        </p:nvPicPr>
        <p:blipFill>
          <a:blip r:embed="rId18"/>
          <a:srcRect/>
          <a:stretch>
            <a:fillRect/>
          </a:stretch>
        </p:blipFill>
        <p:spPr bwMode="auto">
          <a:xfrm>
            <a:off x="1754188" y="2928939"/>
            <a:ext cx="6468137" cy="3844925"/>
          </a:xfrm>
          <a:prstGeom prst="rect">
            <a:avLst/>
          </a:prstGeom>
          <a:noFill/>
        </p:spPr>
      </p:pic>
      <p:pic>
        <p:nvPicPr>
          <p:cNvPr id="520234" name="Picture 42" descr="AE_ITCC0027AI"/>
          <p:cNvPicPr>
            <a:picLocks noChangeAspect="1" noChangeArrowheads="1"/>
          </p:cNvPicPr>
          <p:nvPr/>
        </p:nvPicPr>
        <p:blipFill>
          <a:blip r:embed="rId19"/>
          <a:srcRect/>
          <a:stretch>
            <a:fillRect/>
          </a:stretch>
        </p:blipFill>
        <p:spPr bwMode="auto">
          <a:xfrm>
            <a:off x="1754188" y="2928939"/>
            <a:ext cx="6468137" cy="3844925"/>
          </a:xfrm>
          <a:prstGeom prst="rect">
            <a:avLst/>
          </a:prstGeom>
          <a:noFill/>
        </p:spPr>
      </p:pic>
      <p:pic>
        <p:nvPicPr>
          <p:cNvPr id="520235" name="Picture 43" descr="AE_ITCC0028AI"/>
          <p:cNvPicPr>
            <a:picLocks noChangeAspect="1" noChangeArrowheads="1"/>
          </p:cNvPicPr>
          <p:nvPr/>
        </p:nvPicPr>
        <p:blipFill>
          <a:blip r:embed="rId20"/>
          <a:srcRect/>
          <a:stretch>
            <a:fillRect/>
          </a:stretch>
        </p:blipFill>
        <p:spPr bwMode="auto">
          <a:xfrm>
            <a:off x="1754188" y="2928939"/>
            <a:ext cx="6468137" cy="3844925"/>
          </a:xfrm>
          <a:prstGeom prst="rect">
            <a:avLst/>
          </a:prstGeom>
          <a:noFill/>
        </p:spPr>
      </p:pic>
      <p:pic>
        <p:nvPicPr>
          <p:cNvPr id="520236" name="Picture 44" descr="AE_ITCC0029AI"/>
          <p:cNvPicPr>
            <a:picLocks noChangeAspect="1" noChangeArrowheads="1"/>
          </p:cNvPicPr>
          <p:nvPr/>
        </p:nvPicPr>
        <p:blipFill>
          <a:blip r:embed="rId21"/>
          <a:srcRect/>
          <a:stretch>
            <a:fillRect/>
          </a:stretch>
        </p:blipFill>
        <p:spPr bwMode="auto">
          <a:xfrm>
            <a:off x="1754188" y="2928939"/>
            <a:ext cx="6468137" cy="3844925"/>
          </a:xfrm>
          <a:prstGeom prst="rect">
            <a:avLst/>
          </a:prstGeom>
          <a:noFill/>
        </p:spPr>
      </p:pic>
      <p:pic>
        <p:nvPicPr>
          <p:cNvPr id="520237" name="Picture 45" descr="AE_ITCC0030AI"/>
          <p:cNvPicPr>
            <a:picLocks noChangeAspect="1" noChangeArrowheads="1"/>
          </p:cNvPicPr>
          <p:nvPr/>
        </p:nvPicPr>
        <p:blipFill>
          <a:blip r:embed="rId22"/>
          <a:srcRect/>
          <a:stretch>
            <a:fillRect/>
          </a:stretch>
        </p:blipFill>
        <p:spPr bwMode="auto">
          <a:xfrm>
            <a:off x="1754188" y="2928939"/>
            <a:ext cx="6468137" cy="38449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520194"/>
                                        </p:tgtEl>
                                        <p:attrNameLst>
                                          <p:attrName>style.visibility</p:attrName>
                                        </p:attrNameLst>
                                      </p:cBhvr>
                                      <p:to>
                                        <p:strVal val="visible"/>
                                      </p:to>
                                    </p:set>
                                    <p:anim calcmode="lin" valueType="num">
                                      <p:cBhvr>
                                        <p:cTn id="7" dur="500" fill="hold"/>
                                        <p:tgtEl>
                                          <p:spTgt spid="520194"/>
                                        </p:tgtEl>
                                        <p:attrNameLst>
                                          <p:attrName>ppt_w</p:attrName>
                                        </p:attrNameLst>
                                      </p:cBhvr>
                                      <p:tavLst>
                                        <p:tav tm="0">
                                          <p:val>
                                            <p:strVal val="#ppt_w*0.05"/>
                                          </p:val>
                                        </p:tav>
                                        <p:tav tm="100000">
                                          <p:val>
                                            <p:strVal val="#ppt_w"/>
                                          </p:val>
                                        </p:tav>
                                      </p:tavLst>
                                    </p:anim>
                                    <p:anim calcmode="lin" valueType="num">
                                      <p:cBhvr>
                                        <p:cTn id="8" dur="500" fill="hold"/>
                                        <p:tgtEl>
                                          <p:spTgt spid="520194"/>
                                        </p:tgtEl>
                                        <p:attrNameLst>
                                          <p:attrName>ppt_h</p:attrName>
                                        </p:attrNameLst>
                                      </p:cBhvr>
                                      <p:tavLst>
                                        <p:tav tm="0">
                                          <p:val>
                                            <p:strVal val="#ppt_h"/>
                                          </p:val>
                                        </p:tav>
                                        <p:tav tm="100000">
                                          <p:val>
                                            <p:strVal val="#ppt_h"/>
                                          </p:val>
                                        </p:tav>
                                      </p:tavLst>
                                    </p:anim>
                                    <p:anim calcmode="lin" valueType="num">
                                      <p:cBhvr>
                                        <p:cTn id="9" dur="500" fill="hold"/>
                                        <p:tgtEl>
                                          <p:spTgt spid="520194"/>
                                        </p:tgtEl>
                                        <p:attrNameLst>
                                          <p:attrName>ppt_x</p:attrName>
                                        </p:attrNameLst>
                                      </p:cBhvr>
                                      <p:tavLst>
                                        <p:tav tm="0">
                                          <p:val>
                                            <p:strVal val="#ppt_x-.2"/>
                                          </p:val>
                                        </p:tav>
                                        <p:tav tm="100000">
                                          <p:val>
                                            <p:strVal val="#ppt_x"/>
                                          </p:val>
                                        </p:tav>
                                      </p:tavLst>
                                    </p:anim>
                                    <p:anim calcmode="lin" valueType="num">
                                      <p:cBhvr>
                                        <p:cTn id="10" dur="500" fill="hold"/>
                                        <p:tgtEl>
                                          <p:spTgt spid="520194"/>
                                        </p:tgtEl>
                                        <p:attrNameLst>
                                          <p:attrName>ppt_y</p:attrName>
                                        </p:attrNameLst>
                                      </p:cBhvr>
                                      <p:tavLst>
                                        <p:tav tm="0">
                                          <p:val>
                                            <p:strVal val="#ppt_y"/>
                                          </p:val>
                                        </p:tav>
                                        <p:tav tm="100000">
                                          <p:val>
                                            <p:strVal val="#ppt_y"/>
                                          </p:val>
                                        </p:tav>
                                      </p:tavLst>
                                    </p:anim>
                                    <p:animEffect transition="in" filter="fade">
                                      <p:cBhvr>
                                        <p:cTn id="11" dur="500"/>
                                        <p:tgtEl>
                                          <p:spTgt spid="520194"/>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520195"/>
                                        </p:tgtEl>
                                        <p:attrNameLst>
                                          <p:attrName>style.visibility</p:attrName>
                                        </p:attrNameLst>
                                      </p:cBhvr>
                                      <p:to>
                                        <p:strVal val="visible"/>
                                      </p:to>
                                    </p:set>
                                    <p:animEffect transition="in" filter="wipe(up)">
                                      <p:cBhvr>
                                        <p:cTn id="15" dur="500"/>
                                        <p:tgtEl>
                                          <p:spTgt spid="520195"/>
                                        </p:tgtEl>
                                      </p:cBhvr>
                                    </p:animEffect>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520218"/>
                                        </p:tgtEl>
                                        <p:attrNameLst>
                                          <p:attrName>style.visibility</p:attrName>
                                        </p:attrNameLst>
                                      </p:cBhvr>
                                      <p:to>
                                        <p:strVal val="visible"/>
                                      </p:to>
                                    </p:set>
                                    <p:animEffect transition="in" filter="fade">
                                      <p:cBhvr>
                                        <p:cTn id="19" dur="1000"/>
                                        <p:tgtEl>
                                          <p:spTgt spid="520218"/>
                                        </p:tgtEl>
                                      </p:cBhvr>
                                    </p:animEffect>
                                    <p:anim calcmode="lin" valueType="num">
                                      <p:cBhvr>
                                        <p:cTn id="20" dur="1000" fill="hold"/>
                                        <p:tgtEl>
                                          <p:spTgt spid="520218"/>
                                        </p:tgtEl>
                                        <p:attrNameLst>
                                          <p:attrName>ppt_x</p:attrName>
                                        </p:attrNameLst>
                                      </p:cBhvr>
                                      <p:tavLst>
                                        <p:tav tm="0">
                                          <p:val>
                                            <p:strVal val="#ppt_x"/>
                                          </p:val>
                                        </p:tav>
                                        <p:tav tm="100000">
                                          <p:val>
                                            <p:strVal val="#ppt_x"/>
                                          </p:val>
                                        </p:tav>
                                      </p:tavLst>
                                    </p:anim>
                                    <p:anim calcmode="lin" valueType="num">
                                      <p:cBhvr>
                                        <p:cTn id="21" dur="1000" fill="hold"/>
                                        <p:tgtEl>
                                          <p:spTgt spid="52021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520219"/>
                                        </p:tgtEl>
                                        <p:attrNameLst>
                                          <p:attrName>style.visibility</p:attrName>
                                        </p:attrNameLst>
                                      </p:cBhvr>
                                      <p:to>
                                        <p:strVal val="visible"/>
                                      </p:to>
                                    </p:set>
                                    <p:animEffect transition="in" filter="wipe(left)">
                                      <p:cBhvr>
                                        <p:cTn id="26" dur="1000"/>
                                        <p:tgtEl>
                                          <p:spTgt spid="5202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520220"/>
                                        </p:tgtEl>
                                        <p:attrNameLst>
                                          <p:attrName>style.visibility</p:attrName>
                                        </p:attrNameLst>
                                      </p:cBhvr>
                                      <p:to>
                                        <p:strVal val="visible"/>
                                      </p:to>
                                    </p:set>
                                    <p:animEffect transition="in" filter="wipe(left)">
                                      <p:cBhvr>
                                        <p:cTn id="31" dur="1000"/>
                                        <p:tgtEl>
                                          <p:spTgt spid="52022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520221"/>
                                        </p:tgtEl>
                                        <p:attrNameLst>
                                          <p:attrName>style.visibility</p:attrName>
                                        </p:attrNameLst>
                                      </p:cBhvr>
                                      <p:to>
                                        <p:strVal val="visible"/>
                                      </p:to>
                                    </p:set>
                                    <p:animEffect transition="in" filter="wipe(left)">
                                      <p:cBhvr>
                                        <p:cTn id="36" dur="1000"/>
                                        <p:tgtEl>
                                          <p:spTgt spid="52022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520222"/>
                                        </p:tgtEl>
                                        <p:attrNameLst>
                                          <p:attrName>style.visibility</p:attrName>
                                        </p:attrNameLst>
                                      </p:cBhvr>
                                      <p:to>
                                        <p:strVal val="visible"/>
                                      </p:to>
                                    </p:set>
                                    <p:animEffect transition="in" filter="wipe(left)">
                                      <p:cBhvr>
                                        <p:cTn id="41" dur="1000"/>
                                        <p:tgtEl>
                                          <p:spTgt spid="52022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520223"/>
                                        </p:tgtEl>
                                        <p:attrNameLst>
                                          <p:attrName>style.visibility</p:attrName>
                                        </p:attrNameLst>
                                      </p:cBhvr>
                                      <p:to>
                                        <p:strVal val="visible"/>
                                      </p:to>
                                    </p:set>
                                    <p:animEffect transition="in" filter="wipe(left)">
                                      <p:cBhvr>
                                        <p:cTn id="46" dur="1000"/>
                                        <p:tgtEl>
                                          <p:spTgt spid="52022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520224"/>
                                        </p:tgtEl>
                                        <p:attrNameLst>
                                          <p:attrName>style.visibility</p:attrName>
                                        </p:attrNameLst>
                                      </p:cBhvr>
                                      <p:to>
                                        <p:strVal val="visible"/>
                                      </p:to>
                                    </p:set>
                                    <p:animEffect transition="in" filter="wipe(left)">
                                      <p:cBhvr>
                                        <p:cTn id="51" dur="1000"/>
                                        <p:tgtEl>
                                          <p:spTgt spid="52022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520225"/>
                                        </p:tgtEl>
                                        <p:attrNameLst>
                                          <p:attrName>style.visibility</p:attrName>
                                        </p:attrNameLst>
                                      </p:cBhvr>
                                      <p:to>
                                        <p:strVal val="visible"/>
                                      </p:to>
                                    </p:set>
                                    <p:animEffect transition="in" filter="wipe(left)">
                                      <p:cBhvr>
                                        <p:cTn id="56" dur="1000"/>
                                        <p:tgtEl>
                                          <p:spTgt spid="52022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520226"/>
                                        </p:tgtEl>
                                        <p:attrNameLst>
                                          <p:attrName>style.visibility</p:attrName>
                                        </p:attrNameLst>
                                      </p:cBhvr>
                                      <p:to>
                                        <p:strVal val="visible"/>
                                      </p:to>
                                    </p:set>
                                    <p:animEffect transition="in" filter="wipe(left)">
                                      <p:cBhvr>
                                        <p:cTn id="61" dur="1000"/>
                                        <p:tgtEl>
                                          <p:spTgt spid="520226"/>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520227"/>
                                        </p:tgtEl>
                                        <p:attrNameLst>
                                          <p:attrName>style.visibility</p:attrName>
                                        </p:attrNameLst>
                                      </p:cBhvr>
                                      <p:to>
                                        <p:strVal val="visible"/>
                                      </p:to>
                                    </p:set>
                                    <p:animEffect transition="in" filter="wipe(left)">
                                      <p:cBhvr>
                                        <p:cTn id="66" dur="1000"/>
                                        <p:tgtEl>
                                          <p:spTgt spid="520227"/>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520228"/>
                                        </p:tgtEl>
                                        <p:attrNameLst>
                                          <p:attrName>style.visibility</p:attrName>
                                        </p:attrNameLst>
                                      </p:cBhvr>
                                      <p:to>
                                        <p:strVal val="visible"/>
                                      </p:to>
                                    </p:set>
                                    <p:animEffect transition="in" filter="wipe(left)">
                                      <p:cBhvr>
                                        <p:cTn id="71" dur="1000"/>
                                        <p:tgtEl>
                                          <p:spTgt spid="520228"/>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520229"/>
                                        </p:tgtEl>
                                        <p:attrNameLst>
                                          <p:attrName>style.visibility</p:attrName>
                                        </p:attrNameLst>
                                      </p:cBhvr>
                                      <p:to>
                                        <p:strVal val="visible"/>
                                      </p:to>
                                    </p:set>
                                    <p:animEffect transition="in" filter="wipe(left)">
                                      <p:cBhvr>
                                        <p:cTn id="76" dur="1000"/>
                                        <p:tgtEl>
                                          <p:spTgt spid="520229"/>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520230"/>
                                        </p:tgtEl>
                                        <p:attrNameLst>
                                          <p:attrName>style.visibility</p:attrName>
                                        </p:attrNameLst>
                                      </p:cBhvr>
                                      <p:to>
                                        <p:strVal val="visible"/>
                                      </p:to>
                                    </p:set>
                                    <p:animEffect transition="in" filter="wipe(left)">
                                      <p:cBhvr>
                                        <p:cTn id="81" dur="1000"/>
                                        <p:tgtEl>
                                          <p:spTgt spid="520230"/>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childTnLst>
                                    <p:set>
                                      <p:cBhvr>
                                        <p:cTn id="85" dur="1" fill="hold">
                                          <p:stCondLst>
                                            <p:cond delay="0"/>
                                          </p:stCondLst>
                                        </p:cTn>
                                        <p:tgtEl>
                                          <p:spTgt spid="520231"/>
                                        </p:tgtEl>
                                        <p:attrNameLst>
                                          <p:attrName>style.visibility</p:attrName>
                                        </p:attrNameLst>
                                      </p:cBhvr>
                                      <p:to>
                                        <p:strVal val="visible"/>
                                      </p:to>
                                    </p:set>
                                    <p:animEffect transition="in" filter="wipe(left)">
                                      <p:cBhvr>
                                        <p:cTn id="86" dur="1000"/>
                                        <p:tgtEl>
                                          <p:spTgt spid="520231"/>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520232"/>
                                        </p:tgtEl>
                                        <p:attrNameLst>
                                          <p:attrName>style.visibility</p:attrName>
                                        </p:attrNameLst>
                                      </p:cBhvr>
                                      <p:to>
                                        <p:strVal val="visible"/>
                                      </p:to>
                                    </p:set>
                                    <p:animEffect transition="in" filter="wipe(left)">
                                      <p:cBhvr>
                                        <p:cTn id="91" dur="1000"/>
                                        <p:tgtEl>
                                          <p:spTgt spid="520232"/>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nodeType="clickEffect">
                                  <p:stCondLst>
                                    <p:cond delay="0"/>
                                  </p:stCondLst>
                                  <p:childTnLst>
                                    <p:set>
                                      <p:cBhvr>
                                        <p:cTn id="95" dur="1" fill="hold">
                                          <p:stCondLst>
                                            <p:cond delay="0"/>
                                          </p:stCondLst>
                                        </p:cTn>
                                        <p:tgtEl>
                                          <p:spTgt spid="520233"/>
                                        </p:tgtEl>
                                        <p:attrNameLst>
                                          <p:attrName>style.visibility</p:attrName>
                                        </p:attrNameLst>
                                      </p:cBhvr>
                                      <p:to>
                                        <p:strVal val="visible"/>
                                      </p:to>
                                    </p:set>
                                    <p:animEffect transition="in" filter="wipe(left)">
                                      <p:cBhvr>
                                        <p:cTn id="96" dur="1000"/>
                                        <p:tgtEl>
                                          <p:spTgt spid="520233"/>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520234"/>
                                        </p:tgtEl>
                                        <p:attrNameLst>
                                          <p:attrName>style.visibility</p:attrName>
                                        </p:attrNameLst>
                                      </p:cBhvr>
                                      <p:to>
                                        <p:strVal val="visible"/>
                                      </p:to>
                                    </p:set>
                                    <p:animEffect transition="in" filter="wipe(left)">
                                      <p:cBhvr>
                                        <p:cTn id="101" dur="1000"/>
                                        <p:tgtEl>
                                          <p:spTgt spid="520234"/>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nodeType="clickEffect">
                                  <p:stCondLst>
                                    <p:cond delay="0"/>
                                  </p:stCondLst>
                                  <p:childTnLst>
                                    <p:set>
                                      <p:cBhvr>
                                        <p:cTn id="105" dur="1" fill="hold">
                                          <p:stCondLst>
                                            <p:cond delay="0"/>
                                          </p:stCondLst>
                                        </p:cTn>
                                        <p:tgtEl>
                                          <p:spTgt spid="520235"/>
                                        </p:tgtEl>
                                        <p:attrNameLst>
                                          <p:attrName>style.visibility</p:attrName>
                                        </p:attrNameLst>
                                      </p:cBhvr>
                                      <p:to>
                                        <p:strVal val="visible"/>
                                      </p:to>
                                    </p:set>
                                    <p:animEffect transition="in" filter="wipe(left)">
                                      <p:cBhvr>
                                        <p:cTn id="106" dur="1000"/>
                                        <p:tgtEl>
                                          <p:spTgt spid="520235"/>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nodeType="clickEffect">
                                  <p:stCondLst>
                                    <p:cond delay="0"/>
                                  </p:stCondLst>
                                  <p:childTnLst>
                                    <p:set>
                                      <p:cBhvr>
                                        <p:cTn id="110" dur="1" fill="hold">
                                          <p:stCondLst>
                                            <p:cond delay="0"/>
                                          </p:stCondLst>
                                        </p:cTn>
                                        <p:tgtEl>
                                          <p:spTgt spid="520236"/>
                                        </p:tgtEl>
                                        <p:attrNameLst>
                                          <p:attrName>style.visibility</p:attrName>
                                        </p:attrNameLst>
                                      </p:cBhvr>
                                      <p:to>
                                        <p:strVal val="visible"/>
                                      </p:to>
                                    </p:set>
                                    <p:animEffect transition="in" filter="wipe(left)">
                                      <p:cBhvr>
                                        <p:cTn id="111" dur="1000"/>
                                        <p:tgtEl>
                                          <p:spTgt spid="520236"/>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nodeType="clickEffect">
                                  <p:stCondLst>
                                    <p:cond delay="0"/>
                                  </p:stCondLst>
                                  <p:childTnLst>
                                    <p:set>
                                      <p:cBhvr>
                                        <p:cTn id="115" dur="1" fill="hold">
                                          <p:stCondLst>
                                            <p:cond delay="0"/>
                                          </p:stCondLst>
                                        </p:cTn>
                                        <p:tgtEl>
                                          <p:spTgt spid="520237"/>
                                        </p:tgtEl>
                                        <p:attrNameLst>
                                          <p:attrName>style.visibility</p:attrName>
                                        </p:attrNameLst>
                                      </p:cBhvr>
                                      <p:to>
                                        <p:strVal val="visible"/>
                                      </p:to>
                                    </p:set>
                                    <p:animEffect transition="in" filter="wipe(left)">
                                      <p:cBhvr>
                                        <p:cTn id="116" dur="1000"/>
                                        <p:tgtEl>
                                          <p:spTgt spid="520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194" grpId="0"/>
      <p:bldP spid="520195"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42" name="Text Box 2"/>
          <p:cNvSpPr txBox="1">
            <a:spLocks noChangeArrowheads="1"/>
          </p:cNvSpPr>
          <p:nvPr/>
        </p:nvSpPr>
        <p:spPr bwMode="auto">
          <a:xfrm>
            <a:off x="0" y="908051"/>
            <a:ext cx="9906000" cy="461665"/>
          </a:xfrm>
          <a:prstGeom prst="rect">
            <a:avLst/>
          </a:prstGeom>
          <a:noFill/>
          <a:ln w="9525">
            <a:noFill/>
            <a:miter lim="800000"/>
            <a:headEnd/>
            <a:tailEnd/>
          </a:ln>
          <a:effectLst/>
        </p:spPr>
        <p:txBody>
          <a:bodyPr>
            <a:spAutoFit/>
          </a:bodyPr>
          <a:lstStyle/>
          <a:p>
            <a:pPr algn="ctr"/>
            <a:r>
              <a:rPr lang="en-GB" sz="2400" b="1" dirty="0" smtClean="0">
                <a:solidFill>
                  <a:srgbClr val="00B0F0"/>
                </a:solidFill>
              </a:rPr>
              <a:t>STARTING METHOD: CONSTANT CURRENT</a:t>
            </a:r>
          </a:p>
        </p:txBody>
      </p:sp>
      <p:sp>
        <p:nvSpPr>
          <p:cNvPr id="522243" name="Text Box 3"/>
          <p:cNvSpPr txBox="1">
            <a:spLocks noChangeArrowheads="1"/>
          </p:cNvSpPr>
          <p:nvPr/>
        </p:nvSpPr>
        <p:spPr bwMode="auto">
          <a:xfrm>
            <a:off x="194337" y="1438276"/>
            <a:ext cx="9267957" cy="2170113"/>
          </a:xfrm>
          <a:prstGeom prst="rect">
            <a:avLst/>
          </a:prstGeom>
          <a:noFill/>
          <a:ln w="9525">
            <a:noFill/>
            <a:miter lim="800000"/>
            <a:headEnd/>
            <a:tailEnd/>
          </a:ln>
          <a:effectLst/>
        </p:spPr>
        <p:txBody>
          <a:bodyPr/>
          <a:lstStyle/>
          <a:p>
            <a:pPr>
              <a:buClr>
                <a:srgbClr val="00B0F0"/>
              </a:buClr>
              <a:buFont typeface="Arial Narrow" pitchFamily="34" charset="0"/>
              <a:buChar char="»"/>
            </a:pPr>
            <a:r>
              <a:rPr lang="en-GB" sz="2000" b="0" u="none" dirty="0">
                <a:solidFill>
                  <a:schemeClr val="tx1">
                    <a:lumMod val="50000"/>
                    <a:lumOff val="50000"/>
                  </a:schemeClr>
                </a:solidFill>
                <a:latin typeface="Arial Narrow" pitchFamily="34" charset="0"/>
                <a:cs typeface="Arial" charset="0"/>
              </a:rPr>
              <a:t> </a:t>
            </a:r>
            <a:r>
              <a:rPr lang="en-US" b="0" u="none" dirty="0">
                <a:solidFill>
                  <a:schemeClr val="tx1">
                    <a:lumMod val="50000"/>
                    <a:lumOff val="50000"/>
                  </a:schemeClr>
                </a:solidFill>
                <a:latin typeface="Arial Narrow" pitchFamily="34" charset="0"/>
              </a:rPr>
              <a:t>Current is set to a fixed value depending on the specific application, for example (Is=3xIn).</a:t>
            </a:r>
          </a:p>
          <a:p>
            <a:pPr lvl="1">
              <a:buClr>
                <a:srgbClr val="00B0F0"/>
              </a:buClr>
              <a:buFont typeface="Wingdings" pitchFamily="2" charset="2"/>
              <a:buChar char="§"/>
            </a:pPr>
            <a:r>
              <a:rPr lang="en-US" b="0" u="none" dirty="0">
                <a:solidFill>
                  <a:schemeClr val="tx1">
                    <a:lumMod val="50000"/>
                    <a:lumOff val="50000"/>
                  </a:schemeClr>
                </a:solidFill>
                <a:latin typeface="Arial Narrow" pitchFamily="34" charset="0"/>
              </a:rPr>
              <a:t> Upon start the current increases until reaching this value.</a:t>
            </a:r>
          </a:p>
          <a:p>
            <a:pPr lvl="1">
              <a:buClr>
                <a:srgbClr val="00B0F0"/>
              </a:buClr>
              <a:buFont typeface="Wingdings" pitchFamily="2" charset="2"/>
              <a:buChar char="§"/>
            </a:pPr>
            <a:r>
              <a:rPr lang="en-US" b="0" u="none" dirty="0">
                <a:solidFill>
                  <a:schemeClr val="tx1">
                    <a:lumMod val="50000"/>
                    <a:lumOff val="50000"/>
                  </a:schemeClr>
                </a:solidFill>
                <a:latin typeface="Arial Narrow" pitchFamily="34" charset="0"/>
              </a:rPr>
              <a:t> At this point, control algorithm does not allow current to decrease.</a:t>
            </a:r>
          </a:p>
          <a:p>
            <a:pPr lvl="1">
              <a:buClr>
                <a:srgbClr val="00B0F0"/>
              </a:buClr>
              <a:buFont typeface="Wingdings" pitchFamily="2" charset="2"/>
              <a:buChar char="§"/>
            </a:pPr>
            <a:r>
              <a:rPr lang="en-US" b="0" u="none" dirty="0">
                <a:solidFill>
                  <a:schemeClr val="tx1">
                    <a:lumMod val="50000"/>
                    <a:lumOff val="50000"/>
                  </a:schemeClr>
                </a:solidFill>
                <a:latin typeface="Arial Narrow" pitchFamily="34" charset="0"/>
              </a:rPr>
              <a:t> To achieve this the algorithm automatically increases the voltage, shifting from one curve to the next, maintaining current constant during start.</a:t>
            </a:r>
            <a:endParaRPr lang="en-GB" b="0" u="none" dirty="0">
              <a:solidFill>
                <a:schemeClr val="tx1">
                  <a:lumMod val="50000"/>
                  <a:lumOff val="50000"/>
                </a:schemeClr>
              </a:solidFill>
              <a:latin typeface="Arial Narrow" pitchFamily="34" charset="0"/>
            </a:endParaRPr>
          </a:p>
        </p:txBody>
      </p:sp>
      <p:pic>
        <p:nvPicPr>
          <p:cNvPr id="522247" name="Picture 7" descr="AE_ITCC0031AI"/>
          <p:cNvPicPr>
            <a:picLocks noChangeAspect="1" noChangeArrowheads="1"/>
          </p:cNvPicPr>
          <p:nvPr/>
        </p:nvPicPr>
        <p:blipFill>
          <a:blip r:embed="rId3"/>
          <a:srcRect/>
          <a:stretch>
            <a:fillRect/>
          </a:stretch>
        </p:blipFill>
        <p:spPr bwMode="auto">
          <a:xfrm>
            <a:off x="1558131" y="3238501"/>
            <a:ext cx="6990954" cy="32289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22247"/>
                                        </p:tgtEl>
                                        <p:attrNameLst>
                                          <p:attrName>style.visibility</p:attrName>
                                        </p:attrNameLst>
                                      </p:cBhvr>
                                      <p:to>
                                        <p:strVal val="visible"/>
                                      </p:to>
                                    </p:set>
                                    <p:animEffect transition="in" filter="fade">
                                      <p:cBhvr>
                                        <p:cTn id="7" dur="1000"/>
                                        <p:tgtEl>
                                          <p:spTgt spid="522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5330" name="Text Box 2"/>
          <p:cNvSpPr txBox="1">
            <a:spLocks noChangeArrowheads="1"/>
          </p:cNvSpPr>
          <p:nvPr/>
        </p:nvSpPr>
        <p:spPr bwMode="auto">
          <a:xfrm>
            <a:off x="0" y="908051"/>
            <a:ext cx="9906000" cy="461665"/>
          </a:xfrm>
          <a:prstGeom prst="rect">
            <a:avLst/>
          </a:prstGeom>
          <a:noFill/>
          <a:ln w="9525">
            <a:noFill/>
            <a:miter lim="800000"/>
            <a:headEnd/>
            <a:tailEnd/>
          </a:ln>
          <a:effectLst/>
        </p:spPr>
        <p:txBody>
          <a:bodyPr>
            <a:spAutoFit/>
          </a:bodyPr>
          <a:lstStyle/>
          <a:p>
            <a:pPr algn="ctr"/>
            <a:r>
              <a:rPr lang="en-GB" sz="2400" b="1" dirty="0" smtClean="0">
                <a:solidFill>
                  <a:srgbClr val="00B0F0"/>
                </a:solidFill>
              </a:rPr>
              <a:t>INDUCTION</a:t>
            </a:r>
            <a:r>
              <a:rPr lang="en-GB" sz="2000" u="none" dirty="0" smtClean="0">
                <a:solidFill>
                  <a:srgbClr val="0A2569"/>
                </a:solidFill>
                <a:latin typeface="Arial Black" pitchFamily="34" charset="0"/>
                <a:cs typeface="Arial" charset="0"/>
              </a:rPr>
              <a:t> </a:t>
            </a:r>
            <a:r>
              <a:rPr lang="en-GB" sz="2400" b="1" dirty="0" smtClean="0">
                <a:solidFill>
                  <a:srgbClr val="00B0F0"/>
                </a:solidFill>
              </a:rPr>
              <a:t>MOTORS</a:t>
            </a:r>
          </a:p>
        </p:txBody>
      </p:sp>
      <p:sp>
        <p:nvSpPr>
          <p:cNvPr id="355331" name="Text Box 3"/>
          <p:cNvSpPr txBox="1">
            <a:spLocks noChangeArrowheads="1"/>
          </p:cNvSpPr>
          <p:nvPr/>
        </p:nvSpPr>
        <p:spPr bwMode="auto">
          <a:xfrm>
            <a:off x="194337" y="1438275"/>
            <a:ext cx="5544608" cy="2349500"/>
          </a:xfrm>
          <a:prstGeom prst="rect">
            <a:avLst/>
          </a:prstGeom>
          <a:noFill/>
          <a:ln w="9525">
            <a:noFill/>
            <a:miter lim="800000"/>
            <a:headEnd/>
            <a:tailEnd/>
          </a:ln>
          <a:effectLst/>
        </p:spPr>
        <p:txBody>
          <a:bodyPr/>
          <a:lstStyle/>
          <a:p>
            <a:pPr>
              <a:buClr>
                <a:srgbClr val="00B0F0"/>
              </a:buClr>
              <a:buFont typeface="Arial Narrow" pitchFamily="34" charset="0"/>
              <a:buChar char="»"/>
            </a:pPr>
            <a:r>
              <a:rPr lang="en-GB" sz="2000" b="0" u="none" dirty="0">
                <a:solidFill>
                  <a:schemeClr val="bg1">
                    <a:lumMod val="50000"/>
                  </a:schemeClr>
                </a:solidFill>
                <a:latin typeface="Arial Narrow" pitchFamily="34" charset="0"/>
                <a:cs typeface="Arial" charset="0"/>
              </a:rPr>
              <a:t> </a:t>
            </a:r>
            <a:r>
              <a:rPr lang="en-US" sz="2000" b="0" u="none" dirty="0">
                <a:solidFill>
                  <a:schemeClr val="bg1">
                    <a:lumMod val="50000"/>
                  </a:schemeClr>
                </a:solidFill>
                <a:latin typeface="Arial Narrow" pitchFamily="34" charset="0"/>
              </a:rPr>
              <a:t>The rotor is built using bars which are short-circuited at both ends. It is this rotor construction that gives the </a:t>
            </a:r>
            <a:r>
              <a:rPr lang="en-US" sz="2000" b="1" u="none" dirty="0">
                <a:solidFill>
                  <a:schemeClr val="bg1">
                    <a:lumMod val="50000"/>
                  </a:schemeClr>
                </a:solidFill>
                <a:effectLst>
                  <a:outerShdw blurRad="38100" dist="38100" dir="2700000" algn="tl">
                    <a:srgbClr val="C0C0C0"/>
                  </a:outerShdw>
                </a:effectLst>
                <a:latin typeface="Arial Narrow" pitchFamily="34" charset="0"/>
              </a:rPr>
              <a:t>squirrel cage</a:t>
            </a:r>
            <a:r>
              <a:rPr lang="en-US" sz="2000" b="1" u="none" dirty="0">
                <a:solidFill>
                  <a:schemeClr val="bg1">
                    <a:lumMod val="50000"/>
                  </a:schemeClr>
                </a:solidFill>
                <a:latin typeface="Arial Narrow" pitchFamily="34" charset="0"/>
              </a:rPr>
              <a:t> </a:t>
            </a:r>
            <a:r>
              <a:rPr lang="en-US" sz="2000" b="0" u="none" dirty="0">
                <a:solidFill>
                  <a:schemeClr val="bg1">
                    <a:lumMod val="50000"/>
                  </a:schemeClr>
                </a:solidFill>
                <a:latin typeface="Arial Narrow" pitchFamily="34" charset="0"/>
              </a:rPr>
              <a:t>motor its name.</a:t>
            </a:r>
            <a:endParaRPr lang="en-GB" sz="2000" b="0" u="none" dirty="0">
              <a:solidFill>
                <a:schemeClr val="bg1">
                  <a:lumMod val="50000"/>
                </a:schemeClr>
              </a:solidFill>
              <a:latin typeface="Arial Narrow" pitchFamily="34" charset="0"/>
              <a:cs typeface="Arial" charset="0"/>
            </a:endParaRPr>
          </a:p>
        </p:txBody>
      </p:sp>
      <p:sp>
        <p:nvSpPr>
          <p:cNvPr id="355336" name="Text Box 8"/>
          <p:cNvSpPr txBox="1">
            <a:spLocks noChangeArrowheads="1"/>
          </p:cNvSpPr>
          <p:nvPr/>
        </p:nvSpPr>
        <p:spPr bwMode="auto">
          <a:xfrm>
            <a:off x="7363787" y="5828256"/>
            <a:ext cx="1538578" cy="184666"/>
          </a:xfrm>
          <a:prstGeom prst="rect">
            <a:avLst/>
          </a:prstGeom>
          <a:noFill/>
          <a:ln w="9525" algn="ctr">
            <a:noFill/>
            <a:miter lim="800000"/>
            <a:headEnd/>
            <a:tailEnd/>
          </a:ln>
          <a:effectLst/>
        </p:spPr>
        <p:txBody>
          <a:bodyPr wrap="square" lIns="0" tIns="0" rIns="0" bIns="0">
            <a:spAutoFit/>
          </a:bodyPr>
          <a:lstStyle/>
          <a:p>
            <a:pPr>
              <a:spcBef>
                <a:spcPct val="50000"/>
              </a:spcBef>
            </a:pPr>
            <a:r>
              <a:rPr lang="en-GB" sz="1200" b="0" u="none" dirty="0">
                <a:solidFill>
                  <a:schemeClr val="bg1">
                    <a:lumMod val="50000"/>
                  </a:schemeClr>
                </a:solidFill>
                <a:latin typeface="Verdana" pitchFamily="34" charset="0"/>
              </a:rPr>
              <a:t>» Motor structure</a:t>
            </a:r>
          </a:p>
        </p:txBody>
      </p:sp>
      <p:sp>
        <p:nvSpPr>
          <p:cNvPr id="355338" name="Line 10"/>
          <p:cNvSpPr>
            <a:spLocks noChangeShapeType="1"/>
          </p:cNvSpPr>
          <p:nvPr/>
        </p:nvSpPr>
        <p:spPr bwMode="auto">
          <a:xfrm>
            <a:off x="5854171" y="3055939"/>
            <a:ext cx="0" cy="3063875"/>
          </a:xfrm>
          <a:prstGeom prst="line">
            <a:avLst/>
          </a:prstGeom>
          <a:noFill/>
          <a:ln w="9525">
            <a:solidFill>
              <a:srgbClr val="FF9966"/>
            </a:solidFill>
            <a:round/>
            <a:headEnd/>
            <a:tailEnd type="triangle" w="med" len="med"/>
          </a:ln>
          <a:effectLst/>
        </p:spPr>
        <p:txBody>
          <a:bodyPr wrap="none" anchor="ctr"/>
          <a:lstStyle/>
          <a:p>
            <a:endParaRPr lang="es-ES"/>
          </a:p>
        </p:txBody>
      </p:sp>
      <p:sp>
        <p:nvSpPr>
          <p:cNvPr id="355339" name="Line 11"/>
          <p:cNvSpPr>
            <a:spLocks noChangeShapeType="1"/>
          </p:cNvSpPr>
          <p:nvPr/>
        </p:nvSpPr>
        <p:spPr bwMode="auto">
          <a:xfrm>
            <a:off x="7107900" y="2555875"/>
            <a:ext cx="0" cy="2424113"/>
          </a:xfrm>
          <a:prstGeom prst="line">
            <a:avLst/>
          </a:prstGeom>
          <a:noFill/>
          <a:ln w="9525">
            <a:solidFill>
              <a:srgbClr val="FF9966"/>
            </a:solidFill>
            <a:round/>
            <a:headEnd/>
            <a:tailEnd type="triangle" w="med" len="med"/>
          </a:ln>
          <a:effectLst/>
        </p:spPr>
        <p:txBody>
          <a:bodyPr wrap="none" anchor="ctr"/>
          <a:lstStyle/>
          <a:p>
            <a:endParaRPr lang="es-ES"/>
          </a:p>
        </p:txBody>
      </p:sp>
      <p:sp>
        <p:nvSpPr>
          <p:cNvPr id="355340" name="Oval 12"/>
          <p:cNvSpPr>
            <a:spLocks noChangeArrowheads="1"/>
          </p:cNvSpPr>
          <p:nvPr/>
        </p:nvSpPr>
        <p:spPr bwMode="auto">
          <a:xfrm rot="2085171">
            <a:off x="6088063" y="5549900"/>
            <a:ext cx="108347" cy="84138"/>
          </a:xfrm>
          <a:prstGeom prst="ellipse">
            <a:avLst/>
          </a:prstGeom>
          <a:solidFill>
            <a:schemeClr val="accent1"/>
          </a:solidFill>
          <a:ln w="9525">
            <a:round/>
            <a:headEnd/>
            <a:tailEnd/>
          </a:ln>
          <a:effectLst/>
          <a:scene3d>
            <a:camera prst="legacyObliqueTopRight"/>
            <a:lightRig rig="legacyFlat3" dir="b"/>
          </a:scene3d>
          <a:sp3d extrusionH="3630600" prstMaterial="legacyMatte">
            <a:bevelT w="13500" h="13500" prst="angle"/>
            <a:bevelB w="13500" h="13500" prst="angle"/>
            <a:extrusionClr>
              <a:schemeClr val="accent1"/>
            </a:extrusionClr>
          </a:sp3d>
        </p:spPr>
        <p:txBody>
          <a:bodyPr wrap="none" anchor="ctr">
            <a:flatTx/>
          </a:bodyPr>
          <a:lstStyle/>
          <a:p>
            <a:endParaRPr lang="es-ES"/>
          </a:p>
        </p:txBody>
      </p:sp>
      <p:sp>
        <p:nvSpPr>
          <p:cNvPr id="355341" name="Oval 13"/>
          <p:cNvSpPr>
            <a:spLocks noChangeArrowheads="1"/>
          </p:cNvSpPr>
          <p:nvPr/>
        </p:nvSpPr>
        <p:spPr bwMode="auto">
          <a:xfrm rot="2085171">
            <a:off x="6246284" y="5122864"/>
            <a:ext cx="106627" cy="84137"/>
          </a:xfrm>
          <a:prstGeom prst="ellipse">
            <a:avLst/>
          </a:prstGeom>
          <a:solidFill>
            <a:schemeClr val="accent1"/>
          </a:solidFill>
          <a:ln w="9525">
            <a:round/>
            <a:headEnd/>
            <a:tailEnd/>
          </a:ln>
          <a:effectLst/>
          <a:scene3d>
            <a:camera prst="legacyObliqueTopRight"/>
            <a:lightRig rig="legacyFlat3" dir="b"/>
          </a:scene3d>
          <a:sp3d extrusionH="3630600" prstMaterial="legacyMatte">
            <a:bevelT w="13500" h="13500" prst="angle"/>
            <a:bevelB w="13500" h="13500" prst="angle"/>
            <a:extrusionClr>
              <a:schemeClr val="accent1"/>
            </a:extrusionClr>
          </a:sp3d>
        </p:spPr>
        <p:txBody>
          <a:bodyPr wrap="none" anchor="ctr">
            <a:flatTx/>
          </a:bodyPr>
          <a:lstStyle/>
          <a:p>
            <a:endParaRPr lang="es-ES"/>
          </a:p>
        </p:txBody>
      </p:sp>
      <p:sp>
        <p:nvSpPr>
          <p:cNvPr id="355342" name="Oval 14"/>
          <p:cNvSpPr>
            <a:spLocks noChangeArrowheads="1"/>
          </p:cNvSpPr>
          <p:nvPr/>
        </p:nvSpPr>
        <p:spPr bwMode="auto">
          <a:xfrm rot="-2037070">
            <a:off x="7343510" y="2271713"/>
            <a:ext cx="1382713" cy="1638300"/>
          </a:xfrm>
          <a:prstGeom prst="ellipse">
            <a:avLst/>
          </a:prstGeom>
          <a:solidFill>
            <a:schemeClr val="accent1"/>
          </a:solidFill>
          <a:ln w="9525">
            <a:noFill/>
            <a:round/>
            <a:headEnd/>
            <a:tailEnd/>
          </a:ln>
          <a:effectLst/>
          <a:scene3d>
            <a:camera prst="legacyObliqueTopRight"/>
            <a:lightRig rig="legacyFlat3" dir="b"/>
          </a:scene3d>
          <a:sp3d extrusionH="227000" prstMaterial="legacyMatte">
            <a:bevelT w="13500" h="13500" prst="angle"/>
            <a:bevelB w="13500" h="13500" prst="angle"/>
            <a:extrusionClr>
              <a:schemeClr val="accent1"/>
            </a:extrusionClr>
          </a:sp3d>
        </p:spPr>
        <p:txBody>
          <a:bodyPr wrap="none" anchor="ctr">
            <a:flatTx/>
          </a:bodyPr>
          <a:lstStyle/>
          <a:p>
            <a:endParaRPr lang="es-ES"/>
          </a:p>
        </p:txBody>
      </p:sp>
      <p:sp>
        <p:nvSpPr>
          <p:cNvPr id="355343" name="Oval 15"/>
          <p:cNvSpPr>
            <a:spLocks noChangeArrowheads="1"/>
          </p:cNvSpPr>
          <p:nvPr/>
        </p:nvSpPr>
        <p:spPr bwMode="auto">
          <a:xfrm rot="-2037070">
            <a:off x="7560204" y="2544764"/>
            <a:ext cx="896012" cy="1138237"/>
          </a:xfrm>
          <a:prstGeom prst="ellipse">
            <a:avLst/>
          </a:prstGeom>
          <a:solidFill>
            <a:schemeClr val="bg1"/>
          </a:solidFill>
          <a:ln w="9525">
            <a:noFill/>
            <a:round/>
            <a:headEnd/>
            <a:tailEnd/>
          </a:ln>
          <a:effectLst/>
        </p:spPr>
        <p:txBody>
          <a:bodyPr wrap="none" anchor="ctr"/>
          <a:lstStyle/>
          <a:p>
            <a:endParaRPr lang="es-ES"/>
          </a:p>
        </p:txBody>
      </p:sp>
      <p:sp>
        <p:nvSpPr>
          <p:cNvPr id="355344" name="Oval 16"/>
          <p:cNvSpPr>
            <a:spLocks noChangeArrowheads="1"/>
          </p:cNvSpPr>
          <p:nvPr/>
        </p:nvSpPr>
        <p:spPr bwMode="auto">
          <a:xfrm rot="-2037070">
            <a:off x="8482013" y="2828926"/>
            <a:ext cx="89429" cy="79375"/>
          </a:xfrm>
          <a:prstGeom prst="ellipse">
            <a:avLst/>
          </a:prstGeom>
          <a:solidFill>
            <a:schemeClr val="bg1"/>
          </a:solidFill>
          <a:ln w="9525">
            <a:noFill/>
            <a:round/>
            <a:headEnd/>
            <a:tailEnd/>
          </a:ln>
          <a:effectLst/>
        </p:spPr>
        <p:txBody>
          <a:bodyPr wrap="none" anchor="ctr"/>
          <a:lstStyle/>
          <a:p>
            <a:pPr algn="ctr" eaLnBrk="0" hangingPunct="0"/>
            <a:endParaRPr lang="en-GB" sz="2400" b="0" u="none">
              <a:cs typeface="Arial" charset="0"/>
            </a:endParaRPr>
          </a:p>
        </p:txBody>
      </p:sp>
      <p:sp>
        <p:nvSpPr>
          <p:cNvPr id="355345" name="Oval 17"/>
          <p:cNvSpPr>
            <a:spLocks noChangeArrowheads="1"/>
          </p:cNvSpPr>
          <p:nvPr/>
        </p:nvSpPr>
        <p:spPr bwMode="auto">
          <a:xfrm rot="-2037070">
            <a:off x="7971236" y="2484439"/>
            <a:ext cx="91148" cy="79375"/>
          </a:xfrm>
          <a:prstGeom prst="ellipse">
            <a:avLst/>
          </a:prstGeom>
          <a:solidFill>
            <a:schemeClr val="bg1"/>
          </a:solidFill>
          <a:ln w="9525">
            <a:noFill/>
            <a:round/>
            <a:headEnd/>
            <a:tailEnd/>
          </a:ln>
          <a:effectLst/>
        </p:spPr>
        <p:txBody>
          <a:bodyPr wrap="none" anchor="ctr"/>
          <a:lstStyle/>
          <a:p>
            <a:pPr algn="ctr" eaLnBrk="0" hangingPunct="0"/>
            <a:endParaRPr lang="en-GB" sz="2400" b="0" u="none">
              <a:cs typeface="Arial" charset="0"/>
            </a:endParaRPr>
          </a:p>
        </p:txBody>
      </p:sp>
      <p:sp>
        <p:nvSpPr>
          <p:cNvPr id="355346" name="Oval 18"/>
          <p:cNvSpPr>
            <a:spLocks noChangeArrowheads="1"/>
          </p:cNvSpPr>
          <p:nvPr/>
        </p:nvSpPr>
        <p:spPr bwMode="auto">
          <a:xfrm rot="-2037070">
            <a:off x="8598958" y="3340101"/>
            <a:ext cx="89429" cy="79375"/>
          </a:xfrm>
          <a:prstGeom prst="ellipse">
            <a:avLst/>
          </a:prstGeom>
          <a:solidFill>
            <a:schemeClr val="bg1"/>
          </a:solidFill>
          <a:ln w="9525">
            <a:noFill/>
            <a:round/>
            <a:headEnd/>
            <a:tailEnd/>
          </a:ln>
          <a:effectLst/>
        </p:spPr>
        <p:txBody>
          <a:bodyPr wrap="none" anchor="ctr"/>
          <a:lstStyle/>
          <a:p>
            <a:pPr algn="ctr" eaLnBrk="0" hangingPunct="0"/>
            <a:endParaRPr lang="en-GB" sz="2400" b="0" u="none">
              <a:cs typeface="Arial" charset="0"/>
            </a:endParaRPr>
          </a:p>
        </p:txBody>
      </p:sp>
      <p:sp>
        <p:nvSpPr>
          <p:cNvPr id="355347" name="Oval 19"/>
          <p:cNvSpPr>
            <a:spLocks noChangeArrowheads="1"/>
          </p:cNvSpPr>
          <p:nvPr/>
        </p:nvSpPr>
        <p:spPr bwMode="auto">
          <a:xfrm rot="-2037070">
            <a:off x="8285956" y="3697289"/>
            <a:ext cx="91150" cy="77787"/>
          </a:xfrm>
          <a:prstGeom prst="ellipse">
            <a:avLst/>
          </a:prstGeom>
          <a:solidFill>
            <a:schemeClr val="bg1"/>
          </a:solidFill>
          <a:ln w="9525">
            <a:noFill/>
            <a:round/>
            <a:headEnd/>
            <a:tailEnd/>
          </a:ln>
          <a:effectLst/>
        </p:spPr>
        <p:txBody>
          <a:bodyPr wrap="none" anchor="ctr"/>
          <a:lstStyle/>
          <a:p>
            <a:pPr algn="ctr" eaLnBrk="0" hangingPunct="0"/>
            <a:endParaRPr lang="en-GB" sz="2400" b="0" u="none">
              <a:cs typeface="Arial" charset="0"/>
            </a:endParaRPr>
          </a:p>
        </p:txBody>
      </p:sp>
      <p:sp>
        <p:nvSpPr>
          <p:cNvPr id="355348" name="Oval 20"/>
          <p:cNvSpPr>
            <a:spLocks noChangeArrowheads="1"/>
          </p:cNvSpPr>
          <p:nvPr/>
        </p:nvSpPr>
        <p:spPr bwMode="auto">
          <a:xfrm rot="-2037070">
            <a:off x="7725304" y="3554414"/>
            <a:ext cx="89429" cy="77787"/>
          </a:xfrm>
          <a:prstGeom prst="ellipse">
            <a:avLst/>
          </a:prstGeom>
          <a:solidFill>
            <a:schemeClr val="bg1"/>
          </a:solidFill>
          <a:ln w="9525">
            <a:noFill/>
            <a:round/>
            <a:headEnd/>
            <a:tailEnd/>
          </a:ln>
          <a:effectLst/>
        </p:spPr>
        <p:txBody>
          <a:bodyPr wrap="none" anchor="ctr"/>
          <a:lstStyle/>
          <a:p>
            <a:pPr algn="ctr" eaLnBrk="0" hangingPunct="0"/>
            <a:endParaRPr lang="en-GB" sz="2400" b="0" u="none">
              <a:cs typeface="Arial" charset="0"/>
            </a:endParaRPr>
          </a:p>
        </p:txBody>
      </p:sp>
      <p:sp>
        <p:nvSpPr>
          <p:cNvPr id="355349" name="Oval 21"/>
          <p:cNvSpPr>
            <a:spLocks noChangeArrowheads="1"/>
          </p:cNvSpPr>
          <p:nvPr/>
        </p:nvSpPr>
        <p:spPr bwMode="auto">
          <a:xfrm rot="-2037070">
            <a:off x="7422621" y="2555876"/>
            <a:ext cx="89429" cy="79375"/>
          </a:xfrm>
          <a:prstGeom prst="ellipse">
            <a:avLst/>
          </a:prstGeom>
          <a:solidFill>
            <a:schemeClr val="bg1"/>
          </a:solidFill>
          <a:ln w="9525">
            <a:noFill/>
            <a:round/>
            <a:headEnd/>
            <a:tailEnd/>
          </a:ln>
          <a:effectLst/>
        </p:spPr>
        <p:txBody>
          <a:bodyPr wrap="none" anchor="ctr"/>
          <a:lstStyle/>
          <a:p>
            <a:pPr algn="ctr" eaLnBrk="0" hangingPunct="0"/>
            <a:endParaRPr lang="en-GB" sz="2400" b="0" u="none">
              <a:cs typeface="Arial" charset="0"/>
            </a:endParaRPr>
          </a:p>
        </p:txBody>
      </p:sp>
      <p:sp>
        <p:nvSpPr>
          <p:cNvPr id="355350" name="Oval 22"/>
          <p:cNvSpPr>
            <a:spLocks noChangeArrowheads="1"/>
          </p:cNvSpPr>
          <p:nvPr/>
        </p:nvSpPr>
        <p:spPr bwMode="auto">
          <a:xfrm rot="-2037070">
            <a:off x="7374466" y="3095625"/>
            <a:ext cx="91150" cy="77788"/>
          </a:xfrm>
          <a:prstGeom prst="ellipse">
            <a:avLst/>
          </a:prstGeom>
          <a:solidFill>
            <a:schemeClr val="bg1"/>
          </a:solidFill>
          <a:ln w="9525">
            <a:noFill/>
            <a:round/>
            <a:headEnd/>
            <a:tailEnd/>
          </a:ln>
          <a:effectLst/>
        </p:spPr>
        <p:txBody>
          <a:bodyPr wrap="none" anchor="ctr"/>
          <a:lstStyle/>
          <a:p>
            <a:pPr algn="ctr" eaLnBrk="0" hangingPunct="0"/>
            <a:endParaRPr lang="en-GB" sz="2400" b="0" u="none">
              <a:cs typeface="Arial" charset="0"/>
            </a:endParaRPr>
          </a:p>
        </p:txBody>
      </p:sp>
      <p:sp>
        <p:nvSpPr>
          <p:cNvPr id="355351" name="Oval 23"/>
          <p:cNvSpPr>
            <a:spLocks noChangeArrowheads="1"/>
          </p:cNvSpPr>
          <p:nvPr/>
        </p:nvSpPr>
        <p:spPr bwMode="auto">
          <a:xfrm rot="2085171">
            <a:off x="5226448" y="4552950"/>
            <a:ext cx="106627" cy="84138"/>
          </a:xfrm>
          <a:prstGeom prst="ellipse">
            <a:avLst/>
          </a:prstGeom>
          <a:solidFill>
            <a:schemeClr val="accent1"/>
          </a:solidFill>
          <a:ln w="9525">
            <a:round/>
            <a:headEnd/>
            <a:tailEnd/>
          </a:ln>
          <a:effectLst/>
          <a:scene3d>
            <a:camera prst="legacyObliqueTopRight"/>
            <a:lightRig rig="legacyFlat3" dir="b"/>
          </a:scene3d>
          <a:sp3d extrusionH="3630600" prstMaterial="legacyMatte">
            <a:bevelT w="13500" h="13500" prst="angle"/>
            <a:bevelB w="13500" h="13500" prst="angle"/>
            <a:extrusionClr>
              <a:schemeClr val="accent1"/>
            </a:extrusionClr>
          </a:sp3d>
        </p:spPr>
        <p:txBody>
          <a:bodyPr wrap="none" anchor="ctr">
            <a:flatTx/>
          </a:bodyPr>
          <a:lstStyle/>
          <a:p>
            <a:endParaRPr lang="es-ES"/>
          </a:p>
        </p:txBody>
      </p:sp>
      <p:sp>
        <p:nvSpPr>
          <p:cNvPr id="355352" name="Oval 24"/>
          <p:cNvSpPr>
            <a:spLocks noChangeArrowheads="1"/>
          </p:cNvSpPr>
          <p:nvPr/>
        </p:nvSpPr>
        <p:spPr bwMode="auto">
          <a:xfrm rot="2085171">
            <a:off x="5147337" y="4267200"/>
            <a:ext cx="108346" cy="84138"/>
          </a:xfrm>
          <a:prstGeom prst="ellipse">
            <a:avLst/>
          </a:prstGeom>
          <a:solidFill>
            <a:schemeClr val="accent1"/>
          </a:solidFill>
          <a:ln w="9525">
            <a:round/>
            <a:headEnd/>
            <a:tailEnd/>
          </a:ln>
          <a:effectLst/>
          <a:scene3d>
            <a:camera prst="legacyObliqueTopRight"/>
            <a:lightRig rig="legacyFlat3" dir="b"/>
          </a:scene3d>
          <a:sp3d extrusionH="3630600" prstMaterial="legacyMatte">
            <a:bevelT w="13500" h="13500" prst="angle"/>
            <a:bevelB w="13500" h="13500" prst="angle"/>
            <a:extrusionClr>
              <a:schemeClr val="accent1"/>
            </a:extrusionClr>
          </a:sp3d>
        </p:spPr>
        <p:txBody>
          <a:bodyPr wrap="none" anchor="ctr">
            <a:flatTx/>
          </a:bodyPr>
          <a:lstStyle/>
          <a:p>
            <a:endParaRPr lang="es-ES"/>
          </a:p>
        </p:txBody>
      </p:sp>
      <p:sp>
        <p:nvSpPr>
          <p:cNvPr id="355353" name="Oval 25"/>
          <p:cNvSpPr>
            <a:spLocks noChangeArrowheads="1"/>
          </p:cNvSpPr>
          <p:nvPr/>
        </p:nvSpPr>
        <p:spPr bwMode="auto">
          <a:xfrm rot="-2037070">
            <a:off x="4598723" y="4622800"/>
            <a:ext cx="1176338" cy="1639888"/>
          </a:xfrm>
          <a:prstGeom prst="ellipse">
            <a:avLst/>
          </a:prstGeom>
          <a:solidFill>
            <a:schemeClr val="accent1"/>
          </a:solidFill>
          <a:ln w="9525">
            <a:noFill/>
            <a:round/>
            <a:headEnd/>
            <a:tailEnd/>
          </a:ln>
          <a:effectLst/>
          <a:scene3d>
            <a:camera prst="legacyObliqueTopRight"/>
            <a:lightRig rig="legacyFlat3" dir="b"/>
          </a:scene3d>
          <a:sp3d extrusionH="227000" prstMaterial="legacyMatte">
            <a:bevelT w="13500" h="13500" prst="angle"/>
            <a:bevelB w="13500" h="13500" prst="angle"/>
            <a:extrusionClr>
              <a:schemeClr val="accent1"/>
            </a:extrusionClr>
          </a:sp3d>
        </p:spPr>
        <p:txBody>
          <a:bodyPr wrap="none" anchor="ctr">
            <a:flatTx/>
          </a:bodyPr>
          <a:lstStyle/>
          <a:p>
            <a:endParaRPr lang="es-ES"/>
          </a:p>
        </p:txBody>
      </p:sp>
      <p:sp>
        <p:nvSpPr>
          <p:cNvPr id="355354" name="Oval 26"/>
          <p:cNvSpPr>
            <a:spLocks noChangeArrowheads="1"/>
          </p:cNvSpPr>
          <p:nvPr/>
        </p:nvSpPr>
        <p:spPr bwMode="auto">
          <a:xfrm rot="2085171">
            <a:off x="5931562" y="5122864"/>
            <a:ext cx="108346" cy="84137"/>
          </a:xfrm>
          <a:prstGeom prst="ellipse">
            <a:avLst/>
          </a:prstGeom>
          <a:solidFill>
            <a:schemeClr val="accent1"/>
          </a:solidFill>
          <a:ln w="9525">
            <a:round/>
            <a:headEnd/>
            <a:tailEnd/>
          </a:ln>
          <a:effectLst/>
          <a:scene3d>
            <a:camera prst="legacyObliqueTopRight"/>
            <a:lightRig rig="legacyFlat3" dir="b"/>
          </a:scene3d>
          <a:sp3d extrusionH="3630600" prstMaterial="legacyMatte">
            <a:bevelT w="13500" h="13500" prst="angle"/>
            <a:bevelB w="13500" h="13500" prst="angle"/>
            <a:extrusionClr>
              <a:schemeClr val="accent1"/>
            </a:extrusionClr>
          </a:sp3d>
        </p:spPr>
        <p:txBody>
          <a:bodyPr wrap="none" anchor="ctr">
            <a:flatTx/>
          </a:bodyPr>
          <a:lstStyle/>
          <a:p>
            <a:endParaRPr lang="es-ES"/>
          </a:p>
        </p:txBody>
      </p:sp>
      <p:sp>
        <p:nvSpPr>
          <p:cNvPr id="355355" name="Oval 27"/>
          <p:cNvSpPr>
            <a:spLocks noChangeArrowheads="1"/>
          </p:cNvSpPr>
          <p:nvPr/>
        </p:nvSpPr>
        <p:spPr bwMode="auto">
          <a:xfrm rot="2085171">
            <a:off x="5931562" y="4837114"/>
            <a:ext cx="108346" cy="84137"/>
          </a:xfrm>
          <a:prstGeom prst="ellipse">
            <a:avLst/>
          </a:prstGeom>
          <a:solidFill>
            <a:schemeClr val="accent1"/>
          </a:solidFill>
          <a:ln w="9525">
            <a:round/>
            <a:headEnd/>
            <a:tailEnd/>
          </a:ln>
          <a:effectLst/>
          <a:scene3d>
            <a:camera prst="legacyObliqueTopRight"/>
            <a:lightRig rig="legacyFlat3" dir="b"/>
          </a:scene3d>
          <a:sp3d extrusionH="3630600" prstMaterial="legacyMatte">
            <a:bevelT w="13500" h="13500" prst="angle"/>
            <a:bevelB w="13500" h="13500" prst="angle"/>
            <a:extrusionClr>
              <a:schemeClr val="accent1"/>
            </a:extrusionClr>
          </a:sp3d>
        </p:spPr>
        <p:txBody>
          <a:bodyPr wrap="none" anchor="ctr">
            <a:flatTx/>
          </a:bodyPr>
          <a:lstStyle/>
          <a:p>
            <a:endParaRPr lang="es-ES"/>
          </a:p>
        </p:txBody>
      </p:sp>
      <p:sp>
        <p:nvSpPr>
          <p:cNvPr id="355356" name="Oval 28"/>
          <p:cNvSpPr>
            <a:spLocks noChangeArrowheads="1"/>
          </p:cNvSpPr>
          <p:nvPr/>
        </p:nvSpPr>
        <p:spPr bwMode="auto">
          <a:xfrm rot="-2037070">
            <a:off x="4755224" y="4897439"/>
            <a:ext cx="763588" cy="1138237"/>
          </a:xfrm>
          <a:prstGeom prst="ellipse">
            <a:avLst/>
          </a:prstGeom>
          <a:solidFill>
            <a:schemeClr val="bg1"/>
          </a:solidFill>
          <a:ln w="9525">
            <a:noFill/>
            <a:round/>
            <a:headEnd/>
            <a:tailEnd/>
          </a:ln>
          <a:effectLst/>
        </p:spPr>
        <p:txBody>
          <a:bodyPr wrap="none" anchor="ctr"/>
          <a:lstStyle/>
          <a:p>
            <a:endParaRPr lang="es-ES"/>
          </a:p>
        </p:txBody>
      </p:sp>
      <p:sp>
        <p:nvSpPr>
          <p:cNvPr id="355357" name="Oval 29"/>
          <p:cNvSpPr>
            <a:spLocks noChangeArrowheads="1"/>
          </p:cNvSpPr>
          <p:nvPr/>
        </p:nvSpPr>
        <p:spPr bwMode="auto">
          <a:xfrm rot="-2037070">
            <a:off x="5539450" y="5181601"/>
            <a:ext cx="77390" cy="79375"/>
          </a:xfrm>
          <a:prstGeom prst="ellipse">
            <a:avLst/>
          </a:prstGeom>
          <a:solidFill>
            <a:schemeClr val="bg1"/>
          </a:solidFill>
          <a:ln w="9525">
            <a:noFill/>
            <a:round/>
            <a:headEnd/>
            <a:tailEnd/>
          </a:ln>
          <a:effectLst/>
        </p:spPr>
        <p:txBody>
          <a:bodyPr wrap="none" anchor="ctr"/>
          <a:lstStyle/>
          <a:p>
            <a:pPr algn="ctr" eaLnBrk="0" hangingPunct="0"/>
            <a:endParaRPr lang="en-GB" sz="2400" b="0" u="none">
              <a:cs typeface="Arial" charset="0"/>
            </a:endParaRPr>
          </a:p>
        </p:txBody>
      </p:sp>
      <p:sp>
        <p:nvSpPr>
          <p:cNvPr id="355358" name="Oval 30"/>
          <p:cNvSpPr>
            <a:spLocks noChangeArrowheads="1"/>
          </p:cNvSpPr>
          <p:nvPr/>
        </p:nvSpPr>
        <p:spPr bwMode="auto">
          <a:xfrm rot="-2037070">
            <a:off x="5068227" y="4826000"/>
            <a:ext cx="77390" cy="77788"/>
          </a:xfrm>
          <a:prstGeom prst="ellipse">
            <a:avLst/>
          </a:prstGeom>
          <a:solidFill>
            <a:schemeClr val="bg1"/>
          </a:solidFill>
          <a:ln w="9525">
            <a:noFill/>
            <a:round/>
            <a:headEnd/>
            <a:tailEnd/>
          </a:ln>
          <a:effectLst/>
        </p:spPr>
        <p:txBody>
          <a:bodyPr wrap="none" anchor="ctr"/>
          <a:lstStyle/>
          <a:p>
            <a:pPr algn="ctr" eaLnBrk="0" hangingPunct="0"/>
            <a:endParaRPr lang="en-GB" sz="2400" b="0" u="none">
              <a:cs typeface="Arial" charset="0"/>
            </a:endParaRPr>
          </a:p>
        </p:txBody>
      </p:sp>
      <p:sp>
        <p:nvSpPr>
          <p:cNvPr id="355359" name="Oval 31"/>
          <p:cNvSpPr>
            <a:spLocks noChangeArrowheads="1"/>
          </p:cNvSpPr>
          <p:nvPr/>
        </p:nvSpPr>
        <p:spPr bwMode="auto">
          <a:xfrm rot="-2037070">
            <a:off x="5695950" y="5680076"/>
            <a:ext cx="77391" cy="79375"/>
          </a:xfrm>
          <a:prstGeom prst="ellipse">
            <a:avLst/>
          </a:prstGeom>
          <a:solidFill>
            <a:schemeClr val="bg1"/>
          </a:solidFill>
          <a:ln w="9525">
            <a:noFill/>
            <a:round/>
            <a:headEnd/>
            <a:tailEnd/>
          </a:ln>
          <a:effectLst/>
        </p:spPr>
        <p:txBody>
          <a:bodyPr wrap="none" anchor="ctr"/>
          <a:lstStyle/>
          <a:p>
            <a:pPr algn="ctr" eaLnBrk="0" hangingPunct="0"/>
            <a:endParaRPr lang="en-GB" sz="2400" b="0" u="none">
              <a:cs typeface="Arial" charset="0"/>
            </a:endParaRPr>
          </a:p>
        </p:txBody>
      </p:sp>
      <p:sp>
        <p:nvSpPr>
          <p:cNvPr id="355360" name="Oval 32"/>
          <p:cNvSpPr>
            <a:spLocks noChangeArrowheads="1"/>
          </p:cNvSpPr>
          <p:nvPr/>
        </p:nvSpPr>
        <p:spPr bwMode="auto">
          <a:xfrm rot="-2037070">
            <a:off x="5460340" y="6037264"/>
            <a:ext cx="77390" cy="77787"/>
          </a:xfrm>
          <a:prstGeom prst="ellipse">
            <a:avLst/>
          </a:prstGeom>
          <a:solidFill>
            <a:schemeClr val="bg1"/>
          </a:solidFill>
          <a:ln w="9525">
            <a:noFill/>
            <a:round/>
            <a:headEnd/>
            <a:tailEnd/>
          </a:ln>
          <a:effectLst/>
        </p:spPr>
        <p:txBody>
          <a:bodyPr wrap="none" anchor="ctr"/>
          <a:lstStyle/>
          <a:p>
            <a:pPr algn="ctr" eaLnBrk="0" hangingPunct="0"/>
            <a:endParaRPr lang="en-GB" sz="2400" b="0" u="none">
              <a:cs typeface="Arial" charset="0"/>
            </a:endParaRPr>
          </a:p>
        </p:txBody>
      </p:sp>
      <p:sp>
        <p:nvSpPr>
          <p:cNvPr id="355361" name="Oval 33"/>
          <p:cNvSpPr>
            <a:spLocks noChangeArrowheads="1"/>
          </p:cNvSpPr>
          <p:nvPr/>
        </p:nvSpPr>
        <p:spPr bwMode="auto">
          <a:xfrm rot="-2037070">
            <a:off x="4990835" y="5894389"/>
            <a:ext cx="75671" cy="79375"/>
          </a:xfrm>
          <a:prstGeom prst="ellipse">
            <a:avLst/>
          </a:prstGeom>
          <a:solidFill>
            <a:schemeClr val="bg1"/>
          </a:solidFill>
          <a:ln w="9525">
            <a:noFill/>
            <a:round/>
            <a:headEnd/>
            <a:tailEnd/>
          </a:ln>
          <a:effectLst/>
        </p:spPr>
        <p:txBody>
          <a:bodyPr wrap="none" anchor="ctr"/>
          <a:lstStyle/>
          <a:p>
            <a:pPr algn="ctr" eaLnBrk="0" hangingPunct="0"/>
            <a:endParaRPr lang="en-GB" sz="2400" b="0" u="none">
              <a:cs typeface="Arial" charset="0"/>
            </a:endParaRPr>
          </a:p>
        </p:txBody>
      </p:sp>
      <p:sp>
        <p:nvSpPr>
          <p:cNvPr id="355362" name="Oval 34"/>
          <p:cNvSpPr>
            <a:spLocks noChangeArrowheads="1"/>
          </p:cNvSpPr>
          <p:nvPr/>
        </p:nvSpPr>
        <p:spPr bwMode="auto">
          <a:xfrm rot="-2037070">
            <a:off x="4598723" y="4897439"/>
            <a:ext cx="75671" cy="77787"/>
          </a:xfrm>
          <a:prstGeom prst="ellipse">
            <a:avLst/>
          </a:prstGeom>
          <a:solidFill>
            <a:schemeClr val="bg1"/>
          </a:solidFill>
          <a:ln w="9525">
            <a:noFill/>
            <a:round/>
            <a:headEnd/>
            <a:tailEnd/>
          </a:ln>
          <a:effectLst/>
        </p:spPr>
        <p:txBody>
          <a:bodyPr wrap="none" anchor="ctr"/>
          <a:lstStyle/>
          <a:p>
            <a:pPr algn="ctr" eaLnBrk="0" hangingPunct="0"/>
            <a:endParaRPr lang="en-GB" sz="2400" b="0" u="none">
              <a:cs typeface="Arial" charset="0"/>
            </a:endParaRPr>
          </a:p>
        </p:txBody>
      </p:sp>
      <p:sp>
        <p:nvSpPr>
          <p:cNvPr id="355363" name="Oval 35"/>
          <p:cNvSpPr>
            <a:spLocks noChangeArrowheads="1"/>
          </p:cNvSpPr>
          <p:nvPr/>
        </p:nvSpPr>
        <p:spPr bwMode="auto">
          <a:xfrm rot="-2037070">
            <a:off x="4598723" y="5448300"/>
            <a:ext cx="75671" cy="77788"/>
          </a:xfrm>
          <a:prstGeom prst="ellipse">
            <a:avLst/>
          </a:prstGeom>
          <a:solidFill>
            <a:schemeClr val="bg1"/>
          </a:solidFill>
          <a:ln w="9525">
            <a:noFill/>
            <a:round/>
            <a:headEnd/>
            <a:tailEnd/>
          </a:ln>
          <a:effectLst/>
        </p:spPr>
        <p:txBody>
          <a:bodyPr wrap="none" anchor="ctr"/>
          <a:lstStyle/>
          <a:p>
            <a:pPr algn="ctr" eaLnBrk="0" hangingPunct="0"/>
            <a:endParaRPr lang="en-GB" sz="2400" b="0" u="none">
              <a:cs typeface="Arial" charset="0"/>
            </a:endParaRPr>
          </a:p>
        </p:txBody>
      </p:sp>
      <p:sp>
        <p:nvSpPr>
          <p:cNvPr id="355364" name="Oval 36"/>
          <p:cNvSpPr>
            <a:spLocks noChangeArrowheads="1"/>
          </p:cNvSpPr>
          <p:nvPr/>
        </p:nvSpPr>
        <p:spPr bwMode="auto">
          <a:xfrm rot="2085171">
            <a:off x="5460339" y="4410075"/>
            <a:ext cx="108346" cy="84138"/>
          </a:xfrm>
          <a:prstGeom prst="ellipse">
            <a:avLst/>
          </a:prstGeom>
          <a:solidFill>
            <a:schemeClr val="accent1"/>
          </a:solidFill>
          <a:ln w="9525">
            <a:round/>
            <a:headEnd/>
            <a:tailEnd/>
          </a:ln>
          <a:effectLst/>
          <a:scene3d>
            <a:camera prst="legacyObliqueTopRight"/>
            <a:lightRig rig="legacyFlat3" dir="b"/>
          </a:scene3d>
          <a:sp3d extrusionH="3529000" prstMaterial="legacyMatte">
            <a:bevelT w="13500" h="13500" prst="angle"/>
            <a:bevelB w="13500" h="13500" prst="angle"/>
            <a:extrusionClr>
              <a:schemeClr val="accent1"/>
            </a:extrusionClr>
          </a:sp3d>
        </p:spPr>
        <p:txBody>
          <a:bodyPr wrap="none" anchor="ctr">
            <a:flatTx/>
          </a:bodyPr>
          <a:lstStyle/>
          <a:p>
            <a:endParaRPr lang="es-ES"/>
          </a:p>
        </p:txBody>
      </p:sp>
      <p:sp>
        <p:nvSpPr>
          <p:cNvPr id="355365" name="Line 37"/>
          <p:cNvSpPr>
            <a:spLocks noChangeShapeType="1"/>
          </p:cNvSpPr>
          <p:nvPr/>
        </p:nvSpPr>
        <p:spPr bwMode="auto">
          <a:xfrm>
            <a:off x="5775061" y="6191251"/>
            <a:ext cx="705115" cy="142875"/>
          </a:xfrm>
          <a:prstGeom prst="line">
            <a:avLst/>
          </a:prstGeom>
          <a:noFill/>
          <a:ln w="9525">
            <a:solidFill>
              <a:schemeClr val="bg2"/>
            </a:solidFill>
            <a:round/>
            <a:headEnd/>
            <a:tailEnd/>
          </a:ln>
          <a:effectLst/>
          <a:scene3d>
            <a:camera prst="legacyObliqueTopRight"/>
            <a:lightRig rig="legacyFlat3" dir="b"/>
          </a:scene3d>
          <a:sp3d extrusionH="3630600" prstMaterial="legacyMatte">
            <a:bevelT w="13500" h="13500" prst="angle"/>
            <a:bevelB w="13500" h="13500" prst="angle"/>
            <a:extrusionClr>
              <a:schemeClr val="bg2"/>
            </a:extrusionClr>
          </a:sp3d>
        </p:spPr>
        <p:txBody>
          <a:bodyPr wrap="none" anchor="ctr">
            <a:flatTx/>
          </a:bodyPr>
          <a:lstStyle/>
          <a:p>
            <a:endParaRPr lang="es-ES"/>
          </a:p>
        </p:txBody>
      </p:sp>
      <p:sp>
        <p:nvSpPr>
          <p:cNvPr id="355366" name="Line 38"/>
          <p:cNvSpPr>
            <a:spLocks noChangeShapeType="1"/>
          </p:cNvSpPr>
          <p:nvPr/>
        </p:nvSpPr>
        <p:spPr bwMode="auto">
          <a:xfrm>
            <a:off x="7814733" y="1989138"/>
            <a:ext cx="0" cy="3065462"/>
          </a:xfrm>
          <a:prstGeom prst="line">
            <a:avLst/>
          </a:prstGeom>
          <a:noFill/>
          <a:ln w="9525">
            <a:solidFill>
              <a:srgbClr val="FF9966"/>
            </a:solidFill>
            <a:round/>
            <a:headEnd/>
            <a:tailEnd type="triangle" w="med" len="med"/>
          </a:ln>
          <a:effectLst/>
        </p:spPr>
        <p:txBody>
          <a:bodyPr wrap="none" anchor="ctr"/>
          <a:lstStyle/>
          <a:p>
            <a:endParaRPr lang="es-ES"/>
          </a:p>
        </p:txBody>
      </p:sp>
      <p:sp>
        <p:nvSpPr>
          <p:cNvPr id="355367" name="Line 39"/>
          <p:cNvSpPr>
            <a:spLocks noChangeShapeType="1"/>
          </p:cNvSpPr>
          <p:nvPr/>
        </p:nvSpPr>
        <p:spPr bwMode="auto">
          <a:xfrm flipH="1">
            <a:off x="4598723" y="2343151"/>
            <a:ext cx="4314958" cy="3635375"/>
          </a:xfrm>
          <a:prstGeom prst="line">
            <a:avLst/>
          </a:prstGeom>
          <a:noFill/>
          <a:ln w="9525">
            <a:solidFill>
              <a:schemeClr val="bg2"/>
            </a:solidFill>
            <a:prstDash val="lgDashDot"/>
            <a:round/>
            <a:headEnd/>
            <a:tailEnd/>
          </a:ln>
          <a:effectLst/>
        </p:spPr>
        <p:txBody>
          <a:bodyPr wrap="none" anchor="ctr"/>
          <a:lstStyle/>
          <a:p>
            <a:endParaRPr lang="es-ES"/>
          </a:p>
        </p:txBody>
      </p:sp>
      <p:sp>
        <p:nvSpPr>
          <p:cNvPr id="355368" name="Line 40"/>
          <p:cNvSpPr>
            <a:spLocks noChangeShapeType="1"/>
          </p:cNvSpPr>
          <p:nvPr/>
        </p:nvSpPr>
        <p:spPr bwMode="auto">
          <a:xfrm>
            <a:off x="6480175" y="2841626"/>
            <a:ext cx="0" cy="3421063"/>
          </a:xfrm>
          <a:prstGeom prst="line">
            <a:avLst/>
          </a:prstGeom>
          <a:noFill/>
          <a:ln w="9525">
            <a:solidFill>
              <a:srgbClr val="FF9966"/>
            </a:solidFill>
            <a:round/>
            <a:headEnd/>
            <a:tailEnd type="triangle" w="med" len="med"/>
          </a:ln>
          <a:effectLst/>
        </p:spPr>
        <p:txBody>
          <a:bodyPr wrap="none" anchor="ctr"/>
          <a:lstStyle/>
          <a:p>
            <a:endParaRPr lang="es-ES"/>
          </a:p>
        </p:txBody>
      </p:sp>
      <p:sp>
        <p:nvSpPr>
          <p:cNvPr id="355369" name="Line 41"/>
          <p:cNvSpPr>
            <a:spLocks noChangeShapeType="1"/>
          </p:cNvSpPr>
          <p:nvPr/>
        </p:nvSpPr>
        <p:spPr bwMode="auto">
          <a:xfrm>
            <a:off x="5775061" y="3055939"/>
            <a:ext cx="705115" cy="141287"/>
          </a:xfrm>
          <a:prstGeom prst="line">
            <a:avLst/>
          </a:prstGeom>
          <a:noFill/>
          <a:ln w="9525">
            <a:solidFill>
              <a:schemeClr val="bg2"/>
            </a:solidFill>
            <a:round/>
            <a:headEnd/>
            <a:tailEnd/>
          </a:ln>
          <a:effectLst/>
          <a:scene3d>
            <a:camera prst="legacyObliqueTopRight"/>
            <a:lightRig rig="legacyFlat3" dir="b"/>
          </a:scene3d>
          <a:sp3d extrusionH="3630600" prstMaterial="legacyMatte">
            <a:bevelT w="13500" h="13500" prst="angle"/>
            <a:bevelB w="13500" h="13500" prst="angle"/>
            <a:extrusionClr>
              <a:schemeClr val="bg2"/>
            </a:extrusionClr>
          </a:sp3d>
        </p:spPr>
        <p:txBody>
          <a:bodyPr wrap="none" anchor="ctr">
            <a:flatTx/>
          </a:bodyPr>
          <a:lstStyle/>
          <a:p>
            <a:endParaRPr lang="es-ES"/>
          </a:p>
        </p:txBody>
      </p:sp>
      <p:sp>
        <p:nvSpPr>
          <p:cNvPr id="355370" name="Line 42"/>
          <p:cNvSpPr>
            <a:spLocks noChangeShapeType="1"/>
          </p:cNvSpPr>
          <p:nvPr/>
        </p:nvSpPr>
        <p:spPr bwMode="auto">
          <a:xfrm>
            <a:off x="7107900" y="2627313"/>
            <a:ext cx="0" cy="3136900"/>
          </a:xfrm>
          <a:prstGeom prst="line">
            <a:avLst/>
          </a:prstGeom>
          <a:noFill/>
          <a:ln w="9525">
            <a:solidFill>
              <a:srgbClr val="FF9966"/>
            </a:solidFill>
            <a:round/>
            <a:headEnd/>
            <a:tailEnd type="triangle" w="med" len="med"/>
          </a:ln>
          <a:effectLst/>
        </p:spPr>
        <p:txBody>
          <a:bodyPr wrap="none" anchor="ctr"/>
          <a:lstStyle/>
          <a:p>
            <a:endParaRPr lang="es-ES"/>
          </a:p>
        </p:txBody>
      </p:sp>
      <p:sp>
        <p:nvSpPr>
          <p:cNvPr id="355371" name="Line 43"/>
          <p:cNvSpPr>
            <a:spLocks noChangeShapeType="1"/>
          </p:cNvSpPr>
          <p:nvPr/>
        </p:nvSpPr>
        <p:spPr bwMode="auto">
          <a:xfrm>
            <a:off x="6559285" y="3197226"/>
            <a:ext cx="0" cy="2352675"/>
          </a:xfrm>
          <a:prstGeom prst="line">
            <a:avLst/>
          </a:prstGeom>
          <a:noFill/>
          <a:ln w="9525">
            <a:solidFill>
              <a:srgbClr val="FF9966"/>
            </a:solidFill>
            <a:round/>
            <a:headEnd/>
            <a:tailEnd type="triangle" w="med" len="med"/>
          </a:ln>
          <a:effectLst/>
        </p:spPr>
        <p:txBody>
          <a:bodyPr wrap="none" anchor="ctr"/>
          <a:lstStyle/>
          <a:p>
            <a:endParaRPr lang="es-ES"/>
          </a:p>
        </p:txBody>
      </p:sp>
      <p:sp>
        <p:nvSpPr>
          <p:cNvPr id="355372" name="Line 44"/>
          <p:cNvSpPr>
            <a:spLocks noChangeShapeType="1"/>
          </p:cNvSpPr>
          <p:nvPr/>
        </p:nvSpPr>
        <p:spPr bwMode="auto">
          <a:xfrm>
            <a:off x="6559285" y="3127375"/>
            <a:ext cx="0" cy="2851150"/>
          </a:xfrm>
          <a:prstGeom prst="line">
            <a:avLst/>
          </a:prstGeom>
          <a:noFill/>
          <a:ln w="9525">
            <a:solidFill>
              <a:srgbClr val="FF9966"/>
            </a:solidFill>
            <a:round/>
            <a:headEnd/>
            <a:tailEnd type="triangle" w="med" len="med"/>
          </a:ln>
          <a:effectLst/>
        </p:spPr>
        <p:txBody>
          <a:bodyPr wrap="none" anchor="ctr"/>
          <a:lstStyle/>
          <a:p>
            <a:endParaRPr lang="es-ES"/>
          </a:p>
        </p:txBody>
      </p:sp>
      <p:sp>
        <p:nvSpPr>
          <p:cNvPr id="355373" name="Line 45"/>
          <p:cNvSpPr>
            <a:spLocks noChangeShapeType="1"/>
          </p:cNvSpPr>
          <p:nvPr/>
        </p:nvSpPr>
        <p:spPr bwMode="auto">
          <a:xfrm>
            <a:off x="7187010" y="2555875"/>
            <a:ext cx="0" cy="2779713"/>
          </a:xfrm>
          <a:prstGeom prst="line">
            <a:avLst/>
          </a:prstGeom>
          <a:noFill/>
          <a:ln w="9525">
            <a:solidFill>
              <a:srgbClr val="FF9966"/>
            </a:solidFill>
            <a:round/>
            <a:headEnd/>
            <a:tailEnd type="triangle" w="med" len="med"/>
          </a:ln>
          <a:effectLst/>
        </p:spPr>
        <p:txBody>
          <a:bodyPr wrap="none" anchor="ctr"/>
          <a:lstStyle/>
          <a:p>
            <a:endParaRPr lang="es-ES"/>
          </a:p>
        </p:txBody>
      </p:sp>
      <p:sp>
        <p:nvSpPr>
          <p:cNvPr id="355374" name="Oval 46"/>
          <p:cNvSpPr>
            <a:spLocks noChangeArrowheads="1"/>
          </p:cNvSpPr>
          <p:nvPr/>
        </p:nvSpPr>
        <p:spPr bwMode="auto">
          <a:xfrm rot="-2037070">
            <a:off x="8605837" y="2147888"/>
            <a:ext cx="392113" cy="565150"/>
          </a:xfrm>
          <a:prstGeom prst="ellipse">
            <a:avLst/>
          </a:prstGeom>
          <a:solidFill>
            <a:schemeClr val="accent1"/>
          </a:solidFill>
          <a:ln w="9525">
            <a:noFill/>
            <a:round/>
            <a:headEnd/>
            <a:tailEnd/>
          </a:ln>
          <a:effectLst/>
          <a:scene3d>
            <a:camera prst="legacyObliqueTopRight"/>
            <a:lightRig rig="legacyFlat3" dir="b"/>
          </a:scene3d>
          <a:sp3d extrusionH="887400" prstMaterial="legacyMatte">
            <a:bevelT w="13500" h="13500" prst="angle"/>
            <a:bevelB w="13500" h="13500" prst="angle"/>
            <a:extrusionClr>
              <a:schemeClr val="accent1"/>
            </a:extrusionClr>
          </a:sp3d>
        </p:spPr>
        <p:txBody>
          <a:bodyPr wrap="none" anchor="ctr">
            <a:flatTx/>
          </a:bodyPr>
          <a:lstStyle/>
          <a:p>
            <a:pPr algn="ctr" eaLnBrk="0" hangingPunct="0"/>
            <a:endParaRPr lang="en-GB" sz="2400" b="0" u="none">
              <a:cs typeface="Arial" charset="0"/>
            </a:endParaRPr>
          </a:p>
        </p:txBody>
      </p:sp>
      <p:sp>
        <p:nvSpPr>
          <p:cNvPr id="355375" name="Oval 47"/>
          <p:cNvSpPr>
            <a:spLocks noChangeArrowheads="1"/>
          </p:cNvSpPr>
          <p:nvPr/>
        </p:nvSpPr>
        <p:spPr bwMode="auto">
          <a:xfrm rot="-2037070">
            <a:off x="4127500" y="5907088"/>
            <a:ext cx="392113" cy="565150"/>
          </a:xfrm>
          <a:prstGeom prst="ellipse">
            <a:avLst/>
          </a:prstGeom>
          <a:solidFill>
            <a:schemeClr val="accent1"/>
          </a:solidFill>
          <a:ln w="9525">
            <a:noFill/>
            <a:round/>
            <a:headEnd/>
            <a:tailEnd/>
          </a:ln>
          <a:effectLst/>
          <a:scene3d>
            <a:camera prst="legacyObliqueTopRight"/>
            <a:lightRig rig="legacyFlat3" dir="b"/>
          </a:scene3d>
          <a:sp3d extrusionH="887400" prstMaterial="legacyMatte">
            <a:bevelT w="13500" h="13500" prst="angle"/>
            <a:bevelB w="13500" h="13500" prst="angle"/>
            <a:extrusionClr>
              <a:schemeClr val="accent1"/>
            </a:extrusionClr>
          </a:sp3d>
        </p:spPr>
        <p:txBody>
          <a:bodyPr wrap="none" anchor="ctr">
            <a:flatTx/>
          </a:bodyPr>
          <a:lstStyle/>
          <a:p>
            <a:pPr algn="ctr" eaLnBrk="0" hangingPunct="0"/>
            <a:endParaRPr lang="en-GB" sz="2400" b="0" u="none">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355330"/>
                                        </p:tgtEl>
                                        <p:attrNameLst>
                                          <p:attrName>style.visibility</p:attrName>
                                        </p:attrNameLst>
                                      </p:cBhvr>
                                      <p:to>
                                        <p:strVal val="visible"/>
                                      </p:to>
                                    </p:set>
                                    <p:anim calcmode="lin" valueType="num">
                                      <p:cBhvr>
                                        <p:cTn id="7" dur="500" fill="hold"/>
                                        <p:tgtEl>
                                          <p:spTgt spid="355330"/>
                                        </p:tgtEl>
                                        <p:attrNameLst>
                                          <p:attrName>ppt_w</p:attrName>
                                        </p:attrNameLst>
                                      </p:cBhvr>
                                      <p:tavLst>
                                        <p:tav tm="0">
                                          <p:val>
                                            <p:strVal val="#ppt_w*0.05"/>
                                          </p:val>
                                        </p:tav>
                                        <p:tav tm="100000">
                                          <p:val>
                                            <p:strVal val="#ppt_w"/>
                                          </p:val>
                                        </p:tav>
                                      </p:tavLst>
                                    </p:anim>
                                    <p:anim calcmode="lin" valueType="num">
                                      <p:cBhvr>
                                        <p:cTn id="8" dur="500" fill="hold"/>
                                        <p:tgtEl>
                                          <p:spTgt spid="355330"/>
                                        </p:tgtEl>
                                        <p:attrNameLst>
                                          <p:attrName>ppt_h</p:attrName>
                                        </p:attrNameLst>
                                      </p:cBhvr>
                                      <p:tavLst>
                                        <p:tav tm="0">
                                          <p:val>
                                            <p:strVal val="#ppt_h"/>
                                          </p:val>
                                        </p:tav>
                                        <p:tav tm="100000">
                                          <p:val>
                                            <p:strVal val="#ppt_h"/>
                                          </p:val>
                                        </p:tav>
                                      </p:tavLst>
                                    </p:anim>
                                    <p:anim calcmode="lin" valueType="num">
                                      <p:cBhvr>
                                        <p:cTn id="9" dur="500" fill="hold"/>
                                        <p:tgtEl>
                                          <p:spTgt spid="355330"/>
                                        </p:tgtEl>
                                        <p:attrNameLst>
                                          <p:attrName>ppt_x</p:attrName>
                                        </p:attrNameLst>
                                      </p:cBhvr>
                                      <p:tavLst>
                                        <p:tav tm="0">
                                          <p:val>
                                            <p:strVal val="#ppt_x-.2"/>
                                          </p:val>
                                        </p:tav>
                                        <p:tav tm="100000">
                                          <p:val>
                                            <p:strVal val="#ppt_x"/>
                                          </p:val>
                                        </p:tav>
                                      </p:tavLst>
                                    </p:anim>
                                    <p:anim calcmode="lin" valueType="num">
                                      <p:cBhvr>
                                        <p:cTn id="10" dur="500" fill="hold"/>
                                        <p:tgtEl>
                                          <p:spTgt spid="355330"/>
                                        </p:tgtEl>
                                        <p:attrNameLst>
                                          <p:attrName>ppt_y</p:attrName>
                                        </p:attrNameLst>
                                      </p:cBhvr>
                                      <p:tavLst>
                                        <p:tav tm="0">
                                          <p:val>
                                            <p:strVal val="#ppt_y"/>
                                          </p:val>
                                        </p:tav>
                                        <p:tav tm="100000">
                                          <p:val>
                                            <p:strVal val="#ppt_y"/>
                                          </p:val>
                                        </p:tav>
                                      </p:tavLst>
                                    </p:anim>
                                    <p:animEffect transition="in" filter="fade">
                                      <p:cBhvr>
                                        <p:cTn id="11" dur="500"/>
                                        <p:tgtEl>
                                          <p:spTgt spid="355330"/>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355331"/>
                                        </p:tgtEl>
                                        <p:attrNameLst>
                                          <p:attrName>style.visibility</p:attrName>
                                        </p:attrNameLst>
                                      </p:cBhvr>
                                      <p:to>
                                        <p:strVal val="visible"/>
                                      </p:to>
                                    </p:set>
                                    <p:animEffect transition="in" filter="wipe(up)">
                                      <p:cBhvr>
                                        <p:cTn id="15" dur="500"/>
                                        <p:tgtEl>
                                          <p:spTgt spid="355331"/>
                                        </p:tgtEl>
                                      </p:cBhvr>
                                    </p:animEffec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3553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30" grpId="0"/>
      <p:bldP spid="355331" grpId="0"/>
      <p:bldP spid="355336"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0434" name="Text Box 2"/>
          <p:cNvSpPr txBox="1">
            <a:spLocks noChangeArrowheads="1"/>
          </p:cNvSpPr>
          <p:nvPr/>
        </p:nvSpPr>
        <p:spPr bwMode="auto">
          <a:xfrm>
            <a:off x="0" y="908051"/>
            <a:ext cx="9906000" cy="830997"/>
          </a:xfrm>
          <a:prstGeom prst="rect">
            <a:avLst/>
          </a:prstGeom>
          <a:noFill/>
          <a:ln w="9525">
            <a:noFill/>
            <a:miter lim="800000"/>
            <a:headEnd/>
            <a:tailEnd/>
          </a:ln>
          <a:effectLst/>
        </p:spPr>
        <p:txBody>
          <a:bodyPr>
            <a:spAutoFit/>
          </a:bodyPr>
          <a:lstStyle/>
          <a:p>
            <a:pPr algn="ctr"/>
            <a:r>
              <a:rPr lang="en-GB" sz="2400" b="1" dirty="0" smtClean="0">
                <a:solidFill>
                  <a:srgbClr val="00B0F0"/>
                </a:solidFill>
              </a:rPr>
              <a:t>COMPARISON OF DIFFERENT STARTING MODES:</a:t>
            </a:r>
          </a:p>
          <a:p>
            <a:pPr algn="ctr"/>
            <a:r>
              <a:rPr lang="en-GB" sz="2400" b="1" dirty="0" smtClean="0">
                <a:solidFill>
                  <a:srgbClr val="00B0F0"/>
                </a:solidFill>
              </a:rPr>
              <a:t> DATA</a:t>
            </a:r>
          </a:p>
        </p:txBody>
      </p:sp>
      <p:pic>
        <p:nvPicPr>
          <p:cNvPr id="530438" name="Picture 6" descr="AE_ITC0001AI"/>
          <p:cNvPicPr>
            <a:picLocks noChangeAspect="1" noChangeArrowheads="1"/>
          </p:cNvPicPr>
          <p:nvPr/>
        </p:nvPicPr>
        <p:blipFill>
          <a:blip r:embed="rId3"/>
          <a:srcRect/>
          <a:stretch>
            <a:fillRect/>
          </a:stretch>
        </p:blipFill>
        <p:spPr bwMode="auto">
          <a:xfrm>
            <a:off x="1766226" y="1861416"/>
            <a:ext cx="6241125" cy="45639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530434"/>
                                        </p:tgtEl>
                                        <p:attrNameLst>
                                          <p:attrName>style.visibility</p:attrName>
                                        </p:attrNameLst>
                                      </p:cBhvr>
                                      <p:to>
                                        <p:strVal val="visible"/>
                                      </p:to>
                                    </p:set>
                                    <p:anim calcmode="lin" valueType="num">
                                      <p:cBhvr>
                                        <p:cTn id="7" dur="500" fill="hold"/>
                                        <p:tgtEl>
                                          <p:spTgt spid="530434"/>
                                        </p:tgtEl>
                                        <p:attrNameLst>
                                          <p:attrName>ppt_w</p:attrName>
                                        </p:attrNameLst>
                                      </p:cBhvr>
                                      <p:tavLst>
                                        <p:tav tm="0">
                                          <p:val>
                                            <p:strVal val="#ppt_w*0.05"/>
                                          </p:val>
                                        </p:tav>
                                        <p:tav tm="100000">
                                          <p:val>
                                            <p:strVal val="#ppt_w"/>
                                          </p:val>
                                        </p:tav>
                                      </p:tavLst>
                                    </p:anim>
                                    <p:anim calcmode="lin" valueType="num">
                                      <p:cBhvr>
                                        <p:cTn id="8" dur="500" fill="hold"/>
                                        <p:tgtEl>
                                          <p:spTgt spid="530434"/>
                                        </p:tgtEl>
                                        <p:attrNameLst>
                                          <p:attrName>ppt_h</p:attrName>
                                        </p:attrNameLst>
                                      </p:cBhvr>
                                      <p:tavLst>
                                        <p:tav tm="0">
                                          <p:val>
                                            <p:strVal val="#ppt_h"/>
                                          </p:val>
                                        </p:tav>
                                        <p:tav tm="100000">
                                          <p:val>
                                            <p:strVal val="#ppt_h"/>
                                          </p:val>
                                        </p:tav>
                                      </p:tavLst>
                                    </p:anim>
                                    <p:anim calcmode="lin" valueType="num">
                                      <p:cBhvr>
                                        <p:cTn id="9" dur="500" fill="hold"/>
                                        <p:tgtEl>
                                          <p:spTgt spid="530434"/>
                                        </p:tgtEl>
                                        <p:attrNameLst>
                                          <p:attrName>ppt_x</p:attrName>
                                        </p:attrNameLst>
                                      </p:cBhvr>
                                      <p:tavLst>
                                        <p:tav tm="0">
                                          <p:val>
                                            <p:strVal val="#ppt_x-.2"/>
                                          </p:val>
                                        </p:tav>
                                        <p:tav tm="100000">
                                          <p:val>
                                            <p:strVal val="#ppt_x"/>
                                          </p:val>
                                        </p:tav>
                                      </p:tavLst>
                                    </p:anim>
                                    <p:anim calcmode="lin" valueType="num">
                                      <p:cBhvr>
                                        <p:cTn id="10" dur="500" fill="hold"/>
                                        <p:tgtEl>
                                          <p:spTgt spid="530434"/>
                                        </p:tgtEl>
                                        <p:attrNameLst>
                                          <p:attrName>ppt_y</p:attrName>
                                        </p:attrNameLst>
                                      </p:cBhvr>
                                      <p:tavLst>
                                        <p:tav tm="0">
                                          <p:val>
                                            <p:strVal val="#ppt_y"/>
                                          </p:val>
                                        </p:tav>
                                        <p:tav tm="100000">
                                          <p:val>
                                            <p:strVal val="#ppt_y"/>
                                          </p:val>
                                        </p:tav>
                                      </p:tavLst>
                                    </p:anim>
                                    <p:animEffect transition="in" filter="fade">
                                      <p:cBhvr>
                                        <p:cTn id="11" dur="500"/>
                                        <p:tgtEl>
                                          <p:spTgt spid="530434"/>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530438"/>
                                        </p:tgtEl>
                                        <p:attrNameLst>
                                          <p:attrName>style.visibility</p:attrName>
                                        </p:attrNameLst>
                                      </p:cBhvr>
                                      <p:to>
                                        <p:strVal val="visible"/>
                                      </p:to>
                                    </p:set>
                                    <p:animEffect transition="in" filter="fade">
                                      <p:cBhvr>
                                        <p:cTn id="15" dur="1000"/>
                                        <p:tgtEl>
                                          <p:spTgt spid="530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0434"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4294967295"/>
          </p:nvPr>
        </p:nvSpPr>
        <p:spPr>
          <a:xfrm>
            <a:off x="3384550" y="6356351"/>
            <a:ext cx="3136900" cy="365125"/>
          </a:xfrm>
          <a:prstGeom prst="rect">
            <a:avLst/>
          </a:prstGeom>
        </p:spPr>
        <p:txBody>
          <a:bodyPr/>
          <a:lstStyle/>
          <a:p>
            <a:fld id="{FAE8BAD4-5CD2-45FA-B3D6-628C087DA35B}" type="slidenum">
              <a:rPr lang="es-ES"/>
              <a:pPr/>
              <a:t>31</a:t>
            </a:fld>
            <a:endParaRPr lang="es-ES"/>
          </a:p>
        </p:txBody>
      </p:sp>
      <p:sp>
        <p:nvSpPr>
          <p:cNvPr id="532482" name="Text Box 2"/>
          <p:cNvSpPr txBox="1">
            <a:spLocks noChangeArrowheads="1"/>
          </p:cNvSpPr>
          <p:nvPr/>
        </p:nvSpPr>
        <p:spPr bwMode="auto">
          <a:xfrm>
            <a:off x="178859" y="842666"/>
            <a:ext cx="9548283" cy="830997"/>
          </a:xfrm>
          <a:prstGeom prst="rect">
            <a:avLst/>
          </a:prstGeom>
          <a:noFill/>
          <a:ln w="9525">
            <a:noFill/>
            <a:miter lim="800000"/>
            <a:headEnd/>
            <a:tailEnd/>
          </a:ln>
          <a:effectLst/>
        </p:spPr>
        <p:txBody>
          <a:bodyPr wrap="square">
            <a:spAutoFit/>
          </a:bodyPr>
          <a:lstStyle/>
          <a:p>
            <a:pPr algn="ctr"/>
            <a:r>
              <a:rPr lang="en-GB" sz="2400" b="1" dirty="0" smtClean="0">
                <a:solidFill>
                  <a:srgbClr val="00B0F0"/>
                </a:solidFill>
              </a:rPr>
              <a:t>COMPARISON </a:t>
            </a:r>
            <a:r>
              <a:rPr lang="en-GB" sz="2400" b="1" dirty="0">
                <a:solidFill>
                  <a:srgbClr val="00B0F0"/>
                </a:solidFill>
              </a:rPr>
              <a:t>OF DIFFERENT STARTING MODES: ADVANTAGES</a:t>
            </a:r>
          </a:p>
        </p:txBody>
      </p:sp>
      <p:pic>
        <p:nvPicPr>
          <p:cNvPr id="532486" name="Picture 6" descr="AE_ITC0002AI"/>
          <p:cNvPicPr>
            <a:picLocks noChangeAspect="1" noChangeArrowheads="1"/>
          </p:cNvPicPr>
          <p:nvPr/>
        </p:nvPicPr>
        <p:blipFill>
          <a:blip r:embed="rId3"/>
          <a:srcRect/>
          <a:stretch>
            <a:fillRect/>
          </a:stretch>
        </p:blipFill>
        <p:spPr bwMode="auto">
          <a:xfrm>
            <a:off x="859896" y="1838858"/>
            <a:ext cx="7546446" cy="495564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532482"/>
                                        </p:tgtEl>
                                        <p:attrNameLst>
                                          <p:attrName>style.visibility</p:attrName>
                                        </p:attrNameLst>
                                      </p:cBhvr>
                                      <p:to>
                                        <p:strVal val="visible"/>
                                      </p:to>
                                    </p:set>
                                    <p:anim calcmode="lin" valueType="num">
                                      <p:cBhvr>
                                        <p:cTn id="7" dur="500" fill="hold"/>
                                        <p:tgtEl>
                                          <p:spTgt spid="532482"/>
                                        </p:tgtEl>
                                        <p:attrNameLst>
                                          <p:attrName>ppt_w</p:attrName>
                                        </p:attrNameLst>
                                      </p:cBhvr>
                                      <p:tavLst>
                                        <p:tav tm="0">
                                          <p:val>
                                            <p:strVal val="#ppt_w*0.05"/>
                                          </p:val>
                                        </p:tav>
                                        <p:tav tm="100000">
                                          <p:val>
                                            <p:strVal val="#ppt_w"/>
                                          </p:val>
                                        </p:tav>
                                      </p:tavLst>
                                    </p:anim>
                                    <p:anim calcmode="lin" valueType="num">
                                      <p:cBhvr>
                                        <p:cTn id="8" dur="500" fill="hold"/>
                                        <p:tgtEl>
                                          <p:spTgt spid="532482"/>
                                        </p:tgtEl>
                                        <p:attrNameLst>
                                          <p:attrName>ppt_h</p:attrName>
                                        </p:attrNameLst>
                                      </p:cBhvr>
                                      <p:tavLst>
                                        <p:tav tm="0">
                                          <p:val>
                                            <p:strVal val="#ppt_h"/>
                                          </p:val>
                                        </p:tav>
                                        <p:tav tm="100000">
                                          <p:val>
                                            <p:strVal val="#ppt_h"/>
                                          </p:val>
                                        </p:tav>
                                      </p:tavLst>
                                    </p:anim>
                                    <p:anim calcmode="lin" valueType="num">
                                      <p:cBhvr>
                                        <p:cTn id="9" dur="500" fill="hold"/>
                                        <p:tgtEl>
                                          <p:spTgt spid="532482"/>
                                        </p:tgtEl>
                                        <p:attrNameLst>
                                          <p:attrName>ppt_x</p:attrName>
                                        </p:attrNameLst>
                                      </p:cBhvr>
                                      <p:tavLst>
                                        <p:tav tm="0">
                                          <p:val>
                                            <p:strVal val="#ppt_x-.2"/>
                                          </p:val>
                                        </p:tav>
                                        <p:tav tm="100000">
                                          <p:val>
                                            <p:strVal val="#ppt_x"/>
                                          </p:val>
                                        </p:tav>
                                      </p:tavLst>
                                    </p:anim>
                                    <p:anim calcmode="lin" valueType="num">
                                      <p:cBhvr>
                                        <p:cTn id="10" dur="500" fill="hold"/>
                                        <p:tgtEl>
                                          <p:spTgt spid="532482"/>
                                        </p:tgtEl>
                                        <p:attrNameLst>
                                          <p:attrName>ppt_y</p:attrName>
                                        </p:attrNameLst>
                                      </p:cBhvr>
                                      <p:tavLst>
                                        <p:tav tm="0">
                                          <p:val>
                                            <p:strVal val="#ppt_y"/>
                                          </p:val>
                                        </p:tav>
                                        <p:tav tm="100000">
                                          <p:val>
                                            <p:strVal val="#ppt_y"/>
                                          </p:val>
                                        </p:tav>
                                      </p:tavLst>
                                    </p:anim>
                                    <p:animEffect transition="in" filter="fade">
                                      <p:cBhvr>
                                        <p:cTn id="11" dur="500"/>
                                        <p:tgtEl>
                                          <p:spTgt spid="532482"/>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532486"/>
                                        </p:tgtEl>
                                        <p:attrNameLst>
                                          <p:attrName>style.visibility</p:attrName>
                                        </p:attrNameLst>
                                      </p:cBhvr>
                                      <p:to>
                                        <p:strVal val="visible"/>
                                      </p:to>
                                    </p:set>
                                    <p:animEffect transition="in" filter="fade">
                                      <p:cBhvr>
                                        <p:cTn id="15" dur="1000"/>
                                        <p:tgtEl>
                                          <p:spTgt spid="532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82"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4294967295"/>
          </p:nvPr>
        </p:nvSpPr>
        <p:spPr>
          <a:xfrm>
            <a:off x="3384550" y="6356351"/>
            <a:ext cx="3136900" cy="365125"/>
          </a:xfrm>
          <a:prstGeom prst="rect">
            <a:avLst/>
          </a:prstGeom>
        </p:spPr>
        <p:txBody>
          <a:bodyPr/>
          <a:lstStyle/>
          <a:p>
            <a:fld id="{034F7597-9EF7-4731-AEEC-806867786E16}" type="slidenum">
              <a:rPr lang="es-ES"/>
              <a:pPr/>
              <a:t>32</a:t>
            </a:fld>
            <a:endParaRPr lang="es-ES"/>
          </a:p>
        </p:txBody>
      </p:sp>
      <p:sp>
        <p:nvSpPr>
          <p:cNvPr id="534530" name="Text Box 2"/>
          <p:cNvSpPr txBox="1">
            <a:spLocks noChangeArrowheads="1"/>
          </p:cNvSpPr>
          <p:nvPr/>
        </p:nvSpPr>
        <p:spPr bwMode="auto">
          <a:xfrm>
            <a:off x="0" y="908051"/>
            <a:ext cx="9906000" cy="830997"/>
          </a:xfrm>
          <a:prstGeom prst="rect">
            <a:avLst/>
          </a:prstGeom>
          <a:noFill/>
          <a:ln w="9525">
            <a:noFill/>
            <a:miter lim="800000"/>
            <a:headEnd/>
            <a:tailEnd/>
          </a:ln>
          <a:effectLst/>
        </p:spPr>
        <p:txBody>
          <a:bodyPr>
            <a:spAutoFit/>
          </a:bodyPr>
          <a:lstStyle/>
          <a:p>
            <a:pPr algn="ctr"/>
            <a:r>
              <a:rPr lang="en-GB" sz="2400" b="1" dirty="0" smtClean="0">
                <a:solidFill>
                  <a:srgbClr val="00B0F0"/>
                </a:solidFill>
              </a:rPr>
              <a:t>COMPARISON </a:t>
            </a:r>
            <a:r>
              <a:rPr lang="en-GB" sz="2400" b="1" dirty="0">
                <a:solidFill>
                  <a:srgbClr val="00B0F0"/>
                </a:solidFill>
              </a:rPr>
              <a:t>OF DIFFERENT STARTING MODES: DISADVANTAGES</a:t>
            </a:r>
          </a:p>
        </p:txBody>
      </p:sp>
      <p:pic>
        <p:nvPicPr>
          <p:cNvPr id="534534" name="Picture 6" descr="AE_ITC0003AI"/>
          <p:cNvPicPr>
            <a:picLocks noChangeAspect="1" noChangeArrowheads="1"/>
          </p:cNvPicPr>
          <p:nvPr/>
        </p:nvPicPr>
        <p:blipFill>
          <a:blip r:embed="rId3"/>
          <a:srcRect/>
          <a:stretch>
            <a:fillRect/>
          </a:stretch>
        </p:blipFill>
        <p:spPr bwMode="auto">
          <a:xfrm>
            <a:off x="1300162" y="1749958"/>
            <a:ext cx="7546446" cy="495564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534530"/>
                                        </p:tgtEl>
                                        <p:attrNameLst>
                                          <p:attrName>style.visibility</p:attrName>
                                        </p:attrNameLst>
                                      </p:cBhvr>
                                      <p:to>
                                        <p:strVal val="visible"/>
                                      </p:to>
                                    </p:set>
                                    <p:anim calcmode="lin" valueType="num">
                                      <p:cBhvr>
                                        <p:cTn id="7" dur="500" fill="hold"/>
                                        <p:tgtEl>
                                          <p:spTgt spid="534530"/>
                                        </p:tgtEl>
                                        <p:attrNameLst>
                                          <p:attrName>ppt_w</p:attrName>
                                        </p:attrNameLst>
                                      </p:cBhvr>
                                      <p:tavLst>
                                        <p:tav tm="0">
                                          <p:val>
                                            <p:strVal val="#ppt_w*0.05"/>
                                          </p:val>
                                        </p:tav>
                                        <p:tav tm="100000">
                                          <p:val>
                                            <p:strVal val="#ppt_w"/>
                                          </p:val>
                                        </p:tav>
                                      </p:tavLst>
                                    </p:anim>
                                    <p:anim calcmode="lin" valueType="num">
                                      <p:cBhvr>
                                        <p:cTn id="8" dur="500" fill="hold"/>
                                        <p:tgtEl>
                                          <p:spTgt spid="534530"/>
                                        </p:tgtEl>
                                        <p:attrNameLst>
                                          <p:attrName>ppt_h</p:attrName>
                                        </p:attrNameLst>
                                      </p:cBhvr>
                                      <p:tavLst>
                                        <p:tav tm="0">
                                          <p:val>
                                            <p:strVal val="#ppt_h"/>
                                          </p:val>
                                        </p:tav>
                                        <p:tav tm="100000">
                                          <p:val>
                                            <p:strVal val="#ppt_h"/>
                                          </p:val>
                                        </p:tav>
                                      </p:tavLst>
                                    </p:anim>
                                    <p:anim calcmode="lin" valueType="num">
                                      <p:cBhvr>
                                        <p:cTn id="9" dur="500" fill="hold"/>
                                        <p:tgtEl>
                                          <p:spTgt spid="534530"/>
                                        </p:tgtEl>
                                        <p:attrNameLst>
                                          <p:attrName>ppt_x</p:attrName>
                                        </p:attrNameLst>
                                      </p:cBhvr>
                                      <p:tavLst>
                                        <p:tav tm="0">
                                          <p:val>
                                            <p:strVal val="#ppt_x-.2"/>
                                          </p:val>
                                        </p:tav>
                                        <p:tav tm="100000">
                                          <p:val>
                                            <p:strVal val="#ppt_x"/>
                                          </p:val>
                                        </p:tav>
                                      </p:tavLst>
                                    </p:anim>
                                    <p:anim calcmode="lin" valueType="num">
                                      <p:cBhvr>
                                        <p:cTn id="10" dur="500" fill="hold"/>
                                        <p:tgtEl>
                                          <p:spTgt spid="534530"/>
                                        </p:tgtEl>
                                        <p:attrNameLst>
                                          <p:attrName>ppt_y</p:attrName>
                                        </p:attrNameLst>
                                      </p:cBhvr>
                                      <p:tavLst>
                                        <p:tav tm="0">
                                          <p:val>
                                            <p:strVal val="#ppt_y"/>
                                          </p:val>
                                        </p:tav>
                                        <p:tav tm="100000">
                                          <p:val>
                                            <p:strVal val="#ppt_y"/>
                                          </p:val>
                                        </p:tav>
                                      </p:tavLst>
                                    </p:anim>
                                    <p:animEffect transition="in" filter="fade">
                                      <p:cBhvr>
                                        <p:cTn id="11" dur="500"/>
                                        <p:tgtEl>
                                          <p:spTgt spid="534530"/>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534534"/>
                                        </p:tgtEl>
                                        <p:attrNameLst>
                                          <p:attrName>style.visibility</p:attrName>
                                        </p:attrNameLst>
                                      </p:cBhvr>
                                      <p:to>
                                        <p:strVal val="visible"/>
                                      </p:to>
                                    </p:set>
                                    <p:animEffect transition="in" filter="fade">
                                      <p:cBhvr>
                                        <p:cTn id="15" dur="1000"/>
                                        <p:tgtEl>
                                          <p:spTgt spid="534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530"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4294967295"/>
          </p:nvPr>
        </p:nvSpPr>
        <p:spPr>
          <a:xfrm>
            <a:off x="3384550" y="6356351"/>
            <a:ext cx="3136900" cy="365125"/>
          </a:xfrm>
          <a:prstGeom prst="rect">
            <a:avLst/>
          </a:prstGeom>
        </p:spPr>
        <p:txBody>
          <a:bodyPr/>
          <a:lstStyle/>
          <a:p>
            <a:fld id="{3BF92E62-F1B9-4633-9413-D3123A31CD7B}" type="slidenum">
              <a:rPr lang="es-ES"/>
              <a:pPr/>
              <a:t>33</a:t>
            </a:fld>
            <a:endParaRPr lang="es-ES"/>
          </a:p>
        </p:txBody>
      </p:sp>
      <p:sp>
        <p:nvSpPr>
          <p:cNvPr id="536578" name="Text Box 2"/>
          <p:cNvSpPr txBox="1">
            <a:spLocks noChangeArrowheads="1"/>
          </p:cNvSpPr>
          <p:nvPr/>
        </p:nvSpPr>
        <p:spPr bwMode="auto">
          <a:xfrm>
            <a:off x="0" y="908051"/>
            <a:ext cx="9906000" cy="830997"/>
          </a:xfrm>
          <a:prstGeom prst="rect">
            <a:avLst/>
          </a:prstGeom>
          <a:noFill/>
          <a:ln w="9525">
            <a:noFill/>
            <a:miter lim="800000"/>
            <a:headEnd/>
            <a:tailEnd/>
          </a:ln>
          <a:effectLst/>
        </p:spPr>
        <p:txBody>
          <a:bodyPr>
            <a:spAutoFit/>
          </a:bodyPr>
          <a:lstStyle/>
          <a:p>
            <a:pPr algn="ctr"/>
            <a:r>
              <a:rPr lang="en-GB" sz="2400" b="1" dirty="0" smtClean="0">
                <a:solidFill>
                  <a:srgbClr val="00B0F0"/>
                </a:solidFill>
              </a:rPr>
              <a:t>COMPARISON </a:t>
            </a:r>
            <a:r>
              <a:rPr lang="en-GB" sz="2400" b="1" dirty="0">
                <a:solidFill>
                  <a:srgbClr val="00B0F0"/>
                </a:solidFill>
              </a:rPr>
              <a:t>OF DIFFERENT STARTING MODES: APPLICATIONS AND COSTS</a:t>
            </a:r>
          </a:p>
        </p:txBody>
      </p:sp>
      <p:pic>
        <p:nvPicPr>
          <p:cNvPr id="536582" name="Picture 6" descr="V5ITC0001AI"/>
          <p:cNvPicPr>
            <a:picLocks noChangeAspect="1" noChangeArrowheads="1"/>
          </p:cNvPicPr>
          <p:nvPr/>
        </p:nvPicPr>
        <p:blipFill>
          <a:blip r:embed="rId3"/>
          <a:srcRect/>
          <a:stretch>
            <a:fillRect/>
          </a:stretch>
        </p:blipFill>
        <p:spPr bwMode="auto">
          <a:xfrm>
            <a:off x="1254215" y="1790700"/>
            <a:ext cx="7445724" cy="4889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536578"/>
                                        </p:tgtEl>
                                        <p:attrNameLst>
                                          <p:attrName>style.visibility</p:attrName>
                                        </p:attrNameLst>
                                      </p:cBhvr>
                                      <p:to>
                                        <p:strVal val="visible"/>
                                      </p:to>
                                    </p:set>
                                    <p:anim calcmode="lin" valueType="num">
                                      <p:cBhvr>
                                        <p:cTn id="7" dur="500" fill="hold"/>
                                        <p:tgtEl>
                                          <p:spTgt spid="536578"/>
                                        </p:tgtEl>
                                        <p:attrNameLst>
                                          <p:attrName>ppt_w</p:attrName>
                                        </p:attrNameLst>
                                      </p:cBhvr>
                                      <p:tavLst>
                                        <p:tav tm="0">
                                          <p:val>
                                            <p:strVal val="#ppt_w*0.05"/>
                                          </p:val>
                                        </p:tav>
                                        <p:tav tm="100000">
                                          <p:val>
                                            <p:strVal val="#ppt_w"/>
                                          </p:val>
                                        </p:tav>
                                      </p:tavLst>
                                    </p:anim>
                                    <p:anim calcmode="lin" valueType="num">
                                      <p:cBhvr>
                                        <p:cTn id="8" dur="500" fill="hold"/>
                                        <p:tgtEl>
                                          <p:spTgt spid="536578"/>
                                        </p:tgtEl>
                                        <p:attrNameLst>
                                          <p:attrName>ppt_h</p:attrName>
                                        </p:attrNameLst>
                                      </p:cBhvr>
                                      <p:tavLst>
                                        <p:tav tm="0">
                                          <p:val>
                                            <p:strVal val="#ppt_h"/>
                                          </p:val>
                                        </p:tav>
                                        <p:tav tm="100000">
                                          <p:val>
                                            <p:strVal val="#ppt_h"/>
                                          </p:val>
                                        </p:tav>
                                      </p:tavLst>
                                    </p:anim>
                                    <p:anim calcmode="lin" valueType="num">
                                      <p:cBhvr>
                                        <p:cTn id="9" dur="500" fill="hold"/>
                                        <p:tgtEl>
                                          <p:spTgt spid="536578"/>
                                        </p:tgtEl>
                                        <p:attrNameLst>
                                          <p:attrName>ppt_x</p:attrName>
                                        </p:attrNameLst>
                                      </p:cBhvr>
                                      <p:tavLst>
                                        <p:tav tm="0">
                                          <p:val>
                                            <p:strVal val="#ppt_x-.2"/>
                                          </p:val>
                                        </p:tav>
                                        <p:tav tm="100000">
                                          <p:val>
                                            <p:strVal val="#ppt_x"/>
                                          </p:val>
                                        </p:tav>
                                      </p:tavLst>
                                    </p:anim>
                                    <p:anim calcmode="lin" valueType="num">
                                      <p:cBhvr>
                                        <p:cTn id="10" dur="500" fill="hold"/>
                                        <p:tgtEl>
                                          <p:spTgt spid="536578"/>
                                        </p:tgtEl>
                                        <p:attrNameLst>
                                          <p:attrName>ppt_y</p:attrName>
                                        </p:attrNameLst>
                                      </p:cBhvr>
                                      <p:tavLst>
                                        <p:tav tm="0">
                                          <p:val>
                                            <p:strVal val="#ppt_y"/>
                                          </p:val>
                                        </p:tav>
                                        <p:tav tm="100000">
                                          <p:val>
                                            <p:strVal val="#ppt_y"/>
                                          </p:val>
                                        </p:tav>
                                      </p:tavLst>
                                    </p:anim>
                                    <p:animEffect transition="in" filter="fade">
                                      <p:cBhvr>
                                        <p:cTn id="11" dur="500"/>
                                        <p:tgtEl>
                                          <p:spTgt spid="536578"/>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536582"/>
                                        </p:tgtEl>
                                        <p:attrNameLst>
                                          <p:attrName>style.visibility</p:attrName>
                                        </p:attrNameLst>
                                      </p:cBhvr>
                                      <p:to>
                                        <p:strVal val="visible"/>
                                      </p:to>
                                    </p:set>
                                    <p:animEffect transition="in" filter="fade">
                                      <p:cBhvr>
                                        <p:cTn id="15" dur="1000"/>
                                        <p:tgtEl>
                                          <p:spTgt spid="536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578" grpId="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8626" name="Text Box 2"/>
          <p:cNvSpPr txBox="1">
            <a:spLocks noChangeArrowheads="1"/>
          </p:cNvSpPr>
          <p:nvPr/>
        </p:nvSpPr>
        <p:spPr bwMode="auto">
          <a:xfrm>
            <a:off x="0" y="908051"/>
            <a:ext cx="9906000" cy="461665"/>
          </a:xfrm>
          <a:prstGeom prst="rect">
            <a:avLst/>
          </a:prstGeom>
          <a:noFill/>
          <a:ln w="9525">
            <a:noFill/>
            <a:miter lim="800000"/>
            <a:headEnd/>
            <a:tailEnd/>
          </a:ln>
          <a:effectLst/>
        </p:spPr>
        <p:txBody>
          <a:bodyPr>
            <a:spAutoFit/>
          </a:bodyPr>
          <a:lstStyle/>
          <a:p>
            <a:pPr algn="ctr"/>
            <a:r>
              <a:rPr lang="en-GB" sz="2400" b="1" dirty="0" smtClean="0">
                <a:solidFill>
                  <a:srgbClr val="00B0F0"/>
                </a:solidFill>
              </a:rPr>
              <a:t>PROTECTION </a:t>
            </a:r>
            <a:r>
              <a:rPr lang="en-GB" sz="2400" b="1" dirty="0">
                <a:solidFill>
                  <a:srgbClr val="00B0F0"/>
                </a:solidFill>
              </a:rPr>
              <a:t>COMPARISON</a:t>
            </a:r>
          </a:p>
        </p:txBody>
      </p:sp>
      <p:sp>
        <p:nvSpPr>
          <p:cNvPr id="538627" name="Text Box 3"/>
          <p:cNvSpPr txBox="1">
            <a:spLocks noChangeArrowheads="1"/>
          </p:cNvSpPr>
          <p:nvPr/>
        </p:nvSpPr>
        <p:spPr bwMode="auto">
          <a:xfrm>
            <a:off x="194337" y="1700213"/>
            <a:ext cx="4469738" cy="1090612"/>
          </a:xfrm>
          <a:prstGeom prst="rect">
            <a:avLst/>
          </a:prstGeom>
          <a:noFill/>
          <a:ln w="9525">
            <a:noFill/>
            <a:miter lim="800000"/>
            <a:headEnd/>
            <a:tailEnd/>
          </a:ln>
          <a:effectLst/>
        </p:spPr>
        <p:txBody>
          <a:bodyPr/>
          <a:lstStyle/>
          <a:p>
            <a:pPr>
              <a:buClr>
                <a:srgbClr val="00B0F0"/>
              </a:buClr>
              <a:buFont typeface="Arial Narrow" pitchFamily="34" charset="0"/>
              <a:buChar char="»"/>
            </a:pPr>
            <a:r>
              <a:rPr lang="en-GB" b="0" u="none" dirty="0">
                <a:solidFill>
                  <a:schemeClr val="tx1">
                    <a:lumMod val="50000"/>
                    <a:lumOff val="50000"/>
                  </a:schemeClr>
                </a:solidFill>
                <a:latin typeface="Arial Narrow" pitchFamily="34" charset="0"/>
                <a:cs typeface="Arial" charset="0"/>
              </a:rPr>
              <a:t> </a:t>
            </a:r>
            <a:r>
              <a:rPr lang="en-US" u="none" dirty="0">
                <a:solidFill>
                  <a:schemeClr val="tx1">
                    <a:lumMod val="50000"/>
                    <a:lumOff val="50000"/>
                  </a:schemeClr>
                </a:solidFill>
                <a:latin typeface="Arial Narrow" pitchFamily="34" charset="0"/>
                <a:cs typeface="Arial" charset="0"/>
              </a:rPr>
              <a:t>PHASE LOSS:</a:t>
            </a:r>
          </a:p>
          <a:p>
            <a:pPr>
              <a:buClr>
                <a:srgbClr val="00B0F0"/>
              </a:buClr>
              <a:buFont typeface="Arial Narrow" pitchFamily="34" charset="0"/>
              <a:buNone/>
            </a:pPr>
            <a:r>
              <a:rPr lang="en-US" b="0" u="none" dirty="0">
                <a:solidFill>
                  <a:schemeClr val="tx1">
                    <a:lumMod val="50000"/>
                    <a:lumOff val="50000"/>
                  </a:schemeClr>
                </a:solidFill>
                <a:latin typeface="Arial Narrow" pitchFamily="34" charset="0"/>
                <a:cs typeface="Arial" charset="0"/>
              </a:rPr>
              <a:t>The soft starter automatically detects and operates protection if one or more input phases is not present at the soft starter.</a:t>
            </a:r>
          </a:p>
        </p:txBody>
      </p:sp>
      <p:sp>
        <p:nvSpPr>
          <p:cNvPr id="538629" name="Text Box 5"/>
          <p:cNvSpPr txBox="1">
            <a:spLocks noChangeArrowheads="1"/>
          </p:cNvSpPr>
          <p:nvPr/>
        </p:nvSpPr>
        <p:spPr bwMode="auto">
          <a:xfrm>
            <a:off x="5068227" y="1700213"/>
            <a:ext cx="4469738" cy="1439862"/>
          </a:xfrm>
          <a:prstGeom prst="rect">
            <a:avLst/>
          </a:prstGeom>
          <a:noFill/>
          <a:ln w="9525">
            <a:noFill/>
            <a:miter lim="800000"/>
            <a:headEnd/>
            <a:tailEnd/>
          </a:ln>
          <a:effectLst/>
        </p:spPr>
        <p:txBody>
          <a:bodyPr/>
          <a:lstStyle/>
          <a:p>
            <a:pPr>
              <a:buClr>
                <a:srgbClr val="00B0F0"/>
              </a:buClr>
              <a:buFont typeface="Arial Narrow" pitchFamily="34" charset="0"/>
              <a:buChar char="»"/>
            </a:pPr>
            <a:r>
              <a:rPr lang="en-GB" sz="2000" b="0" u="none" dirty="0">
                <a:solidFill>
                  <a:schemeClr val="tx1">
                    <a:lumMod val="50000"/>
                    <a:lumOff val="50000"/>
                  </a:schemeClr>
                </a:solidFill>
                <a:latin typeface="Arial Narrow" pitchFamily="34" charset="0"/>
                <a:cs typeface="Arial" charset="0"/>
              </a:rPr>
              <a:t> </a:t>
            </a:r>
            <a:r>
              <a:rPr lang="en-US" u="none" dirty="0">
                <a:solidFill>
                  <a:schemeClr val="tx1">
                    <a:lumMod val="50000"/>
                    <a:lumOff val="50000"/>
                  </a:schemeClr>
                </a:solidFill>
                <a:latin typeface="Arial Narrow" pitchFamily="34" charset="0"/>
              </a:rPr>
              <a:t>PHASE LOSS:</a:t>
            </a:r>
          </a:p>
          <a:p>
            <a:pPr>
              <a:buClr>
                <a:srgbClr val="00B0F0"/>
              </a:buClr>
              <a:buFont typeface="Arial Narrow" pitchFamily="34" charset="0"/>
              <a:buNone/>
            </a:pPr>
            <a:r>
              <a:rPr lang="en-US" b="0" u="none" dirty="0">
                <a:solidFill>
                  <a:schemeClr val="tx1">
                    <a:lumMod val="50000"/>
                    <a:lumOff val="50000"/>
                  </a:schemeClr>
                </a:solidFill>
                <a:latin typeface="Arial Narrow" pitchFamily="34" charset="0"/>
              </a:rPr>
              <a:t>This can not be controlled. Lost phase results in stability problems and the inability to generate torque. If protection is not designed correctly motor burn out can occur.</a:t>
            </a:r>
          </a:p>
        </p:txBody>
      </p:sp>
      <p:sp>
        <p:nvSpPr>
          <p:cNvPr id="538630" name="Text Box 6"/>
          <p:cNvSpPr txBox="1">
            <a:spLocks noChangeArrowheads="1"/>
          </p:cNvSpPr>
          <p:nvPr/>
        </p:nvSpPr>
        <p:spPr bwMode="auto">
          <a:xfrm>
            <a:off x="221854" y="1362076"/>
            <a:ext cx="4469738" cy="442913"/>
          </a:xfrm>
          <a:prstGeom prst="rect">
            <a:avLst/>
          </a:prstGeom>
          <a:noFill/>
          <a:ln w="9525">
            <a:noFill/>
            <a:miter lim="800000"/>
            <a:headEnd/>
            <a:tailEnd/>
          </a:ln>
          <a:effectLst/>
        </p:spPr>
        <p:txBody>
          <a:bodyPr/>
          <a:lstStyle/>
          <a:p>
            <a:pPr>
              <a:buClr>
                <a:srgbClr val="00B0F0"/>
              </a:buClr>
              <a:buFont typeface="Arial Narrow" pitchFamily="34" charset="0"/>
              <a:buNone/>
            </a:pPr>
            <a:r>
              <a:rPr lang="en-GB" sz="2000" b="1" u="none" dirty="0">
                <a:solidFill>
                  <a:schemeClr val="tx1">
                    <a:lumMod val="50000"/>
                    <a:lumOff val="50000"/>
                  </a:schemeClr>
                </a:solidFill>
                <a:latin typeface="Arial Narrow" pitchFamily="34" charset="0"/>
              </a:rPr>
              <a:t>SOFTSTARTER</a:t>
            </a:r>
          </a:p>
        </p:txBody>
      </p:sp>
      <p:sp>
        <p:nvSpPr>
          <p:cNvPr id="538631" name="Text Box 7"/>
          <p:cNvSpPr txBox="1">
            <a:spLocks noChangeArrowheads="1"/>
          </p:cNvSpPr>
          <p:nvPr/>
        </p:nvSpPr>
        <p:spPr bwMode="auto">
          <a:xfrm>
            <a:off x="5068227" y="1362076"/>
            <a:ext cx="4469738" cy="442913"/>
          </a:xfrm>
          <a:prstGeom prst="rect">
            <a:avLst/>
          </a:prstGeom>
          <a:noFill/>
          <a:ln w="9525">
            <a:noFill/>
            <a:miter lim="800000"/>
            <a:headEnd/>
            <a:tailEnd/>
          </a:ln>
          <a:effectLst/>
        </p:spPr>
        <p:txBody>
          <a:bodyPr/>
          <a:lstStyle/>
          <a:p>
            <a:pPr>
              <a:buClr>
                <a:srgbClr val="00B0F0"/>
              </a:buClr>
              <a:buFont typeface="Arial Narrow" pitchFamily="34" charset="0"/>
              <a:buNone/>
            </a:pPr>
            <a:r>
              <a:rPr lang="en-GB" sz="2000" b="1" u="none" dirty="0">
                <a:solidFill>
                  <a:schemeClr val="tx1">
                    <a:lumMod val="50000"/>
                    <a:lumOff val="50000"/>
                  </a:schemeClr>
                </a:solidFill>
                <a:latin typeface="Arial Narrow" pitchFamily="34" charset="0"/>
              </a:rPr>
              <a:t>START – DELTA</a:t>
            </a:r>
          </a:p>
        </p:txBody>
      </p:sp>
      <p:sp>
        <p:nvSpPr>
          <p:cNvPr id="538632" name="Text Box 8"/>
          <p:cNvSpPr txBox="1">
            <a:spLocks noChangeArrowheads="1"/>
          </p:cNvSpPr>
          <p:nvPr/>
        </p:nvSpPr>
        <p:spPr bwMode="auto">
          <a:xfrm>
            <a:off x="194337" y="3141664"/>
            <a:ext cx="4469738" cy="1798637"/>
          </a:xfrm>
          <a:prstGeom prst="rect">
            <a:avLst/>
          </a:prstGeom>
          <a:noFill/>
          <a:ln w="9525">
            <a:noFill/>
            <a:miter lim="800000"/>
            <a:headEnd/>
            <a:tailEnd/>
          </a:ln>
          <a:effectLst/>
        </p:spPr>
        <p:txBody>
          <a:bodyPr/>
          <a:lstStyle/>
          <a:p>
            <a:pPr>
              <a:buClr>
                <a:srgbClr val="00B0F0"/>
              </a:buClr>
              <a:buFont typeface="Arial Narrow" pitchFamily="34" charset="0"/>
              <a:buChar char="»"/>
            </a:pPr>
            <a:r>
              <a:rPr lang="en-GB" b="0" u="none" dirty="0">
                <a:solidFill>
                  <a:schemeClr val="tx1">
                    <a:lumMod val="50000"/>
                    <a:lumOff val="50000"/>
                  </a:schemeClr>
                </a:solidFill>
                <a:latin typeface="Arial Narrow" pitchFamily="34" charset="0"/>
                <a:cs typeface="Arial" charset="0"/>
              </a:rPr>
              <a:t> </a:t>
            </a:r>
            <a:r>
              <a:rPr lang="en-US" u="none" dirty="0">
                <a:solidFill>
                  <a:schemeClr val="tx1">
                    <a:lumMod val="50000"/>
                    <a:lumOff val="50000"/>
                  </a:schemeClr>
                </a:solidFill>
                <a:latin typeface="Arial Narrow" pitchFamily="34" charset="0"/>
                <a:cs typeface="Arial" charset="0"/>
              </a:rPr>
              <a:t>PHASES SEQUENCE: </a:t>
            </a:r>
          </a:p>
          <a:p>
            <a:pPr>
              <a:buClr>
                <a:srgbClr val="00B0F0"/>
              </a:buClr>
              <a:buFont typeface="Arial Narrow" pitchFamily="34" charset="0"/>
              <a:buNone/>
            </a:pPr>
            <a:r>
              <a:rPr lang="en-US" b="0" u="none" dirty="0">
                <a:solidFill>
                  <a:schemeClr val="tx1">
                    <a:lumMod val="50000"/>
                    <a:lumOff val="50000"/>
                  </a:schemeClr>
                </a:solidFill>
                <a:latin typeface="Arial Narrow" pitchFamily="34" charset="0"/>
                <a:cs typeface="Arial" charset="0"/>
              </a:rPr>
              <a:t>The soft starter contains an onboard and adjustable phase sequence protection system. In the event of an unknown phase sequence the soft starter will fault prior to start up to protect the motor and load.</a:t>
            </a:r>
          </a:p>
        </p:txBody>
      </p:sp>
      <p:sp>
        <p:nvSpPr>
          <p:cNvPr id="538633" name="Text Box 9"/>
          <p:cNvSpPr txBox="1">
            <a:spLocks noChangeArrowheads="1"/>
          </p:cNvSpPr>
          <p:nvPr/>
        </p:nvSpPr>
        <p:spPr bwMode="auto">
          <a:xfrm>
            <a:off x="5068227" y="3141663"/>
            <a:ext cx="4469738" cy="1630362"/>
          </a:xfrm>
          <a:prstGeom prst="rect">
            <a:avLst/>
          </a:prstGeom>
          <a:noFill/>
          <a:ln w="9525">
            <a:noFill/>
            <a:miter lim="800000"/>
            <a:headEnd/>
            <a:tailEnd/>
          </a:ln>
          <a:effectLst/>
        </p:spPr>
        <p:txBody>
          <a:bodyPr/>
          <a:lstStyle/>
          <a:p>
            <a:pPr>
              <a:buClr>
                <a:srgbClr val="00B0F0"/>
              </a:buClr>
              <a:buFont typeface="Arial Narrow" pitchFamily="34" charset="0"/>
              <a:buChar char="»"/>
            </a:pPr>
            <a:r>
              <a:rPr lang="en-GB" b="0" u="none" dirty="0">
                <a:solidFill>
                  <a:schemeClr val="tx1">
                    <a:lumMod val="50000"/>
                    <a:lumOff val="50000"/>
                  </a:schemeClr>
                </a:solidFill>
                <a:latin typeface="Arial Narrow" pitchFamily="34" charset="0"/>
                <a:cs typeface="Arial" charset="0"/>
              </a:rPr>
              <a:t> </a:t>
            </a:r>
            <a:r>
              <a:rPr lang="en-US" u="none" dirty="0">
                <a:solidFill>
                  <a:schemeClr val="tx1">
                    <a:lumMod val="50000"/>
                    <a:lumOff val="50000"/>
                  </a:schemeClr>
                </a:solidFill>
                <a:latin typeface="Arial Narrow" pitchFamily="34" charset="0"/>
                <a:cs typeface="Arial" charset="0"/>
              </a:rPr>
              <a:t>PHASES SEQUENCE: </a:t>
            </a:r>
          </a:p>
          <a:p>
            <a:pPr>
              <a:buClr>
                <a:srgbClr val="00B0F0"/>
              </a:buClr>
              <a:buFont typeface="Arial Narrow" pitchFamily="34" charset="0"/>
              <a:buNone/>
            </a:pPr>
            <a:r>
              <a:rPr lang="en-US" b="0" u="none" dirty="0">
                <a:solidFill>
                  <a:schemeClr val="tx1">
                    <a:lumMod val="50000"/>
                    <a:lumOff val="50000"/>
                  </a:schemeClr>
                </a:solidFill>
                <a:latin typeface="Arial Narrow" pitchFamily="34" charset="0"/>
                <a:cs typeface="Arial" charset="0"/>
              </a:rPr>
              <a:t>This cannot be detected without specialist protection equipment. In the event of incorrect or unknown phase sequence the load motor and load may rotate in the wrong direction. This can cause damage to some rotating machines. This type of fault normally presents after contactor or field wiring maintenance.</a:t>
            </a:r>
          </a:p>
        </p:txBody>
      </p:sp>
      <p:sp>
        <p:nvSpPr>
          <p:cNvPr id="538634" name="Text Box 10"/>
          <p:cNvSpPr txBox="1">
            <a:spLocks noChangeArrowheads="1"/>
          </p:cNvSpPr>
          <p:nvPr/>
        </p:nvSpPr>
        <p:spPr bwMode="auto">
          <a:xfrm>
            <a:off x="194337" y="5326064"/>
            <a:ext cx="4469738" cy="1343025"/>
          </a:xfrm>
          <a:prstGeom prst="rect">
            <a:avLst/>
          </a:prstGeom>
          <a:noFill/>
          <a:ln w="9525">
            <a:noFill/>
            <a:miter lim="800000"/>
            <a:headEnd/>
            <a:tailEnd/>
          </a:ln>
          <a:effectLst/>
        </p:spPr>
        <p:txBody>
          <a:bodyPr/>
          <a:lstStyle/>
          <a:p>
            <a:pPr>
              <a:buClr>
                <a:srgbClr val="00B0F0"/>
              </a:buClr>
              <a:buFont typeface="Arial Narrow" pitchFamily="34" charset="0"/>
              <a:buChar char="»"/>
            </a:pPr>
            <a:r>
              <a:rPr lang="en-GB" b="0" u="none">
                <a:solidFill>
                  <a:schemeClr val="tx1">
                    <a:lumMod val="50000"/>
                    <a:lumOff val="50000"/>
                  </a:schemeClr>
                </a:solidFill>
                <a:latin typeface="Arial Narrow" pitchFamily="34" charset="0"/>
                <a:cs typeface="Arial" charset="0"/>
              </a:rPr>
              <a:t> </a:t>
            </a:r>
            <a:r>
              <a:rPr lang="en-US" u="none">
                <a:solidFill>
                  <a:schemeClr val="tx1">
                    <a:lumMod val="50000"/>
                    <a:lumOff val="50000"/>
                  </a:schemeClr>
                </a:solidFill>
                <a:latin typeface="Arial Narrow" pitchFamily="34" charset="0"/>
                <a:cs typeface="Arial" charset="0"/>
              </a:rPr>
              <a:t>PHASES IMBALANCE: </a:t>
            </a:r>
          </a:p>
          <a:p>
            <a:pPr>
              <a:buClr>
                <a:srgbClr val="00B0F0"/>
              </a:buClr>
              <a:buFont typeface="Arial Narrow" pitchFamily="34" charset="0"/>
              <a:buNone/>
            </a:pPr>
            <a:r>
              <a:rPr lang="en-US" b="0" u="none">
                <a:solidFill>
                  <a:schemeClr val="tx1">
                    <a:lumMod val="50000"/>
                    <a:lumOff val="50000"/>
                  </a:schemeClr>
                </a:solidFill>
                <a:latin typeface="Arial Narrow" pitchFamily="34" charset="0"/>
                <a:cs typeface="Arial" charset="0"/>
              </a:rPr>
              <a:t>The soft starter detects and operates protection if an imbalance of above 40% exists between phases.</a:t>
            </a:r>
          </a:p>
        </p:txBody>
      </p:sp>
      <p:sp>
        <p:nvSpPr>
          <p:cNvPr id="538635" name="Text Box 11"/>
          <p:cNvSpPr txBox="1">
            <a:spLocks noChangeArrowheads="1"/>
          </p:cNvSpPr>
          <p:nvPr/>
        </p:nvSpPr>
        <p:spPr bwMode="auto">
          <a:xfrm>
            <a:off x="5068227" y="5326064"/>
            <a:ext cx="4469738" cy="1343025"/>
          </a:xfrm>
          <a:prstGeom prst="rect">
            <a:avLst/>
          </a:prstGeom>
          <a:noFill/>
          <a:ln w="9525">
            <a:noFill/>
            <a:miter lim="800000"/>
            <a:headEnd/>
            <a:tailEnd/>
          </a:ln>
          <a:effectLst/>
        </p:spPr>
        <p:txBody>
          <a:bodyPr/>
          <a:lstStyle/>
          <a:p>
            <a:pPr>
              <a:buClr>
                <a:srgbClr val="00B0F0"/>
              </a:buClr>
              <a:buFont typeface="Arial Narrow" pitchFamily="34" charset="0"/>
              <a:buChar char="»"/>
            </a:pPr>
            <a:r>
              <a:rPr lang="en-GB" b="0" u="none" dirty="0">
                <a:solidFill>
                  <a:schemeClr val="tx1">
                    <a:lumMod val="50000"/>
                    <a:lumOff val="50000"/>
                  </a:schemeClr>
                </a:solidFill>
                <a:latin typeface="Arial Narrow" pitchFamily="34" charset="0"/>
                <a:cs typeface="Arial" charset="0"/>
              </a:rPr>
              <a:t> </a:t>
            </a:r>
            <a:r>
              <a:rPr lang="en-US" u="none" dirty="0">
                <a:solidFill>
                  <a:schemeClr val="tx1">
                    <a:lumMod val="50000"/>
                    <a:lumOff val="50000"/>
                  </a:schemeClr>
                </a:solidFill>
                <a:latin typeface="Arial Narrow" pitchFamily="34" charset="0"/>
                <a:cs typeface="Arial" charset="0"/>
              </a:rPr>
              <a:t>PHASES IMBALANCE:</a:t>
            </a:r>
          </a:p>
          <a:p>
            <a:pPr>
              <a:buClr>
                <a:srgbClr val="00B0F0"/>
              </a:buClr>
              <a:buFont typeface="Arial Narrow" pitchFamily="34" charset="0"/>
              <a:buNone/>
            </a:pPr>
            <a:r>
              <a:rPr lang="en-US" b="0" u="none" dirty="0">
                <a:solidFill>
                  <a:schemeClr val="tx1">
                    <a:lumMod val="50000"/>
                    <a:lumOff val="50000"/>
                  </a:schemeClr>
                </a:solidFill>
                <a:latin typeface="Arial Narrow" pitchFamily="34" charset="0"/>
                <a:cs typeface="Arial" charset="0"/>
              </a:rPr>
              <a:t>This cannot be controlled. If motor continues operation with imbalance currents, vibrations can be produced resulting in mechanical problems appearing.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538626"/>
                                        </p:tgtEl>
                                        <p:attrNameLst>
                                          <p:attrName>style.visibility</p:attrName>
                                        </p:attrNameLst>
                                      </p:cBhvr>
                                      <p:to>
                                        <p:strVal val="visible"/>
                                      </p:to>
                                    </p:set>
                                    <p:anim calcmode="lin" valueType="num">
                                      <p:cBhvr>
                                        <p:cTn id="7" dur="500" fill="hold"/>
                                        <p:tgtEl>
                                          <p:spTgt spid="538626"/>
                                        </p:tgtEl>
                                        <p:attrNameLst>
                                          <p:attrName>ppt_w</p:attrName>
                                        </p:attrNameLst>
                                      </p:cBhvr>
                                      <p:tavLst>
                                        <p:tav tm="0">
                                          <p:val>
                                            <p:strVal val="#ppt_w*0.05"/>
                                          </p:val>
                                        </p:tav>
                                        <p:tav tm="100000">
                                          <p:val>
                                            <p:strVal val="#ppt_w"/>
                                          </p:val>
                                        </p:tav>
                                      </p:tavLst>
                                    </p:anim>
                                    <p:anim calcmode="lin" valueType="num">
                                      <p:cBhvr>
                                        <p:cTn id="8" dur="500" fill="hold"/>
                                        <p:tgtEl>
                                          <p:spTgt spid="538626"/>
                                        </p:tgtEl>
                                        <p:attrNameLst>
                                          <p:attrName>ppt_h</p:attrName>
                                        </p:attrNameLst>
                                      </p:cBhvr>
                                      <p:tavLst>
                                        <p:tav tm="0">
                                          <p:val>
                                            <p:strVal val="#ppt_h"/>
                                          </p:val>
                                        </p:tav>
                                        <p:tav tm="100000">
                                          <p:val>
                                            <p:strVal val="#ppt_h"/>
                                          </p:val>
                                        </p:tav>
                                      </p:tavLst>
                                    </p:anim>
                                    <p:anim calcmode="lin" valueType="num">
                                      <p:cBhvr>
                                        <p:cTn id="9" dur="500" fill="hold"/>
                                        <p:tgtEl>
                                          <p:spTgt spid="538626"/>
                                        </p:tgtEl>
                                        <p:attrNameLst>
                                          <p:attrName>ppt_x</p:attrName>
                                        </p:attrNameLst>
                                      </p:cBhvr>
                                      <p:tavLst>
                                        <p:tav tm="0">
                                          <p:val>
                                            <p:strVal val="#ppt_x-.2"/>
                                          </p:val>
                                        </p:tav>
                                        <p:tav tm="100000">
                                          <p:val>
                                            <p:strVal val="#ppt_x"/>
                                          </p:val>
                                        </p:tav>
                                      </p:tavLst>
                                    </p:anim>
                                    <p:anim calcmode="lin" valueType="num">
                                      <p:cBhvr>
                                        <p:cTn id="10" dur="500" fill="hold"/>
                                        <p:tgtEl>
                                          <p:spTgt spid="538626"/>
                                        </p:tgtEl>
                                        <p:attrNameLst>
                                          <p:attrName>ppt_y</p:attrName>
                                        </p:attrNameLst>
                                      </p:cBhvr>
                                      <p:tavLst>
                                        <p:tav tm="0">
                                          <p:val>
                                            <p:strVal val="#ppt_y"/>
                                          </p:val>
                                        </p:tav>
                                        <p:tav tm="100000">
                                          <p:val>
                                            <p:strVal val="#ppt_y"/>
                                          </p:val>
                                        </p:tav>
                                      </p:tavLst>
                                    </p:anim>
                                    <p:animEffect transition="in" filter="fade">
                                      <p:cBhvr>
                                        <p:cTn id="11" dur="500"/>
                                        <p:tgtEl>
                                          <p:spTgt spid="538626"/>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538630"/>
                                        </p:tgtEl>
                                        <p:attrNameLst>
                                          <p:attrName>style.visibility</p:attrName>
                                        </p:attrNameLst>
                                      </p:cBhvr>
                                      <p:to>
                                        <p:strVal val="visible"/>
                                      </p:to>
                                    </p:set>
                                    <p:animEffect transition="in" filter="wipe(left)">
                                      <p:cBhvr>
                                        <p:cTn id="15" dur="500"/>
                                        <p:tgtEl>
                                          <p:spTgt spid="538630"/>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538631"/>
                                        </p:tgtEl>
                                        <p:attrNameLst>
                                          <p:attrName>style.visibility</p:attrName>
                                        </p:attrNameLst>
                                      </p:cBhvr>
                                      <p:to>
                                        <p:strVal val="visible"/>
                                      </p:to>
                                    </p:set>
                                    <p:animEffect transition="in" filter="wipe(left)">
                                      <p:cBhvr>
                                        <p:cTn id="19" dur="500"/>
                                        <p:tgtEl>
                                          <p:spTgt spid="538631"/>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538627"/>
                                        </p:tgtEl>
                                        <p:attrNameLst>
                                          <p:attrName>style.visibility</p:attrName>
                                        </p:attrNameLst>
                                      </p:cBhvr>
                                      <p:to>
                                        <p:strVal val="visible"/>
                                      </p:to>
                                    </p:set>
                                    <p:animEffect transition="in" filter="wipe(left)">
                                      <p:cBhvr>
                                        <p:cTn id="23" dur="1000"/>
                                        <p:tgtEl>
                                          <p:spTgt spid="5386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38629"/>
                                        </p:tgtEl>
                                        <p:attrNameLst>
                                          <p:attrName>style.visibility</p:attrName>
                                        </p:attrNameLst>
                                      </p:cBhvr>
                                      <p:to>
                                        <p:strVal val="visible"/>
                                      </p:to>
                                    </p:set>
                                    <p:animEffect transition="in" filter="wipe(left)">
                                      <p:cBhvr>
                                        <p:cTn id="27" dur="500"/>
                                        <p:tgtEl>
                                          <p:spTgt spid="5386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38632"/>
                                        </p:tgtEl>
                                        <p:attrNameLst>
                                          <p:attrName>style.visibility</p:attrName>
                                        </p:attrNameLst>
                                      </p:cBhvr>
                                      <p:to>
                                        <p:strVal val="visible"/>
                                      </p:to>
                                    </p:set>
                                    <p:animEffect transition="in" filter="wipe(left)">
                                      <p:cBhvr>
                                        <p:cTn id="32" dur="1000"/>
                                        <p:tgtEl>
                                          <p:spTgt spid="538632"/>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538633"/>
                                        </p:tgtEl>
                                        <p:attrNameLst>
                                          <p:attrName>style.visibility</p:attrName>
                                        </p:attrNameLst>
                                      </p:cBhvr>
                                      <p:to>
                                        <p:strVal val="visible"/>
                                      </p:to>
                                    </p:set>
                                    <p:animEffect transition="in" filter="wipe(left)">
                                      <p:cBhvr>
                                        <p:cTn id="36" dur="1000"/>
                                        <p:tgtEl>
                                          <p:spTgt spid="53863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38634"/>
                                        </p:tgtEl>
                                        <p:attrNameLst>
                                          <p:attrName>style.visibility</p:attrName>
                                        </p:attrNameLst>
                                      </p:cBhvr>
                                      <p:to>
                                        <p:strVal val="visible"/>
                                      </p:to>
                                    </p:set>
                                    <p:animEffect transition="in" filter="wipe(left)">
                                      <p:cBhvr>
                                        <p:cTn id="41" dur="1000"/>
                                        <p:tgtEl>
                                          <p:spTgt spid="538634"/>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538635"/>
                                        </p:tgtEl>
                                        <p:attrNameLst>
                                          <p:attrName>style.visibility</p:attrName>
                                        </p:attrNameLst>
                                      </p:cBhvr>
                                      <p:to>
                                        <p:strVal val="visible"/>
                                      </p:to>
                                    </p:set>
                                    <p:animEffect transition="in" filter="wipe(left)">
                                      <p:cBhvr>
                                        <p:cTn id="45" dur="1000"/>
                                        <p:tgtEl>
                                          <p:spTgt spid="538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8626" grpId="0"/>
      <p:bldP spid="538627" grpId="0"/>
      <p:bldP spid="538629" grpId="0"/>
      <p:bldP spid="538630" grpId="0"/>
      <p:bldP spid="538631" grpId="0"/>
      <p:bldP spid="538632" grpId="0"/>
      <p:bldP spid="538633" grpId="0"/>
      <p:bldP spid="538634" grpId="0"/>
      <p:bldP spid="538635" grpId="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0674" name="Text Box 2"/>
          <p:cNvSpPr txBox="1">
            <a:spLocks noChangeArrowheads="1"/>
          </p:cNvSpPr>
          <p:nvPr/>
        </p:nvSpPr>
        <p:spPr bwMode="auto">
          <a:xfrm>
            <a:off x="0" y="908051"/>
            <a:ext cx="9906000" cy="461665"/>
          </a:xfrm>
          <a:prstGeom prst="rect">
            <a:avLst/>
          </a:prstGeom>
          <a:noFill/>
          <a:ln w="9525">
            <a:noFill/>
            <a:miter lim="800000"/>
            <a:headEnd/>
            <a:tailEnd/>
          </a:ln>
          <a:effectLst/>
        </p:spPr>
        <p:txBody>
          <a:bodyPr>
            <a:spAutoFit/>
          </a:bodyPr>
          <a:lstStyle/>
          <a:p>
            <a:pPr algn="ctr"/>
            <a:r>
              <a:rPr lang="en-GB" sz="2400" b="1" dirty="0" smtClean="0">
                <a:solidFill>
                  <a:srgbClr val="00B0F0"/>
                </a:solidFill>
              </a:rPr>
              <a:t>PROTECTION</a:t>
            </a:r>
            <a:r>
              <a:rPr lang="en-GB" sz="2000" u="none" dirty="0" smtClean="0">
                <a:solidFill>
                  <a:srgbClr val="0A2569"/>
                </a:solidFill>
                <a:latin typeface="Arial Black" pitchFamily="34" charset="0"/>
                <a:cs typeface="Arial" charset="0"/>
              </a:rPr>
              <a:t> </a:t>
            </a:r>
            <a:r>
              <a:rPr lang="en-GB" sz="2400" b="1" dirty="0">
                <a:solidFill>
                  <a:srgbClr val="00B0F0"/>
                </a:solidFill>
              </a:rPr>
              <a:t>COMPARISON</a:t>
            </a:r>
          </a:p>
        </p:txBody>
      </p:sp>
      <p:sp>
        <p:nvSpPr>
          <p:cNvPr id="540675" name="Text Box 3"/>
          <p:cNvSpPr txBox="1">
            <a:spLocks noChangeArrowheads="1"/>
          </p:cNvSpPr>
          <p:nvPr/>
        </p:nvSpPr>
        <p:spPr bwMode="auto">
          <a:xfrm>
            <a:off x="194337" y="1736725"/>
            <a:ext cx="4469738" cy="2459038"/>
          </a:xfrm>
          <a:prstGeom prst="rect">
            <a:avLst/>
          </a:prstGeom>
          <a:noFill/>
          <a:ln w="9525">
            <a:noFill/>
            <a:miter lim="800000"/>
            <a:headEnd/>
            <a:tailEnd/>
          </a:ln>
          <a:effectLst/>
        </p:spPr>
        <p:txBody>
          <a:bodyPr/>
          <a:lstStyle/>
          <a:p>
            <a:pPr>
              <a:buClr>
                <a:srgbClr val="00B0F0"/>
              </a:buClr>
              <a:buFont typeface="Arial Narrow" pitchFamily="34" charset="0"/>
              <a:buChar char="»"/>
            </a:pPr>
            <a:r>
              <a:rPr lang="en-GB" b="0" u="none" dirty="0">
                <a:solidFill>
                  <a:schemeClr val="tx1">
                    <a:lumMod val="50000"/>
                    <a:lumOff val="50000"/>
                  </a:schemeClr>
                </a:solidFill>
                <a:latin typeface="Arial Narrow" pitchFamily="34" charset="0"/>
                <a:cs typeface="Arial" charset="0"/>
              </a:rPr>
              <a:t> </a:t>
            </a:r>
            <a:r>
              <a:rPr lang="en-US" u="none" dirty="0">
                <a:solidFill>
                  <a:schemeClr val="tx1">
                    <a:lumMod val="50000"/>
                    <a:lumOff val="50000"/>
                  </a:schemeClr>
                </a:solidFill>
                <a:latin typeface="Arial Narrow" pitchFamily="34" charset="0"/>
                <a:cs typeface="Arial" charset="0"/>
              </a:rPr>
              <a:t>MOTOR OVERLOAD:</a:t>
            </a:r>
          </a:p>
          <a:p>
            <a:pPr>
              <a:buClr>
                <a:srgbClr val="00B0F0"/>
              </a:buClr>
              <a:buFont typeface="Arial Narrow" pitchFamily="34" charset="0"/>
              <a:buNone/>
            </a:pPr>
            <a:r>
              <a:rPr lang="en-US" b="0" u="none" dirty="0">
                <a:solidFill>
                  <a:schemeClr val="tx1">
                    <a:lumMod val="50000"/>
                    <a:lumOff val="50000"/>
                  </a:schemeClr>
                </a:solidFill>
                <a:latin typeface="Arial Narrow" pitchFamily="34" charset="0"/>
                <a:cs typeface="Arial" charset="0"/>
              </a:rPr>
              <a:t>Excessive current consumption can be detected. During starting this could be due to mechanical problems. In normal operation this is typically due to set up problems or to load variations. Electronic I2T thermal model is extremely accurate.</a:t>
            </a:r>
          </a:p>
        </p:txBody>
      </p:sp>
      <p:sp>
        <p:nvSpPr>
          <p:cNvPr id="540677" name="Text Box 5"/>
          <p:cNvSpPr txBox="1">
            <a:spLocks noChangeArrowheads="1"/>
          </p:cNvSpPr>
          <p:nvPr/>
        </p:nvSpPr>
        <p:spPr bwMode="auto">
          <a:xfrm>
            <a:off x="5068227" y="1736725"/>
            <a:ext cx="4469738" cy="1944688"/>
          </a:xfrm>
          <a:prstGeom prst="rect">
            <a:avLst/>
          </a:prstGeom>
          <a:noFill/>
          <a:ln w="9525">
            <a:noFill/>
            <a:miter lim="800000"/>
            <a:headEnd/>
            <a:tailEnd/>
          </a:ln>
          <a:effectLst/>
        </p:spPr>
        <p:txBody>
          <a:bodyPr/>
          <a:lstStyle/>
          <a:p>
            <a:pPr>
              <a:buClr>
                <a:srgbClr val="00B0F0"/>
              </a:buClr>
              <a:buFont typeface="Arial Narrow" pitchFamily="34" charset="0"/>
              <a:buChar char="»"/>
            </a:pPr>
            <a:r>
              <a:rPr lang="en-GB" sz="2000" b="0" u="none">
                <a:solidFill>
                  <a:schemeClr val="tx1">
                    <a:lumMod val="50000"/>
                    <a:lumOff val="50000"/>
                  </a:schemeClr>
                </a:solidFill>
                <a:latin typeface="Arial Narrow" pitchFamily="34" charset="0"/>
                <a:cs typeface="Arial" charset="0"/>
              </a:rPr>
              <a:t> </a:t>
            </a:r>
            <a:r>
              <a:rPr lang="en-US" u="none">
                <a:solidFill>
                  <a:schemeClr val="tx1">
                    <a:lumMod val="50000"/>
                    <a:lumOff val="50000"/>
                  </a:schemeClr>
                </a:solidFill>
                <a:latin typeface="Arial Narrow" pitchFamily="34" charset="0"/>
              </a:rPr>
              <a:t>MOTOR OVERLOAD:</a:t>
            </a:r>
          </a:p>
          <a:p>
            <a:pPr>
              <a:buClr>
                <a:srgbClr val="00B0F0"/>
              </a:buClr>
              <a:buFont typeface="Arial Narrow" pitchFamily="34" charset="0"/>
              <a:buNone/>
            </a:pPr>
            <a:r>
              <a:rPr lang="en-US" b="0" u="none">
                <a:solidFill>
                  <a:schemeClr val="tx1">
                    <a:lumMod val="50000"/>
                    <a:lumOff val="50000"/>
                  </a:schemeClr>
                </a:solidFill>
                <a:latin typeface="Arial Narrow" pitchFamily="34" charset="0"/>
              </a:rPr>
              <a:t>Excessive current consumption is typically measured by inaccurate devices such as a bi-metal overload. This type of device offers low levels of motor protection increasing the risk of motor damage.</a:t>
            </a:r>
          </a:p>
        </p:txBody>
      </p:sp>
      <p:sp>
        <p:nvSpPr>
          <p:cNvPr id="540678" name="Text Box 6"/>
          <p:cNvSpPr txBox="1">
            <a:spLocks noChangeArrowheads="1"/>
          </p:cNvSpPr>
          <p:nvPr/>
        </p:nvSpPr>
        <p:spPr bwMode="auto">
          <a:xfrm>
            <a:off x="194337" y="1400176"/>
            <a:ext cx="4469738" cy="442913"/>
          </a:xfrm>
          <a:prstGeom prst="rect">
            <a:avLst/>
          </a:prstGeom>
          <a:noFill/>
          <a:ln w="9525">
            <a:noFill/>
            <a:miter lim="800000"/>
            <a:headEnd/>
            <a:tailEnd/>
          </a:ln>
          <a:effectLst/>
        </p:spPr>
        <p:txBody>
          <a:bodyPr/>
          <a:lstStyle/>
          <a:p>
            <a:pPr>
              <a:buClr>
                <a:srgbClr val="00B0F0"/>
              </a:buClr>
              <a:buFont typeface="Arial Narrow" pitchFamily="34" charset="0"/>
              <a:buNone/>
            </a:pPr>
            <a:r>
              <a:rPr lang="en-GB" sz="2000" b="1" u="none" dirty="0">
                <a:solidFill>
                  <a:schemeClr val="tx1">
                    <a:lumMod val="50000"/>
                    <a:lumOff val="50000"/>
                  </a:schemeClr>
                </a:solidFill>
                <a:latin typeface="Arial Narrow" pitchFamily="34" charset="0"/>
              </a:rPr>
              <a:t>SOFTSTARTER</a:t>
            </a:r>
          </a:p>
        </p:txBody>
      </p:sp>
      <p:sp>
        <p:nvSpPr>
          <p:cNvPr id="540679" name="Text Box 7"/>
          <p:cNvSpPr txBox="1">
            <a:spLocks noChangeArrowheads="1"/>
          </p:cNvSpPr>
          <p:nvPr/>
        </p:nvSpPr>
        <p:spPr bwMode="auto">
          <a:xfrm>
            <a:off x="5068227" y="1400176"/>
            <a:ext cx="4469738" cy="442913"/>
          </a:xfrm>
          <a:prstGeom prst="rect">
            <a:avLst/>
          </a:prstGeom>
          <a:noFill/>
          <a:ln w="9525">
            <a:noFill/>
            <a:miter lim="800000"/>
            <a:headEnd/>
            <a:tailEnd/>
          </a:ln>
          <a:effectLst/>
        </p:spPr>
        <p:txBody>
          <a:bodyPr/>
          <a:lstStyle/>
          <a:p>
            <a:pPr>
              <a:buClr>
                <a:srgbClr val="00B0F0"/>
              </a:buClr>
              <a:buFont typeface="Arial Narrow" pitchFamily="34" charset="0"/>
              <a:buNone/>
            </a:pPr>
            <a:r>
              <a:rPr lang="en-GB" sz="2000" b="1" u="none">
                <a:solidFill>
                  <a:schemeClr val="tx1">
                    <a:lumMod val="50000"/>
                    <a:lumOff val="50000"/>
                  </a:schemeClr>
                </a:solidFill>
                <a:latin typeface="Arial Narrow" pitchFamily="34" charset="0"/>
              </a:rPr>
              <a:t>STAR – DELTA</a:t>
            </a:r>
          </a:p>
        </p:txBody>
      </p:sp>
      <p:sp>
        <p:nvSpPr>
          <p:cNvPr id="540680" name="Text Box 8"/>
          <p:cNvSpPr txBox="1">
            <a:spLocks noChangeArrowheads="1"/>
          </p:cNvSpPr>
          <p:nvPr/>
        </p:nvSpPr>
        <p:spPr bwMode="auto">
          <a:xfrm>
            <a:off x="194337" y="3681414"/>
            <a:ext cx="4469738" cy="1343025"/>
          </a:xfrm>
          <a:prstGeom prst="rect">
            <a:avLst/>
          </a:prstGeom>
          <a:noFill/>
          <a:ln w="9525">
            <a:noFill/>
            <a:miter lim="800000"/>
            <a:headEnd/>
            <a:tailEnd/>
          </a:ln>
          <a:effectLst/>
        </p:spPr>
        <p:txBody>
          <a:bodyPr/>
          <a:lstStyle/>
          <a:p>
            <a:pPr>
              <a:buClr>
                <a:srgbClr val="00B0F0"/>
              </a:buClr>
              <a:buFont typeface="Arial Narrow" pitchFamily="34" charset="0"/>
              <a:buChar char="»"/>
            </a:pPr>
            <a:r>
              <a:rPr lang="en-GB" b="0" u="none">
                <a:solidFill>
                  <a:schemeClr val="tx1">
                    <a:lumMod val="50000"/>
                    <a:lumOff val="50000"/>
                  </a:schemeClr>
                </a:solidFill>
                <a:latin typeface="Arial Narrow" pitchFamily="34" charset="0"/>
                <a:cs typeface="Arial" charset="0"/>
              </a:rPr>
              <a:t> </a:t>
            </a:r>
            <a:r>
              <a:rPr lang="en-US" u="none">
                <a:solidFill>
                  <a:schemeClr val="tx1">
                    <a:lumMod val="50000"/>
                    <a:lumOff val="50000"/>
                  </a:schemeClr>
                </a:solidFill>
                <a:latin typeface="Arial Narrow" pitchFamily="34" charset="0"/>
                <a:cs typeface="Arial" charset="0"/>
              </a:rPr>
              <a:t>MOTOR UNDERLOAD:</a:t>
            </a:r>
          </a:p>
          <a:p>
            <a:pPr>
              <a:buClr>
                <a:srgbClr val="00B0F0"/>
              </a:buClr>
              <a:buFont typeface="Arial Narrow" pitchFamily="34" charset="0"/>
              <a:buNone/>
            </a:pPr>
            <a:r>
              <a:rPr lang="en-US" b="0" u="none">
                <a:solidFill>
                  <a:schemeClr val="tx1">
                    <a:lumMod val="50000"/>
                    <a:lumOff val="50000"/>
                  </a:schemeClr>
                </a:solidFill>
                <a:latin typeface="Arial Narrow" pitchFamily="34" charset="0"/>
                <a:cs typeface="Arial" charset="0"/>
              </a:rPr>
              <a:t>Protection can be offered when motor current consumption is lower than the set value. This is  protection is particularly useful for applications such as submersible or surface pumps. </a:t>
            </a:r>
          </a:p>
        </p:txBody>
      </p:sp>
      <p:sp>
        <p:nvSpPr>
          <p:cNvPr id="540681" name="Text Box 9"/>
          <p:cNvSpPr txBox="1">
            <a:spLocks noChangeArrowheads="1"/>
          </p:cNvSpPr>
          <p:nvPr/>
        </p:nvSpPr>
        <p:spPr bwMode="auto">
          <a:xfrm>
            <a:off x="5068227" y="3681414"/>
            <a:ext cx="4469738" cy="1343025"/>
          </a:xfrm>
          <a:prstGeom prst="rect">
            <a:avLst/>
          </a:prstGeom>
          <a:noFill/>
          <a:ln w="9525">
            <a:noFill/>
            <a:miter lim="800000"/>
            <a:headEnd/>
            <a:tailEnd/>
          </a:ln>
          <a:effectLst/>
        </p:spPr>
        <p:txBody>
          <a:bodyPr/>
          <a:lstStyle/>
          <a:p>
            <a:pPr>
              <a:buClr>
                <a:srgbClr val="00B0F0"/>
              </a:buClr>
              <a:buFont typeface="Arial Narrow" pitchFamily="34" charset="0"/>
              <a:buChar char="»"/>
            </a:pPr>
            <a:r>
              <a:rPr lang="en-GB" b="0" u="none">
                <a:solidFill>
                  <a:schemeClr val="tx1">
                    <a:lumMod val="50000"/>
                    <a:lumOff val="50000"/>
                  </a:schemeClr>
                </a:solidFill>
                <a:latin typeface="Arial Narrow" pitchFamily="34" charset="0"/>
                <a:cs typeface="Arial" charset="0"/>
              </a:rPr>
              <a:t> </a:t>
            </a:r>
            <a:r>
              <a:rPr lang="en-US" u="none">
                <a:solidFill>
                  <a:schemeClr val="tx1">
                    <a:lumMod val="50000"/>
                    <a:lumOff val="50000"/>
                  </a:schemeClr>
                </a:solidFill>
                <a:latin typeface="Arial Narrow" pitchFamily="34" charset="0"/>
                <a:cs typeface="Arial" charset="0"/>
              </a:rPr>
              <a:t>MOTOR UNDERLOAD:</a:t>
            </a:r>
          </a:p>
          <a:p>
            <a:pPr>
              <a:buClr>
                <a:srgbClr val="00B0F0"/>
              </a:buClr>
              <a:buFont typeface="Arial Narrow" pitchFamily="34" charset="0"/>
              <a:buNone/>
            </a:pPr>
            <a:r>
              <a:rPr lang="en-US" b="0" u="none">
                <a:solidFill>
                  <a:schemeClr val="tx1">
                    <a:lumMod val="50000"/>
                    <a:lumOff val="50000"/>
                  </a:schemeClr>
                </a:solidFill>
                <a:latin typeface="Arial Narrow" pitchFamily="34" charset="0"/>
                <a:cs typeface="Arial" charset="0"/>
              </a:rPr>
              <a:t>Can not be detected without specialized external devices.</a:t>
            </a:r>
          </a:p>
        </p:txBody>
      </p:sp>
      <p:sp>
        <p:nvSpPr>
          <p:cNvPr id="540683" name="Text Box 11"/>
          <p:cNvSpPr txBox="1">
            <a:spLocks noChangeArrowheads="1"/>
          </p:cNvSpPr>
          <p:nvPr/>
        </p:nvSpPr>
        <p:spPr bwMode="auto">
          <a:xfrm>
            <a:off x="194337" y="5038726"/>
            <a:ext cx="4469738" cy="1666875"/>
          </a:xfrm>
          <a:prstGeom prst="rect">
            <a:avLst/>
          </a:prstGeom>
          <a:noFill/>
          <a:ln w="9525">
            <a:noFill/>
            <a:miter lim="800000"/>
            <a:headEnd/>
            <a:tailEnd/>
          </a:ln>
          <a:effectLst/>
        </p:spPr>
        <p:txBody>
          <a:bodyPr/>
          <a:lstStyle/>
          <a:p>
            <a:pPr>
              <a:buClr>
                <a:srgbClr val="00B0F0"/>
              </a:buClr>
              <a:buFont typeface="Arial Narrow" pitchFamily="34" charset="0"/>
              <a:buChar char="»"/>
            </a:pPr>
            <a:r>
              <a:rPr lang="en-GB" b="0" u="none">
                <a:solidFill>
                  <a:schemeClr val="tx1">
                    <a:lumMod val="50000"/>
                    <a:lumOff val="50000"/>
                  </a:schemeClr>
                </a:solidFill>
                <a:latin typeface="Arial Narrow" pitchFamily="34" charset="0"/>
                <a:cs typeface="Arial" charset="0"/>
              </a:rPr>
              <a:t> </a:t>
            </a:r>
            <a:r>
              <a:rPr lang="en-US" u="none">
                <a:solidFill>
                  <a:schemeClr val="tx1">
                    <a:lumMod val="50000"/>
                    <a:lumOff val="50000"/>
                  </a:schemeClr>
                </a:solidFill>
                <a:latin typeface="Arial Narrow" pitchFamily="34" charset="0"/>
                <a:cs typeface="Arial" charset="0"/>
              </a:rPr>
              <a:t>OVER-CURRENT:</a:t>
            </a:r>
          </a:p>
          <a:p>
            <a:pPr>
              <a:buClr>
                <a:srgbClr val="00B0F0"/>
              </a:buClr>
              <a:buFont typeface="Arial Narrow" pitchFamily="34" charset="0"/>
              <a:buNone/>
            </a:pPr>
            <a:r>
              <a:rPr lang="en-US" b="0" u="none">
                <a:solidFill>
                  <a:schemeClr val="tx1">
                    <a:lumMod val="50000"/>
                    <a:lumOff val="50000"/>
                  </a:schemeClr>
                </a:solidFill>
                <a:latin typeface="Arial Narrow" pitchFamily="34" charset="0"/>
                <a:cs typeface="Arial" charset="0"/>
              </a:rPr>
              <a:t>This protection operates if the current passing through the soft starter has exceeded 6 times nominal current (i.e. rotor locked). Information is available via the on-board diagnostic LEDs information. Instantaneous operation.  </a:t>
            </a:r>
          </a:p>
        </p:txBody>
      </p:sp>
      <p:sp>
        <p:nvSpPr>
          <p:cNvPr id="540684" name="Text Box 12"/>
          <p:cNvSpPr txBox="1">
            <a:spLocks noChangeArrowheads="1"/>
          </p:cNvSpPr>
          <p:nvPr/>
        </p:nvSpPr>
        <p:spPr bwMode="auto">
          <a:xfrm>
            <a:off x="5068227" y="5038725"/>
            <a:ext cx="4469738" cy="1504950"/>
          </a:xfrm>
          <a:prstGeom prst="rect">
            <a:avLst/>
          </a:prstGeom>
          <a:noFill/>
          <a:ln w="9525">
            <a:noFill/>
            <a:miter lim="800000"/>
            <a:headEnd/>
            <a:tailEnd/>
          </a:ln>
          <a:effectLst/>
        </p:spPr>
        <p:txBody>
          <a:bodyPr/>
          <a:lstStyle/>
          <a:p>
            <a:pPr>
              <a:buClr>
                <a:srgbClr val="00B0F0"/>
              </a:buClr>
              <a:buFont typeface="Arial Narrow" pitchFamily="34" charset="0"/>
              <a:buChar char="»"/>
            </a:pPr>
            <a:r>
              <a:rPr lang="en-GB" sz="2000" b="0" u="none" dirty="0">
                <a:solidFill>
                  <a:schemeClr val="tx1">
                    <a:lumMod val="50000"/>
                    <a:lumOff val="50000"/>
                  </a:schemeClr>
                </a:solidFill>
                <a:latin typeface="Arial Narrow" pitchFamily="34" charset="0"/>
                <a:cs typeface="Arial" charset="0"/>
              </a:rPr>
              <a:t> </a:t>
            </a:r>
            <a:r>
              <a:rPr lang="en-US" u="none" dirty="0">
                <a:solidFill>
                  <a:schemeClr val="tx1">
                    <a:lumMod val="50000"/>
                    <a:lumOff val="50000"/>
                  </a:schemeClr>
                </a:solidFill>
                <a:latin typeface="Arial Narrow" pitchFamily="34" charset="0"/>
              </a:rPr>
              <a:t>OVER-CURRENT:</a:t>
            </a:r>
          </a:p>
          <a:p>
            <a:pPr>
              <a:buClr>
                <a:srgbClr val="00B0F0"/>
              </a:buClr>
              <a:buFont typeface="Arial Narrow" pitchFamily="34" charset="0"/>
              <a:buNone/>
            </a:pPr>
            <a:r>
              <a:rPr lang="en-US" b="0" u="none" dirty="0">
                <a:solidFill>
                  <a:schemeClr val="tx1">
                    <a:lumMod val="50000"/>
                    <a:lumOff val="50000"/>
                  </a:schemeClr>
                </a:solidFill>
                <a:latin typeface="Arial Narrow" pitchFamily="34" charset="0"/>
              </a:rPr>
              <a:t>Basic over-current protection exists, but there is no displayed information about the fault. Continued re-starts could result in damage to the motor.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0675"/>
                                        </p:tgtEl>
                                        <p:attrNameLst>
                                          <p:attrName>style.visibility</p:attrName>
                                        </p:attrNameLst>
                                      </p:cBhvr>
                                      <p:to>
                                        <p:strVal val="visible"/>
                                      </p:to>
                                    </p:set>
                                    <p:animEffect transition="in" filter="wipe(left)">
                                      <p:cBhvr>
                                        <p:cTn id="7" dur="1000"/>
                                        <p:tgtEl>
                                          <p:spTgt spid="54067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40677"/>
                                        </p:tgtEl>
                                        <p:attrNameLst>
                                          <p:attrName>style.visibility</p:attrName>
                                        </p:attrNameLst>
                                      </p:cBhvr>
                                      <p:to>
                                        <p:strVal val="visible"/>
                                      </p:to>
                                    </p:set>
                                    <p:animEffect transition="in" filter="wipe(left)">
                                      <p:cBhvr>
                                        <p:cTn id="11" dur="500"/>
                                        <p:tgtEl>
                                          <p:spTgt spid="54067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40680"/>
                                        </p:tgtEl>
                                        <p:attrNameLst>
                                          <p:attrName>style.visibility</p:attrName>
                                        </p:attrNameLst>
                                      </p:cBhvr>
                                      <p:to>
                                        <p:strVal val="visible"/>
                                      </p:to>
                                    </p:set>
                                    <p:animEffect transition="in" filter="wipe(left)">
                                      <p:cBhvr>
                                        <p:cTn id="16" dur="1000"/>
                                        <p:tgtEl>
                                          <p:spTgt spid="540680"/>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540681"/>
                                        </p:tgtEl>
                                        <p:attrNameLst>
                                          <p:attrName>style.visibility</p:attrName>
                                        </p:attrNameLst>
                                      </p:cBhvr>
                                      <p:to>
                                        <p:strVal val="visible"/>
                                      </p:to>
                                    </p:set>
                                    <p:animEffect transition="in" filter="wipe(left)">
                                      <p:cBhvr>
                                        <p:cTn id="20" dur="1000"/>
                                        <p:tgtEl>
                                          <p:spTgt spid="540681"/>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540683"/>
                                        </p:tgtEl>
                                        <p:attrNameLst>
                                          <p:attrName>style.visibility</p:attrName>
                                        </p:attrNameLst>
                                      </p:cBhvr>
                                      <p:to>
                                        <p:strVal val="visible"/>
                                      </p:to>
                                    </p:set>
                                    <p:animEffect transition="in" filter="wipe(left)">
                                      <p:cBhvr>
                                        <p:cTn id="24" dur="1000"/>
                                        <p:tgtEl>
                                          <p:spTgt spid="540683"/>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540684"/>
                                        </p:tgtEl>
                                        <p:attrNameLst>
                                          <p:attrName>style.visibility</p:attrName>
                                        </p:attrNameLst>
                                      </p:cBhvr>
                                      <p:to>
                                        <p:strVal val="visible"/>
                                      </p:to>
                                    </p:set>
                                    <p:animEffect transition="in" filter="wipe(left)">
                                      <p:cBhvr>
                                        <p:cTn id="28" dur="500"/>
                                        <p:tgtEl>
                                          <p:spTgt spid="540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0675" grpId="0"/>
      <p:bldP spid="540677" grpId="0"/>
      <p:bldP spid="540680" grpId="0"/>
      <p:bldP spid="540681" grpId="0"/>
      <p:bldP spid="540683" grpId="0"/>
      <p:bldP spid="540684" grpId="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22" name="Text Box 2"/>
          <p:cNvSpPr txBox="1">
            <a:spLocks noChangeArrowheads="1"/>
          </p:cNvSpPr>
          <p:nvPr/>
        </p:nvSpPr>
        <p:spPr bwMode="auto">
          <a:xfrm>
            <a:off x="0" y="908051"/>
            <a:ext cx="9906000" cy="461665"/>
          </a:xfrm>
          <a:prstGeom prst="rect">
            <a:avLst/>
          </a:prstGeom>
          <a:noFill/>
          <a:ln w="9525">
            <a:noFill/>
            <a:miter lim="800000"/>
            <a:headEnd/>
            <a:tailEnd/>
          </a:ln>
          <a:effectLst/>
        </p:spPr>
        <p:txBody>
          <a:bodyPr>
            <a:spAutoFit/>
          </a:bodyPr>
          <a:lstStyle/>
          <a:p>
            <a:pPr algn="ctr"/>
            <a:r>
              <a:rPr lang="en-GB" sz="2400" b="1" dirty="0" smtClean="0">
                <a:solidFill>
                  <a:srgbClr val="00B0F0"/>
                </a:solidFill>
              </a:rPr>
              <a:t>PROTECTION </a:t>
            </a:r>
            <a:r>
              <a:rPr lang="en-GB" sz="2400" b="1" dirty="0">
                <a:solidFill>
                  <a:srgbClr val="00B0F0"/>
                </a:solidFill>
              </a:rPr>
              <a:t>COMPARISON</a:t>
            </a:r>
          </a:p>
        </p:txBody>
      </p:sp>
      <p:sp>
        <p:nvSpPr>
          <p:cNvPr id="542723" name="Text Box 3"/>
          <p:cNvSpPr txBox="1">
            <a:spLocks noChangeArrowheads="1"/>
          </p:cNvSpPr>
          <p:nvPr/>
        </p:nvSpPr>
        <p:spPr bwMode="auto">
          <a:xfrm>
            <a:off x="194337" y="1798638"/>
            <a:ext cx="4469738" cy="1846262"/>
          </a:xfrm>
          <a:prstGeom prst="rect">
            <a:avLst/>
          </a:prstGeom>
          <a:noFill/>
          <a:ln w="9525">
            <a:noFill/>
            <a:miter lim="800000"/>
            <a:headEnd/>
            <a:tailEnd/>
          </a:ln>
          <a:effectLst/>
        </p:spPr>
        <p:txBody>
          <a:bodyPr/>
          <a:lstStyle/>
          <a:p>
            <a:pPr>
              <a:buClr>
                <a:srgbClr val="00B0F0"/>
              </a:buClr>
              <a:buFont typeface="Arial Narrow" pitchFamily="34" charset="0"/>
              <a:buChar char="»"/>
            </a:pPr>
            <a:r>
              <a:rPr lang="en-GB" b="0" u="none">
                <a:solidFill>
                  <a:schemeClr val="tx1">
                    <a:lumMod val="50000"/>
                    <a:lumOff val="50000"/>
                  </a:schemeClr>
                </a:solidFill>
                <a:latin typeface="Arial Narrow" pitchFamily="34" charset="0"/>
                <a:cs typeface="Arial" charset="0"/>
              </a:rPr>
              <a:t> </a:t>
            </a:r>
            <a:r>
              <a:rPr lang="en-US" u="none">
                <a:solidFill>
                  <a:schemeClr val="tx1">
                    <a:lumMod val="50000"/>
                    <a:lumOff val="50000"/>
                  </a:schemeClr>
                </a:solidFill>
                <a:latin typeface="Arial Narrow" pitchFamily="34" charset="0"/>
                <a:cs typeface="Arial" charset="0"/>
              </a:rPr>
              <a:t>OVER TEMPERATURE MOTOR PTC:</a:t>
            </a:r>
          </a:p>
          <a:p>
            <a:pPr>
              <a:buClr>
                <a:srgbClr val="00B0F0"/>
              </a:buClr>
              <a:buFont typeface="Arial Narrow" pitchFamily="34" charset="0"/>
              <a:buNone/>
            </a:pPr>
            <a:r>
              <a:rPr lang="en-US" b="0" u="none">
                <a:solidFill>
                  <a:schemeClr val="tx1">
                    <a:lumMod val="50000"/>
                    <a:lumOff val="50000"/>
                  </a:schemeClr>
                </a:solidFill>
                <a:latin typeface="Arial Narrow" pitchFamily="34" charset="0"/>
                <a:cs typeface="Arial" charset="0"/>
              </a:rPr>
              <a:t>Direct connection of an embedded motor PTC is available on the soft starter. This offers the highest level motor protection from over-temperature.</a:t>
            </a:r>
          </a:p>
        </p:txBody>
      </p:sp>
      <p:sp>
        <p:nvSpPr>
          <p:cNvPr id="542725" name="Text Box 5"/>
          <p:cNvSpPr txBox="1">
            <a:spLocks noChangeArrowheads="1"/>
          </p:cNvSpPr>
          <p:nvPr/>
        </p:nvSpPr>
        <p:spPr bwMode="auto">
          <a:xfrm>
            <a:off x="5068227" y="1798639"/>
            <a:ext cx="4469738" cy="1666875"/>
          </a:xfrm>
          <a:prstGeom prst="rect">
            <a:avLst/>
          </a:prstGeom>
          <a:noFill/>
          <a:ln w="9525">
            <a:noFill/>
            <a:miter lim="800000"/>
            <a:headEnd/>
            <a:tailEnd/>
          </a:ln>
          <a:effectLst/>
        </p:spPr>
        <p:txBody>
          <a:bodyPr/>
          <a:lstStyle/>
          <a:p>
            <a:pPr>
              <a:buClr>
                <a:srgbClr val="00B0F0"/>
              </a:buClr>
              <a:buFont typeface="Arial Narrow" pitchFamily="34" charset="0"/>
              <a:buChar char="»"/>
            </a:pPr>
            <a:r>
              <a:rPr lang="en-GB" sz="2000" b="0" u="none">
                <a:solidFill>
                  <a:schemeClr val="tx1">
                    <a:lumMod val="50000"/>
                    <a:lumOff val="50000"/>
                  </a:schemeClr>
                </a:solidFill>
                <a:latin typeface="Arial Narrow" pitchFamily="34" charset="0"/>
                <a:cs typeface="Arial" charset="0"/>
              </a:rPr>
              <a:t> </a:t>
            </a:r>
            <a:r>
              <a:rPr lang="en-US" u="none">
                <a:solidFill>
                  <a:schemeClr val="tx1">
                    <a:lumMod val="50000"/>
                    <a:lumOff val="50000"/>
                  </a:schemeClr>
                </a:solidFill>
                <a:latin typeface="Arial Narrow" pitchFamily="34" charset="0"/>
                <a:cs typeface="Arial" charset="0"/>
              </a:rPr>
              <a:t>OVER TEMPERATURE MOTOR PTC:</a:t>
            </a:r>
          </a:p>
          <a:p>
            <a:pPr>
              <a:buClr>
                <a:srgbClr val="00B0F0"/>
              </a:buClr>
              <a:buFont typeface="Arial Narrow" pitchFamily="34" charset="0"/>
              <a:buNone/>
            </a:pPr>
            <a:r>
              <a:rPr lang="en-US" b="0" u="none">
                <a:solidFill>
                  <a:schemeClr val="tx1">
                    <a:lumMod val="50000"/>
                    <a:lumOff val="50000"/>
                  </a:schemeClr>
                </a:solidFill>
                <a:latin typeface="Arial Narrow" pitchFamily="34" charset="0"/>
                <a:cs typeface="Arial" charset="0"/>
              </a:rPr>
              <a:t>Additional specialized hardware is required to interface a PTC into motor starter control system.</a:t>
            </a:r>
          </a:p>
        </p:txBody>
      </p:sp>
      <p:sp>
        <p:nvSpPr>
          <p:cNvPr id="542726" name="Text Box 6"/>
          <p:cNvSpPr txBox="1">
            <a:spLocks noChangeArrowheads="1"/>
          </p:cNvSpPr>
          <p:nvPr/>
        </p:nvSpPr>
        <p:spPr bwMode="auto">
          <a:xfrm>
            <a:off x="194337" y="1438276"/>
            <a:ext cx="4469738" cy="442913"/>
          </a:xfrm>
          <a:prstGeom prst="rect">
            <a:avLst/>
          </a:prstGeom>
          <a:noFill/>
          <a:ln w="9525">
            <a:noFill/>
            <a:miter lim="800000"/>
            <a:headEnd/>
            <a:tailEnd/>
          </a:ln>
          <a:effectLst/>
        </p:spPr>
        <p:txBody>
          <a:bodyPr/>
          <a:lstStyle/>
          <a:p>
            <a:pPr>
              <a:buClr>
                <a:srgbClr val="00B0F0"/>
              </a:buClr>
              <a:buFont typeface="Arial Narrow" pitchFamily="34" charset="0"/>
              <a:buNone/>
            </a:pPr>
            <a:r>
              <a:rPr lang="en-GB" sz="2000" b="1" u="none">
                <a:solidFill>
                  <a:schemeClr val="tx1">
                    <a:lumMod val="50000"/>
                    <a:lumOff val="50000"/>
                  </a:schemeClr>
                </a:solidFill>
                <a:latin typeface="Arial Narrow" pitchFamily="34" charset="0"/>
              </a:rPr>
              <a:t>SOFTSTARTER</a:t>
            </a:r>
          </a:p>
        </p:txBody>
      </p:sp>
      <p:sp>
        <p:nvSpPr>
          <p:cNvPr id="542727" name="Text Box 7"/>
          <p:cNvSpPr txBox="1">
            <a:spLocks noChangeArrowheads="1"/>
          </p:cNvSpPr>
          <p:nvPr/>
        </p:nvSpPr>
        <p:spPr bwMode="auto">
          <a:xfrm>
            <a:off x="5068227" y="1438276"/>
            <a:ext cx="4469738" cy="442913"/>
          </a:xfrm>
          <a:prstGeom prst="rect">
            <a:avLst/>
          </a:prstGeom>
          <a:noFill/>
          <a:ln w="9525">
            <a:noFill/>
            <a:miter lim="800000"/>
            <a:headEnd/>
            <a:tailEnd/>
          </a:ln>
          <a:effectLst/>
        </p:spPr>
        <p:txBody>
          <a:bodyPr/>
          <a:lstStyle/>
          <a:p>
            <a:pPr>
              <a:buClr>
                <a:srgbClr val="00B0F0"/>
              </a:buClr>
              <a:buFont typeface="Arial Narrow" pitchFamily="34" charset="0"/>
              <a:buNone/>
            </a:pPr>
            <a:r>
              <a:rPr lang="en-GB" sz="2000" b="1" u="none">
                <a:solidFill>
                  <a:schemeClr val="tx1">
                    <a:lumMod val="50000"/>
                    <a:lumOff val="50000"/>
                  </a:schemeClr>
                </a:solidFill>
                <a:latin typeface="Arial Narrow" pitchFamily="34" charset="0"/>
              </a:rPr>
              <a:t>STAR – DELTA          </a:t>
            </a:r>
          </a:p>
        </p:txBody>
      </p:sp>
      <p:sp>
        <p:nvSpPr>
          <p:cNvPr id="542728" name="Text Box 8"/>
          <p:cNvSpPr txBox="1">
            <a:spLocks noChangeArrowheads="1"/>
          </p:cNvSpPr>
          <p:nvPr/>
        </p:nvSpPr>
        <p:spPr bwMode="auto">
          <a:xfrm>
            <a:off x="194337" y="3573464"/>
            <a:ext cx="4469738" cy="2592387"/>
          </a:xfrm>
          <a:prstGeom prst="rect">
            <a:avLst/>
          </a:prstGeom>
          <a:noFill/>
          <a:ln w="9525">
            <a:noFill/>
            <a:miter lim="800000"/>
            <a:headEnd/>
            <a:tailEnd/>
          </a:ln>
          <a:effectLst/>
        </p:spPr>
        <p:txBody>
          <a:bodyPr/>
          <a:lstStyle/>
          <a:p>
            <a:pPr>
              <a:buClr>
                <a:srgbClr val="00B0F0"/>
              </a:buClr>
              <a:buFont typeface="Arial Narrow" pitchFamily="34" charset="0"/>
              <a:buChar char="»"/>
            </a:pPr>
            <a:r>
              <a:rPr lang="en-GB" b="0" u="none">
                <a:solidFill>
                  <a:schemeClr val="tx1">
                    <a:lumMod val="50000"/>
                    <a:lumOff val="50000"/>
                  </a:schemeClr>
                </a:solidFill>
                <a:latin typeface="Arial Narrow" pitchFamily="34" charset="0"/>
                <a:cs typeface="Arial" charset="0"/>
              </a:rPr>
              <a:t> </a:t>
            </a:r>
            <a:r>
              <a:rPr lang="en-US" u="none">
                <a:solidFill>
                  <a:schemeClr val="tx1">
                    <a:lumMod val="50000"/>
                    <a:lumOff val="50000"/>
                  </a:schemeClr>
                </a:solidFill>
                <a:latin typeface="Arial Narrow" pitchFamily="34" charset="0"/>
                <a:cs typeface="Arial" charset="0"/>
              </a:rPr>
              <a:t>SHEARPIN CURRENT:</a:t>
            </a:r>
          </a:p>
          <a:p>
            <a:pPr>
              <a:buClr>
                <a:srgbClr val="00B0F0"/>
              </a:buClr>
              <a:buFont typeface="Arial Narrow" pitchFamily="34" charset="0"/>
              <a:buNone/>
            </a:pPr>
            <a:r>
              <a:rPr lang="en-US" b="0" u="none">
                <a:solidFill>
                  <a:schemeClr val="tx1">
                    <a:lumMod val="50000"/>
                    <a:lumOff val="50000"/>
                  </a:schemeClr>
                </a:solidFill>
                <a:latin typeface="Arial Narrow" pitchFamily="34" charset="0"/>
                <a:cs typeface="Arial" charset="0"/>
              </a:rPr>
              <a:t>Detection of user adjustable over current events, such as locked rotor or stalled motor, can be achieved as standard on the soft starter. This offers excellent protection for loads that are mechanically coupled or applications that require protection from mechanical breaking or “shearing”.</a:t>
            </a:r>
          </a:p>
        </p:txBody>
      </p:sp>
      <p:sp>
        <p:nvSpPr>
          <p:cNvPr id="542729" name="Text Box 9"/>
          <p:cNvSpPr txBox="1">
            <a:spLocks noChangeArrowheads="1"/>
          </p:cNvSpPr>
          <p:nvPr/>
        </p:nvSpPr>
        <p:spPr bwMode="auto">
          <a:xfrm>
            <a:off x="5068227" y="3573464"/>
            <a:ext cx="4469738" cy="1343025"/>
          </a:xfrm>
          <a:prstGeom prst="rect">
            <a:avLst/>
          </a:prstGeom>
          <a:noFill/>
          <a:ln w="9525">
            <a:noFill/>
            <a:miter lim="800000"/>
            <a:headEnd/>
            <a:tailEnd/>
          </a:ln>
          <a:effectLst/>
        </p:spPr>
        <p:txBody>
          <a:bodyPr/>
          <a:lstStyle/>
          <a:p>
            <a:pPr>
              <a:buClr>
                <a:srgbClr val="00B0F0"/>
              </a:buClr>
              <a:buFont typeface="Arial Narrow" pitchFamily="34" charset="0"/>
              <a:buChar char="»"/>
            </a:pPr>
            <a:r>
              <a:rPr lang="en-GB" b="0" u="none">
                <a:solidFill>
                  <a:schemeClr val="tx1">
                    <a:lumMod val="50000"/>
                    <a:lumOff val="50000"/>
                  </a:schemeClr>
                </a:solidFill>
                <a:latin typeface="Arial Narrow" pitchFamily="34" charset="0"/>
                <a:cs typeface="Arial" charset="0"/>
              </a:rPr>
              <a:t> </a:t>
            </a:r>
            <a:r>
              <a:rPr lang="en-US" u="none">
                <a:solidFill>
                  <a:schemeClr val="tx1">
                    <a:lumMod val="50000"/>
                    <a:lumOff val="50000"/>
                  </a:schemeClr>
                </a:solidFill>
                <a:latin typeface="Arial Narrow" pitchFamily="34" charset="0"/>
              </a:rPr>
              <a:t>SHEARPIN CURRENT:</a:t>
            </a:r>
          </a:p>
          <a:p>
            <a:pPr>
              <a:buClr>
                <a:srgbClr val="00B0F0"/>
              </a:buClr>
              <a:buFont typeface="Arial Narrow" pitchFamily="34" charset="0"/>
              <a:buNone/>
            </a:pPr>
            <a:r>
              <a:rPr lang="en-US" b="0" u="none">
                <a:solidFill>
                  <a:schemeClr val="tx1">
                    <a:lumMod val="50000"/>
                    <a:lumOff val="50000"/>
                  </a:schemeClr>
                </a:solidFill>
                <a:latin typeface="Arial Narrow" pitchFamily="34" charset="0"/>
              </a:rPr>
              <a:t>This protection cannot be offered without specialist and additional hardware.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2723"/>
                                        </p:tgtEl>
                                        <p:attrNameLst>
                                          <p:attrName>style.visibility</p:attrName>
                                        </p:attrNameLst>
                                      </p:cBhvr>
                                      <p:to>
                                        <p:strVal val="visible"/>
                                      </p:to>
                                    </p:set>
                                    <p:animEffect transition="in" filter="wipe(left)">
                                      <p:cBhvr>
                                        <p:cTn id="7" dur="1000"/>
                                        <p:tgtEl>
                                          <p:spTgt spid="542723"/>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42725"/>
                                        </p:tgtEl>
                                        <p:attrNameLst>
                                          <p:attrName>style.visibility</p:attrName>
                                        </p:attrNameLst>
                                      </p:cBhvr>
                                      <p:to>
                                        <p:strVal val="visible"/>
                                      </p:to>
                                    </p:set>
                                    <p:animEffect transition="in" filter="wipe(left)">
                                      <p:cBhvr>
                                        <p:cTn id="11" dur="500"/>
                                        <p:tgtEl>
                                          <p:spTgt spid="54272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42728"/>
                                        </p:tgtEl>
                                        <p:attrNameLst>
                                          <p:attrName>style.visibility</p:attrName>
                                        </p:attrNameLst>
                                      </p:cBhvr>
                                      <p:to>
                                        <p:strVal val="visible"/>
                                      </p:to>
                                    </p:set>
                                    <p:animEffect transition="in" filter="wipe(left)">
                                      <p:cBhvr>
                                        <p:cTn id="16" dur="1000"/>
                                        <p:tgtEl>
                                          <p:spTgt spid="542728"/>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542729"/>
                                        </p:tgtEl>
                                        <p:attrNameLst>
                                          <p:attrName>style.visibility</p:attrName>
                                        </p:attrNameLst>
                                      </p:cBhvr>
                                      <p:to>
                                        <p:strVal val="visible"/>
                                      </p:to>
                                    </p:set>
                                    <p:animEffect transition="in" filter="wipe(left)">
                                      <p:cBhvr>
                                        <p:cTn id="20" dur="1000"/>
                                        <p:tgtEl>
                                          <p:spTgt spid="542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23" grpId="0"/>
      <p:bldP spid="542725" grpId="0"/>
      <p:bldP spid="542728" grpId="0"/>
      <p:bldP spid="542729" grpId="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4770" name="Text Box 2"/>
          <p:cNvSpPr txBox="1">
            <a:spLocks noChangeArrowheads="1"/>
          </p:cNvSpPr>
          <p:nvPr/>
        </p:nvSpPr>
        <p:spPr bwMode="auto">
          <a:xfrm>
            <a:off x="0" y="908051"/>
            <a:ext cx="9906000" cy="461665"/>
          </a:xfrm>
          <a:prstGeom prst="rect">
            <a:avLst/>
          </a:prstGeom>
          <a:noFill/>
          <a:ln w="9525">
            <a:noFill/>
            <a:miter lim="800000"/>
            <a:headEnd/>
            <a:tailEnd/>
          </a:ln>
          <a:effectLst/>
        </p:spPr>
        <p:txBody>
          <a:bodyPr>
            <a:spAutoFit/>
          </a:bodyPr>
          <a:lstStyle/>
          <a:p>
            <a:pPr algn="ctr"/>
            <a:r>
              <a:rPr lang="en-GB" sz="2400" b="1" dirty="0" smtClean="0">
                <a:solidFill>
                  <a:srgbClr val="00B0F0"/>
                </a:solidFill>
              </a:rPr>
              <a:t>PROTECTION </a:t>
            </a:r>
            <a:r>
              <a:rPr lang="en-GB" sz="2400" b="1" dirty="0">
                <a:solidFill>
                  <a:srgbClr val="00B0F0"/>
                </a:solidFill>
              </a:rPr>
              <a:t>COMPARISON</a:t>
            </a:r>
          </a:p>
        </p:txBody>
      </p:sp>
      <p:sp>
        <p:nvSpPr>
          <p:cNvPr id="544771" name="Text Box 3"/>
          <p:cNvSpPr txBox="1">
            <a:spLocks noChangeArrowheads="1"/>
          </p:cNvSpPr>
          <p:nvPr/>
        </p:nvSpPr>
        <p:spPr bwMode="auto">
          <a:xfrm>
            <a:off x="194337" y="1798639"/>
            <a:ext cx="4469738" cy="2459037"/>
          </a:xfrm>
          <a:prstGeom prst="rect">
            <a:avLst/>
          </a:prstGeom>
          <a:noFill/>
          <a:ln w="9525">
            <a:noFill/>
            <a:miter lim="800000"/>
            <a:headEnd/>
            <a:tailEnd/>
          </a:ln>
          <a:effectLst/>
        </p:spPr>
        <p:txBody>
          <a:bodyPr/>
          <a:lstStyle/>
          <a:p>
            <a:pPr>
              <a:buClr>
                <a:srgbClr val="00B0F0"/>
              </a:buClr>
              <a:buFont typeface="Arial Narrow" pitchFamily="34" charset="0"/>
              <a:buChar char="»"/>
            </a:pPr>
            <a:r>
              <a:rPr lang="en-GB" b="0" u="none" dirty="0">
                <a:solidFill>
                  <a:schemeClr val="tx1">
                    <a:lumMod val="50000"/>
                    <a:lumOff val="50000"/>
                  </a:schemeClr>
                </a:solidFill>
                <a:latin typeface="Arial Narrow" pitchFamily="34" charset="0"/>
                <a:cs typeface="Arial" charset="0"/>
              </a:rPr>
              <a:t> </a:t>
            </a:r>
            <a:r>
              <a:rPr lang="en-US" u="none" dirty="0">
                <a:solidFill>
                  <a:schemeClr val="tx1">
                    <a:lumMod val="50000"/>
                    <a:lumOff val="50000"/>
                  </a:schemeClr>
                </a:solidFill>
                <a:latin typeface="Arial Narrow" pitchFamily="34" charset="0"/>
                <a:cs typeface="Arial" charset="0"/>
              </a:rPr>
              <a:t>HIGH INPUT VOLTAGE:</a:t>
            </a:r>
          </a:p>
          <a:p>
            <a:pPr>
              <a:buClr>
                <a:srgbClr val="00B0F0"/>
              </a:buClr>
              <a:buFont typeface="Arial Narrow" pitchFamily="34" charset="0"/>
              <a:buNone/>
            </a:pPr>
            <a:r>
              <a:rPr lang="en-US" b="0" u="none" dirty="0">
                <a:solidFill>
                  <a:schemeClr val="tx1">
                    <a:lumMod val="50000"/>
                    <a:lumOff val="50000"/>
                  </a:schemeClr>
                </a:solidFill>
                <a:latin typeface="Arial Narrow" pitchFamily="34" charset="0"/>
                <a:cs typeface="Arial" charset="0"/>
              </a:rPr>
              <a:t>Detection of over voltage events can be detected by the soft starter. User adjustment to the magnitude and time of over-voltage prior to trip are available. This function offers the optimum protection from variations in voltage supply and verifies the supply condition during operation.</a:t>
            </a:r>
          </a:p>
        </p:txBody>
      </p:sp>
      <p:sp>
        <p:nvSpPr>
          <p:cNvPr id="544773" name="Text Box 5"/>
          <p:cNvSpPr txBox="1">
            <a:spLocks noChangeArrowheads="1"/>
          </p:cNvSpPr>
          <p:nvPr/>
        </p:nvSpPr>
        <p:spPr bwMode="auto">
          <a:xfrm>
            <a:off x="5068227" y="1798638"/>
            <a:ext cx="4469738" cy="1270000"/>
          </a:xfrm>
          <a:prstGeom prst="rect">
            <a:avLst/>
          </a:prstGeom>
          <a:noFill/>
          <a:ln w="9525">
            <a:noFill/>
            <a:miter lim="800000"/>
            <a:headEnd/>
            <a:tailEnd/>
          </a:ln>
          <a:effectLst/>
        </p:spPr>
        <p:txBody>
          <a:bodyPr/>
          <a:lstStyle/>
          <a:p>
            <a:pPr>
              <a:buClr>
                <a:srgbClr val="00B0F0"/>
              </a:buClr>
              <a:buFont typeface="Arial Narrow" pitchFamily="34" charset="0"/>
              <a:buChar char="»"/>
            </a:pPr>
            <a:r>
              <a:rPr lang="en-GB" sz="2000" b="0" u="none">
                <a:solidFill>
                  <a:schemeClr val="tx1">
                    <a:lumMod val="50000"/>
                    <a:lumOff val="50000"/>
                  </a:schemeClr>
                </a:solidFill>
                <a:latin typeface="Arial Narrow" pitchFamily="34" charset="0"/>
                <a:cs typeface="Arial" charset="0"/>
              </a:rPr>
              <a:t> </a:t>
            </a:r>
            <a:r>
              <a:rPr lang="en-US" u="none">
                <a:solidFill>
                  <a:schemeClr val="tx1">
                    <a:lumMod val="50000"/>
                    <a:lumOff val="50000"/>
                  </a:schemeClr>
                </a:solidFill>
                <a:latin typeface="Arial Narrow" pitchFamily="34" charset="0"/>
                <a:cs typeface="Arial" charset="0"/>
              </a:rPr>
              <a:t>HIGH INPUT VOLTAGE:</a:t>
            </a:r>
          </a:p>
          <a:p>
            <a:pPr>
              <a:buClr>
                <a:srgbClr val="00B0F0"/>
              </a:buClr>
              <a:buFont typeface="Arial Narrow" pitchFamily="34" charset="0"/>
              <a:buNone/>
            </a:pPr>
            <a:r>
              <a:rPr lang="en-US" b="0" u="none">
                <a:solidFill>
                  <a:schemeClr val="tx1">
                    <a:lumMod val="50000"/>
                    <a:lumOff val="50000"/>
                  </a:schemeClr>
                </a:solidFill>
                <a:latin typeface="Arial Narrow" pitchFamily="34" charset="0"/>
                <a:cs typeface="Arial" charset="0"/>
              </a:rPr>
              <a:t>If main power supply is high, motor can continue to operate, however, if this situation continues damage to the motor insulation is inevitable, resulting in motor failure.</a:t>
            </a:r>
          </a:p>
        </p:txBody>
      </p:sp>
      <p:sp>
        <p:nvSpPr>
          <p:cNvPr id="544774" name="Text Box 6"/>
          <p:cNvSpPr txBox="1">
            <a:spLocks noChangeArrowheads="1"/>
          </p:cNvSpPr>
          <p:nvPr/>
        </p:nvSpPr>
        <p:spPr bwMode="auto">
          <a:xfrm>
            <a:off x="194337" y="1438276"/>
            <a:ext cx="4469738" cy="442913"/>
          </a:xfrm>
          <a:prstGeom prst="rect">
            <a:avLst/>
          </a:prstGeom>
          <a:noFill/>
          <a:ln w="9525">
            <a:noFill/>
            <a:miter lim="800000"/>
            <a:headEnd/>
            <a:tailEnd/>
          </a:ln>
          <a:effectLst/>
        </p:spPr>
        <p:txBody>
          <a:bodyPr/>
          <a:lstStyle/>
          <a:p>
            <a:pPr>
              <a:buFont typeface="Arial Narrow" pitchFamily="34" charset="0"/>
              <a:buNone/>
            </a:pPr>
            <a:r>
              <a:rPr lang="en-GB" sz="2000" b="1" u="none" dirty="0">
                <a:solidFill>
                  <a:schemeClr val="tx1">
                    <a:lumMod val="50000"/>
                    <a:lumOff val="50000"/>
                  </a:schemeClr>
                </a:solidFill>
                <a:latin typeface="Arial Narrow" pitchFamily="34" charset="0"/>
              </a:rPr>
              <a:t>SOFTSTARTER</a:t>
            </a:r>
          </a:p>
        </p:txBody>
      </p:sp>
      <p:sp>
        <p:nvSpPr>
          <p:cNvPr id="544775" name="Text Box 7"/>
          <p:cNvSpPr txBox="1">
            <a:spLocks noChangeArrowheads="1"/>
          </p:cNvSpPr>
          <p:nvPr/>
        </p:nvSpPr>
        <p:spPr bwMode="auto">
          <a:xfrm>
            <a:off x="5068227" y="1438276"/>
            <a:ext cx="4469738" cy="442913"/>
          </a:xfrm>
          <a:prstGeom prst="rect">
            <a:avLst/>
          </a:prstGeom>
          <a:noFill/>
          <a:ln w="9525">
            <a:noFill/>
            <a:miter lim="800000"/>
            <a:headEnd/>
            <a:tailEnd/>
          </a:ln>
          <a:effectLst/>
        </p:spPr>
        <p:txBody>
          <a:bodyPr/>
          <a:lstStyle/>
          <a:p>
            <a:pPr>
              <a:buFont typeface="Arial Narrow" pitchFamily="34" charset="0"/>
              <a:buNone/>
            </a:pPr>
            <a:r>
              <a:rPr lang="en-GB" sz="2000" b="1" u="none" dirty="0">
                <a:solidFill>
                  <a:schemeClr val="tx1">
                    <a:lumMod val="50000"/>
                    <a:lumOff val="50000"/>
                  </a:schemeClr>
                </a:solidFill>
                <a:latin typeface="Arial Narrow" pitchFamily="34" charset="0"/>
              </a:rPr>
              <a:t>STAR – DELTA</a:t>
            </a:r>
          </a:p>
        </p:txBody>
      </p:sp>
      <p:sp>
        <p:nvSpPr>
          <p:cNvPr id="544776" name="Text Box 8"/>
          <p:cNvSpPr txBox="1">
            <a:spLocks noChangeArrowheads="1"/>
          </p:cNvSpPr>
          <p:nvPr/>
        </p:nvSpPr>
        <p:spPr bwMode="auto">
          <a:xfrm>
            <a:off x="194337" y="4138614"/>
            <a:ext cx="4469738" cy="1343025"/>
          </a:xfrm>
          <a:prstGeom prst="rect">
            <a:avLst/>
          </a:prstGeom>
          <a:noFill/>
          <a:ln w="9525">
            <a:noFill/>
            <a:miter lim="800000"/>
            <a:headEnd/>
            <a:tailEnd/>
          </a:ln>
          <a:effectLst/>
        </p:spPr>
        <p:txBody>
          <a:bodyPr/>
          <a:lstStyle/>
          <a:p>
            <a:pPr>
              <a:buClr>
                <a:srgbClr val="00B0F0"/>
              </a:buClr>
              <a:buFont typeface="Arial Narrow" pitchFamily="34" charset="0"/>
              <a:buChar char="»"/>
            </a:pPr>
            <a:r>
              <a:rPr lang="en-GB" b="0" u="none">
                <a:solidFill>
                  <a:schemeClr val="tx1">
                    <a:lumMod val="50000"/>
                    <a:lumOff val="50000"/>
                  </a:schemeClr>
                </a:solidFill>
                <a:latin typeface="Arial Narrow" pitchFamily="34" charset="0"/>
                <a:cs typeface="Arial" charset="0"/>
              </a:rPr>
              <a:t> </a:t>
            </a:r>
            <a:r>
              <a:rPr lang="en-US" u="none">
                <a:solidFill>
                  <a:schemeClr val="tx1">
                    <a:lumMod val="50000"/>
                    <a:lumOff val="50000"/>
                  </a:schemeClr>
                </a:solidFill>
                <a:latin typeface="Arial Narrow" pitchFamily="34" charset="0"/>
                <a:cs typeface="Arial" charset="0"/>
              </a:rPr>
              <a:t>LOW INPUT VOLTAGE:</a:t>
            </a:r>
          </a:p>
          <a:p>
            <a:pPr>
              <a:buClr>
                <a:srgbClr val="00B0F0"/>
              </a:buClr>
              <a:buFont typeface="Arial Narrow" pitchFamily="34" charset="0"/>
              <a:buNone/>
            </a:pPr>
            <a:r>
              <a:rPr lang="en-US" b="0" u="none">
                <a:solidFill>
                  <a:schemeClr val="tx1">
                    <a:lumMod val="50000"/>
                    <a:lumOff val="50000"/>
                  </a:schemeClr>
                </a:solidFill>
                <a:latin typeface="Arial Narrow" pitchFamily="34" charset="0"/>
                <a:cs typeface="Arial" charset="0"/>
              </a:rPr>
              <a:t>Detection of under voltage events can be detected by the soft starter. User adjustment to the magnitude and time of under voltage prior to trip are available. This function offers the optimum protection from variations in voltage supply and verifies the supply conditions during operation.</a:t>
            </a:r>
          </a:p>
        </p:txBody>
      </p:sp>
      <p:sp>
        <p:nvSpPr>
          <p:cNvPr id="544777" name="Text Box 9"/>
          <p:cNvSpPr txBox="1">
            <a:spLocks noChangeArrowheads="1"/>
          </p:cNvSpPr>
          <p:nvPr/>
        </p:nvSpPr>
        <p:spPr bwMode="auto">
          <a:xfrm>
            <a:off x="5068227" y="4138614"/>
            <a:ext cx="4469738" cy="1343025"/>
          </a:xfrm>
          <a:prstGeom prst="rect">
            <a:avLst/>
          </a:prstGeom>
          <a:noFill/>
          <a:ln w="9525">
            <a:noFill/>
            <a:miter lim="800000"/>
            <a:headEnd/>
            <a:tailEnd/>
          </a:ln>
          <a:effectLst/>
        </p:spPr>
        <p:txBody>
          <a:bodyPr/>
          <a:lstStyle/>
          <a:p>
            <a:pPr>
              <a:buClr>
                <a:srgbClr val="00B0F0"/>
              </a:buClr>
              <a:buFont typeface="Arial Narrow" pitchFamily="34" charset="0"/>
              <a:buChar char="»"/>
            </a:pPr>
            <a:r>
              <a:rPr lang="en-GB" b="0" u="none">
                <a:solidFill>
                  <a:schemeClr val="tx1">
                    <a:lumMod val="50000"/>
                    <a:lumOff val="50000"/>
                  </a:schemeClr>
                </a:solidFill>
                <a:latin typeface="Arial Narrow" pitchFamily="34" charset="0"/>
                <a:cs typeface="Arial" charset="0"/>
              </a:rPr>
              <a:t> </a:t>
            </a:r>
            <a:r>
              <a:rPr lang="en-US" u="none">
                <a:solidFill>
                  <a:schemeClr val="tx1">
                    <a:lumMod val="50000"/>
                    <a:lumOff val="50000"/>
                  </a:schemeClr>
                </a:solidFill>
                <a:latin typeface="Arial Narrow" pitchFamily="34" charset="0"/>
                <a:cs typeface="Arial" charset="0"/>
              </a:rPr>
              <a:t>LOW INPUT VOLTAGE:</a:t>
            </a:r>
          </a:p>
          <a:p>
            <a:pPr>
              <a:buClr>
                <a:srgbClr val="00B0F0"/>
              </a:buClr>
              <a:buFont typeface="Arial Narrow" pitchFamily="34" charset="0"/>
              <a:buNone/>
            </a:pPr>
            <a:r>
              <a:rPr lang="en-US" b="0" u="none">
                <a:solidFill>
                  <a:schemeClr val="tx1">
                    <a:lumMod val="50000"/>
                    <a:lumOff val="50000"/>
                  </a:schemeClr>
                </a:solidFill>
                <a:latin typeface="Arial Narrow" pitchFamily="34" charset="0"/>
                <a:cs typeface="Arial" charset="0"/>
              </a:rPr>
              <a:t>If the main voltage supply is low the motor can continue to operate, however, if this situation continues the excess current drawn can cause serious motor overheating and ultimately motor failure.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4771"/>
                                        </p:tgtEl>
                                        <p:attrNameLst>
                                          <p:attrName>style.visibility</p:attrName>
                                        </p:attrNameLst>
                                      </p:cBhvr>
                                      <p:to>
                                        <p:strVal val="visible"/>
                                      </p:to>
                                    </p:set>
                                    <p:animEffect transition="in" filter="wipe(left)">
                                      <p:cBhvr>
                                        <p:cTn id="7" dur="1000"/>
                                        <p:tgtEl>
                                          <p:spTgt spid="54477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44773"/>
                                        </p:tgtEl>
                                        <p:attrNameLst>
                                          <p:attrName>style.visibility</p:attrName>
                                        </p:attrNameLst>
                                      </p:cBhvr>
                                      <p:to>
                                        <p:strVal val="visible"/>
                                      </p:to>
                                    </p:set>
                                    <p:animEffect transition="in" filter="wipe(left)">
                                      <p:cBhvr>
                                        <p:cTn id="11" dur="500"/>
                                        <p:tgtEl>
                                          <p:spTgt spid="54477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44776"/>
                                        </p:tgtEl>
                                        <p:attrNameLst>
                                          <p:attrName>style.visibility</p:attrName>
                                        </p:attrNameLst>
                                      </p:cBhvr>
                                      <p:to>
                                        <p:strVal val="visible"/>
                                      </p:to>
                                    </p:set>
                                    <p:animEffect transition="in" filter="wipe(left)">
                                      <p:cBhvr>
                                        <p:cTn id="16" dur="1000"/>
                                        <p:tgtEl>
                                          <p:spTgt spid="544776"/>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544777"/>
                                        </p:tgtEl>
                                        <p:attrNameLst>
                                          <p:attrName>style.visibility</p:attrName>
                                        </p:attrNameLst>
                                      </p:cBhvr>
                                      <p:to>
                                        <p:strVal val="visible"/>
                                      </p:to>
                                    </p:set>
                                    <p:animEffect transition="in" filter="wipe(left)">
                                      <p:cBhvr>
                                        <p:cTn id="20" dur="1000"/>
                                        <p:tgtEl>
                                          <p:spTgt spid="5447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771" grpId="0"/>
      <p:bldP spid="544773" grpId="0"/>
      <p:bldP spid="544776" grpId="0"/>
      <p:bldP spid="544777" grpId="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6818" name="Text Box 2"/>
          <p:cNvSpPr txBox="1">
            <a:spLocks noChangeArrowheads="1"/>
          </p:cNvSpPr>
          <p:nvPr/>
        </p:nvSpPr>
        <p:spPr bwMode="auto">
          <a:xfrm>
            <a:off x="0" y="908051"/>
            <a:ext cx="9906000" cy="461665"/>
          </a:xfrm>
          <a:prstGeom prst="rect">
            <a:avLst/>
          </a:prstGeom>
          <a:noFill/>
          <a:ln w="9525">
            <a:noFill/>
            <a:miter lim="800000"/>
            <a:headEnd/>
            <a:tailEnd/>
          </a:ln>
          <a:effectLst/>
        </p:spPr>
        <p:txBody>
          <a:bodyPr>
            <a:spAutoFit/>
          </a:bodyPr>
          <a:lstStyle/>
          <a:p>
            <a:pPr algn="ctr"/>
            <a:r>
              <a:rPr lang="en-GB" sz="2400" b="1" dirty="0" smtClean="0">
                <a:solidFill>
                  <a:srgbClr val="00B0F0"/>
                </a:solidFill>
              </a:rPr>
              <a:t>ADDITIONAL </a:t>
            </a:r>
            <a:r>
              <a:rPr lang="en-GB" sz="2400" b="1" dirty="0">
                <a:solidFill>
                  <a:srgbClr val="00B0F0"/>
                </a:solidFill>
              </a:rPr>
              <a:t>ADVANTAGES</a:t>
            </a:r>
          </a:p>
        </p:txBody>
      </p:sp>
      <p:sp>
        <p:nvSpPr>
          <p:cNvPr id="546819" name="Text Box 3"/>
          <p:cNvSpPr txBox="1">
            <a:spLocks noChangeArrowheads="1"/>
          </p:cNvSpPr>
          <p:nvPr/>
        </p:nvSpPr>
        <p:spPr bwMode="auto">
          <a:xfrm>
            <a:off x="194337" y="2273300"/>
            <a:ext cx="4469738" cy="3640138"/>
          </a:xfrm>
          <a:prstGeom prst="rect">
            <a:avLst/>
          </a:prstGeom>
          <a:noFill/>
          <a:ln w="9525">
            <a:noFill/>
            <a:miter lim="800000"/>
            <a:headEnd/>
            <a:tailEnd/>
          </a:ln>
          <a:effectLst/>
        </p:spPr>
        <p:txBody>
          <a:bodyPr/>
          <a:lstStyle/>
          <a:p>
            <a:pPr>
              <a:buFont typeface="Arial Narrow" pitchFamily="34" charset="0"/>
              <a:buChar char="»"/>
            </a:pPr>
            <a:r>
              <a:rPr lang="en-GB" b="1" u="none" dirty="0">
                <a:solidFill>
                  <a:srgbClr val="00B0F0"/>
                </a:solidFill>
                <a:latin typeface="Arial Narrow" pitchFamily="34" charset="0"/>
                <a:cs typeface="Arial" charset="0"/>
              </a:rPr>
              <a:t> </a:t>
            </a:r>
            <a:r>
              <a:rPr lang="en-US" b="1" u="none" dirty="0">
                <a:solidFill>
                  <a:srgbClr val="00B0F0"/>
                </a:solidFill>
                <a:latin typeface="Arial Narrow" pitchFamily="34" charset="0"/>
                <a:cs typeface="Arial" charset="0"/>
              </a:rPr>
              <a:t>DYNAMIC TORQUE CONTROL:</a:t>
            </a:r>
          </a:p>
          <a:p>
            <a:pPr>
              <a:buFont typeface="Arial Narrow" pitchFamily="34" charset="0"/>
              <a:buNone/>
            </a:pPr>
            <a:endParaRPr lang="en-US" b="0" u="none" dirty="0">
              <a:solidFill>
                <a:schemeClr val="tx1">
                  <a:lumMod val="50000"/>
                  <a:lumOff val="50000"/>
                </a:schemeClr>
              </a:solidFill>
              <a:latin typeface="Arial Narrow" pitchFamily="34" charset="0"/>
              <a:cs typeface="Arial" charset="0"/>
            </a:endParaRPr>
          </a:p>
          <a:p>
            <a:pPr>
              <a:buFont typeface="Arial Narrow" pitchFamily="34" charset="0"/>
              <a:buNone/>
            </a:pPr>
            <a:r>
              <a:rPr lang="en-US" b="0" u="none" dirty="0">
                <a:solidFill>
                  <a:schemeClr val="tx1">
                    <a:lumMod val="50000"/>
                    <a:lumOff val="50000"/>
                  </a:schemeClr>
                </a:solidFill>
                <a:latin typeface="Arial Narrow" pitchFamily="34" charset="0"/>
                <a:cs typeface="Arial" charset="0"/>
              </a:rPr>
              <a:t>V5 series incorporates a “Dynamic Torque Control”, exclusive to Power Electronics. This ensures a soft and progressive start even in applications with a high moment of inertia. Using this control algorithm achieves linear acceleration and an optimization of peak currents during starting.</a:t>
            </a:r>
            <a:endParaRPr lang="en-GB" b="0" u="none" dirty="0">
              <a:solidFill>
                <a:schemeClr val="tx1">
                  <a:lumMod val="50000"/>
                  <a:lumOff val="50000"/>
                </a:schemeClr>
              </a:solidFill>
              <a:latin typeface="Arial Narrow" pitchFamily="34" charset="0"/>
              <a:cs typeface="Arial" charset="0"/>
            </a:endParaRPr>
          </a:p>
        </p:txBody>
      </p:sp>
      <p:pic>
        <p:nvPicPr>
          <p:cNvPr id="546823" name="Picture 7" descr="V5ITCC0005AI"/>
          <p:cNvPicPr>
            <a:picLocks noChangeAspect="1" noChangeArrowheads="1"/>
          </p:cNvPicPr>
          <p:nvPr/>
        </p:nvPicPr>
        <p:blipFill>
          <a:blip r:embed="rId3"/>
          <a:srcRect/>
          <a:stretch>
            <a:fillRect/>
          </a:stretch>
        </p:blipFill>
        <p:spPr bwMode="auto">
          <a:xfrm>
            <a:off x="4958161" y="2047876"/>
            <a:ext cx="4755223" cy="35909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546818"/>
                                        </p:tgtEl>
                                        <p:attrNameLst>
                                          <p:attrName>style.visibility</p:attrName>
                                        </p:attrNameLst>
                                      </p:cBhvr>
                                      <p:to>
                                        <p:strVal val="visible"/>
                                      </p:to>
                                    </p:set>
                                    <p:anim calcmode="lin" valueType="num">
                                      <p:cBhvr>
                                        <p:cTn id="7" dur="500" fill="hold"/>
                                        <p:tgtEl>
                                          <p:spTgt spid="546818"/>
                                        </p:tgtEl>
                                        <p:attrNameLst>
                                          <p:attrName>ppt_w</p:attrName>
                                        </p:attrNameLst>
                                      </p:cBhvr>
                                      <p:tavLst>
                                        <p:tav tm="0">
                                          <p:val>
                                            <p:strVal val="#ppt_w*0.05"/>
                                          </p:val>
                                        </p:tav>
                                        <p:tav tm="100000">
                                          <p:val>
                                            <p:strVal val="#ppt_w"/>
                                          </p:val>
                                        </p:tav>
                                      </p:tavLst>
                                    </p:anim>
                                    <p:anim calcmode="lin" valueType="num">
                                      <p:cBhvr>
                                        <p:cTn id="8" dur="500" fill="hold"/>
                                        <p:tgtEl>
                                          <p:spTgt spid="546818"/>
                                        </p:tgtEl>
                                        <p:attrNameLst>
                                          <p:attrName>ppt_h</p:attrName>
                                        </p:attrNameLst>
                                      </p:cBhvr>
                                      <p:tavLst>
                                        <p:tav tm="0">
                                          <p:val>
                                            <p:strVal val="#ppt_h"/>
                                          </p:val>
                                        </p:tav>
                                        <p:tav tm="100000">
                                          <p:val>
                                            <p:strVal val="#ppt_h"/>
                                          </p:val>
                                        </p:tav>
                                      </p:tavLst>
                                    </p:anim>
                                    <p:anim calcmode="lin" valueType="num">
                                      <p:cBhvr>
                                        <p:cTn id="9" dur="500" fill="hold"/>
                                        <p:tgtEl>
                                          <p:spTgt spid="546818"/>
                                        </p:tgtEl>
                                        <p:attrNameLst>
                                          <p:attrName>ppt_x</p:attrName>
                                        </p:attrNameLst>
                                      </p:cBhvr>
                                      <p:tavLst>
                                        <p:tav tm="0">
                                          <p:val>
                                            <p:strVal val="#ppt_x-.2"/>
                                          </p:val>
                                        </p:tav>
                                        <p:tav tm="100000">
                                          <p:val>
                                            <p:strVal val="#ppt_x"/>
                                          </p:val>
                                        </p:tav>
                                      </p:tavLst>
                                    </p:anim>
                                    <p:anim calcmode="lin" valueType="num">
                                      <p:cBhvr>
                                        <p:cTn id="10" dur="500" fill="hold"/>
                                        <p:tgtEl>
                                          <p:spTgt spid="546818"/>
                                        </p:tgtEl>
                                        <p:attrNameLst>
                                          <p:attrName>ppt_y</p:attrName>
                                        </p:attrNameLst>
                                      </p:cBhvr>
                                      <p:tavLst>
                                        <p:tav tm="0">
                                          <p:val>
                                            <p:strVal val="#ppt_y"/>
                                          </p:val>
                                        </p:tav>
                                        <p:tav tm="100000">
                                          <p:val>
                                            <p:strVal val="#ppt_y"/>
                                          </p:val>
                                        </p:tav>
                                      </p:tavLst>
                                    </p:anim>
                                    <p:animEffect transition="in" filter="fade">
                                      <p:cBhvr>
                                        <p:cTn id="11" dur="500"/>
                                        <p:tgtEl>
                                          <p:spTgt spid="546818"/>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546819"/>
                                        </p:tgtEl>
                                        <p:attrNameLst>
                                          <p:attrName>style.visibility</p:attrName>
                                        </p:attrNameLst>
                                      </p:cBhvr>
                                      <p:to>
                                        <p:strVal val="visible"/>
                                      </p:to>
                                    </p:set>
                                    <p:animEffect transition="in" filter="wipe(left)">
                                      <p:cBhvr>
                                        <p:cTn id="15" dur="1000"/>
                                        <p:tgtEl>
                                          <p:spTgt spid="54681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46823"/>
                                        </p:tgtEl>
                                        <p:attrNameLst>
                                          <p:attrName>style.visibility</p:attrName>
                                        </p:attrNameLst>
                                      </p:cBhvr>
                                      <p:to>
                                        <p:strVal val="visible"/>
                                      </p:to>
                                    </p:set>
                                    <p:animEffect transition="in" filter="fade">
                                      <p:cBhvr>
                                        <p:cTn id="19" dur="1000"/>
                                        <p:tgtEl>
                                          <p:spTgt spid="5468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18" grpId="0"/>
      <p:bldP spid="546819" grpId="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8866" name="Text Box 2"/>
          <p:cNvSpPr txBox="1">
            <a:spLocks noChangeArrowheads="1"/>
          </p:cNvSpPr>
          <p:nvPr/>
        </p:nvSpPr>
        <p:spPr bwMode="auto">
          <a:xfrm>
            <a:off x="0" y="908051"/>
            <a:ext cx="9906000" cy="461665"/>
          </a:xfrm>
          <a:prstGeom prst="rect">
            <a:avLst/>
          </a:prstGeom>
          <a:noFill/>
          <a:ln w="9525">
            <a:noFill/>
            <a:miter lim="800000"/>
            <a:headEnd/>
            <a:tailEnd/>
          </a:ln>
          <a:effectLst/>
        </p:spPr>
        <p:txBody>
          <a:bodyPr>
            <a:spAutoFit/>
          </a:bodyPr>
          <a:lstStyle/>
          <a:p>
            <a:pPr algn="ctr"/>
            <a:r>
              <a:rPr lang="en-GB" sz="2400" b="1" dirty="0" smtClean="0">
                <a:solidFill>
                  <a:srgbClr val="00B0F0"/>
                </a:solidFill>
              </a:rPr>
              <a:t>ADDITIONAL </a:t>
            </a:r>
            <a:r>
              <a:rPr lang="en-GB" sz="2400" b="1" dirty="0">
                <a:solidFill>
                  <a:srgbClr val="00B0F0"/>
                </a:solidFill>
              </a:rPr>
              <a:t>ADVANTAGES</a:t>
            </a:r>
          </a:p>
        </p:txBody>
      </p:sp>
      <p:sp>
        <p:nvSpPr>
          <p:cNvPr id="548867" name="Text Box 3"/>
          <p:cNvSpPr txBox="1">
            <a:spLocks noChangeArrowheads="1"/>
          </p:cNvSpPr>
          <p:nvPr/>
        </p:nvSpPr>
        <p:spPr bwMode="auto">
          <a:xfrm>
            <a:off x="194337" y="1438276"/>
            <a:ext cx="4469738" cy="4475163"/>
          </a:xfrm>
          <a:prstGeom prst="rect">
            <a:avLst/>
          </a:prstGeom>
          <a:noFill/>
          <a:ln w="9525">
            <a:noFill/>
            <a:miter lim="800000"/>
            <a:headEnd/>
            <a:tailEnd/>
          </a:ln>
          <a:effectLst/>
        </p:spPr>
        <p:txBody>
          <a:bodyPr/>
          <a:lstStyle/>
          <a:p>
            <a:pPr>
              <a:buFont typeface="Arial Narrow" pitchFamily="34" charset="0"/>
              <a:buChar char="»"/>
            </a:pPr>
            <a:r>
              <a:rPr lang="en-GB" b="1" u="none" dirty="0">
                <a:solidFill>
                  <a:srgbClr val="00B0F0"/>
                </a:solidFill>
                <a:latin typeface="Arial Narrow" pitchFamily="34" charset="0"/>
                <a:cs typeface="Arial" charset="0"/>
              </a:rPr>
              <a:t> </a:t>
            </a:r>
            <a:r>
              <a:rPr lang="en-US" b="1" u="none" dirty="0">
                <a:solidFill>
                  <a:srgbClr val="00B0F0"/>
                </a:solidFill>
                <a:latin typeface="Arial Narrow" pitchFamily="34" charset="0"/>
                <a:cs typeface="Arial" charset="0"/>
              </a:rPr>
              <a:t>DYNAMIC TORQUE CONTROL:</a:t>
            </a:r>
          </a:p>
          <a:p>
            <a:pPr>
              <a:buFontTx/>
              <a:buChar char="•"/>
            </a:pPr>
            <a:endParaRPr lang="en-US" b="0" u="none" dirty="0">
              <a:solidFill>
                <a:schemeClr val="tx1">
                  <a:lumMod val="50000"/>
                  <a:lumOff val="50000"/>
                </a:schemeClr>
              </a:solidFill>
              <a:latin typeface="Arial Narrow" pitchFamily="34" charset="0"/>
              <a:cs typeface="Arial" charset="0"/>
            </a:endParaRPr>
          </a:p>
          <a:p>
            <a:pPr>
              <a:buFontTx/>
              <a:buChar char="•"/>
            </a:pPr>
            <a:r>
              <a:rPr lang="en-US" b="0" u="none" dirty="0">
                <a:solidFill>
                  <a:schemeClr val="tx1">
                    <a:lumMod val="50000"/>
                    <a:lumOff val="50000"/>
                  </a:schemeClr>
                </a:solidFill>
                <a:latin typeface="Arial Narrow" pitchFamily="34" charset="0"/>
                <a:cs typeface="Arial" charset="0"/>
              </a:rPr>
              <a:t> Torque automatically adjusts to suit any load type, not necessarily linear or quadratic, other types are suitable.</a:t>
            </a:r>
          </a:p>
          <a:p>
            <a:pPr>
              <a:buFontTx/>
              <a:buChar char="•"/>
            </a:pPr>
            <a:r>
              <a:rPr lang="en-US" b="0" u="none" dirty="0">
                <a:solidFill>
                  <a:schemeClr val="tx1">
                    <a:lumMod val="50000"/>
                    <a:lumOff val="50000"/>
                  </a:schemeClr>
                </a:solidFill>
                <a:latin typeface="Arial Narrow" pitchFamily="34" charset="0"/>
                <a:cs typeface="Arial" charset="0"/>
              </a:rPr>
              <a:t> Torque automatically increases as the soft starter can detect when the motor is not accelerating.</a:t>
            </a:r>
          </a:p>
          <a:p>
            <a:pPr>
              <a:buFontTx/>
              <a:buChar char="•"/>
            </a:pPr>
            <a:r>
              <a:rPr lang="en-US" b="0" u="none" dirty="0">
                <a:solidFill>
                  <a:schemeClr val="tx1">
                    <a:lumMod val="50000"/>
                    <a:lumOff val="50000"/>
                  </a:schemeClr>
                </a:solidFill>
                <a:latin typeface="Arial Narrow" pitchFamily="34" charset="0"/>
                <a:cs typeface="Arial" charset="0"/>
              </a:rPr>
              <a:t> If acceleration continues the soft starter will automatically maintain torque levels.</a:t>
            </a:r>
          </a:p>
          <a:p>
            <a:pPr>
              <a:buFontTx/>
              <a:buChar char="•"/>
            </a:pPr>
            <a:r>
              <a:rPr lang="en-US" b="0" u="none" dirty="0">
                <a:solidFill>
                  <a:schemeClr val="tx1">
                    <a:lumMod val="50000"/>
                    <a:lumOff val="50000"/>
                  </a:schemeClr>
                </a:solidFill>
                <a:latin typeface="Arial Narrow" pitchFamily="34" charset="0"/>
                <a:cs typeface="Arial" charset="0"/>
              </a:rPr>
              <a:t> The soft starter can self-adjust ramp times to suit any torque/load profile.</a:t>
            </a:r>
          </a:p>
          <a:p>
            <a:pPr>
              <a:buFontTx/>
              <a:buChar char="•"/>
            </a:pPr>
            <a:r>
              <a:rPr lang="en-US" b="0" u="none" dirty="0">
                <a:solidFill>
                  <a:schemeClr val="tx1">
                    <a:lumMod val="50000"/>
                    <a:lumOff val="50000"/>
                  </a:schemeClr>
                </a:solidFill>
                <a:latin typeface="Arial Narrow" pitchFamily="34" charset="0"/>
                <a:cs typeface="Arial" charset="0"/>
              </a:rPr>
              <a:t> In no situation will the soft starter provide more torque than is needed. This minimizes any energy loss during start.</a:t>
            </a:r>
          </a:p>
        </p:txBody>
      </p:sp>
      <p:pic>
        <p:nvPicPr>
          <p:cNvPr id="548871" name="Picture 7" descr="V5ITCC0022AI"/>
          <p:cNvPicPr>
            <a:picLocks noChangeAspect="1" noChangeArrowheads="1"/>
          </p:cNvPicPr>
          <p:nvPr/>
        </p:nvPicPr>
        <p:blipFill>
          <a:blip r:embed="rId3"/>
          <a:srcRect/>
          <a:stretch>
            <a:fillRect/>
          </a:stretch>
        </p:blipFill>
        <p:spPr bwMode="auto">
          <a:xfrm>
            <a:off x="4677834" y="2047875"/>
            <a:ext cx="5066506" cy="3581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8867"/>
                                        </p:tgtEl>
                                        <p:attrNameLst>
                                          <p:attrName>style.visibility</p:attrName>
                                        </p:attrNameLst>
                                      </p:cBhvr>
                                      <p:to>
                                        <p:strVal val="visible"/>
                                      </p:to>
                                    </p:set>
                                    <p:animEffect transition="in" filter="wipe(left)">
                                      <p:cBhvr>
                                        <p:cTn id="7" dur="1000"/>
                                        <p:tgtEl>
                                          <p:spTgt spid="54886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48871"/>
                                        </p:tgtEl>
                                        <p:attrNameLst>
                                          <p:attrName>style.visibility</p:attrName>
                                        </p:attrNameLst>
                                      </p:cBhvr>
                                      <p:to>
                                        <p:strVal val="visible"/>
                                      </p:to>
                                    </p:set>
                                    <p:animEffect transition="in" filter="fade">
                                      <p:cBhvr>
                                        <p:cTn id="11" dur="1000"/>
                                        <p:tgtEl>
                                          <p:spTgt spid="548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867"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9426" name="Text Box 2"/>
          <p:cNvSpPr txBox="1">
            <a:spLocks noChangeArrowheads="1"/>
          </p:cNvSpPr>
          <p:nvPr/>
        </p:nvSpPr>
        <p:spPr bwMode="auto">
          <a:xfrm>
            <a:off x="0" y="908051"/>
            <a:ext cx="9906000" cy="461665"/>
          </a:xfrm>
          <a:prstGeom prst="rect">
            <a:avLst/>
          </a:prstGeom>
          <a:noFill/>
          <a:ln w="9525">
            <a:noFill/>
            <a:miter lim="800000"/>
            <a:headEnd/>
            <a:tailEnd/>
          </a:ln>
          <a:effectLst/>
        </p:spPr>
        <p:txBody>
          <a:bodyPr>
            <a:spAutoFit/>
          </a:bodyPr>
          <a:lstStyle/>
          <a:p>
            <a:pPr algn="ctr"/>
            <a:r>
              <a:rPr lang="en-GB" sz="2400" b="1" dirty="0" smtClean="0">
                <a:solidFill>
                  <a:srgbClr val="00B0F0"/>
                </a:solidFill>
              </a:rPr>
              <a:t>INDUCTION MOTORS</a:t>
            </a:r>
            <a:endParaRPr lang="es-ES" sz="2400" b="1" dirty="0" smtClean="0">
              <a:solidFill>
                <a:srgbClr val="00B0F0"/>
              </a:solidFill>
            </a:endParaRPr>
          </a:p>
        </p:txBody>
      </p:sp>
      <p:sp>
        <p:nvSpPr>
          <p:cNvPr id="359427" name="Text Box 3"/>
          <p:cNvSpPr txBox="1">
            <a:spLocks noChangeArrowheads="1"/>
          </p:cNvSpPr>
          <p:nvPr/>
        </p:nvSpPr>
        <p:spPr bwMode="auto">
          <a:xfrm>
            <a:off x="181303" y="1582654"/>
            <a:ext cx="5136655" cy="3819525"/>
          </a:xfrm>
          <a:prstGeom prst="rect">
            <a:avLst/>
          </a:prstGeom>
          <a:noFill/>
          <a:ln w="9525">
            <a:noFill/>
            <a:miter lim="800000"/>
            <a:headEnd/>
            <a:tailEnd/>
          </a:ln>
          <a:effectLst/>
        </p:spPr>
        <p:txBody>
          <a:bodyPr/>
          <a:lstStyle/>
          <a:p>
            <a:pPr>
              <a:buFont typeface="Arial Narrow" pitchFamily="34" charset="0"/>
              <a:buNone/>
            </a:pPr>
            <a:r>
              <a:rPr lang="en-US" sz="2000" dirty="0">
                <a:solidFill>
                  <a:schemeClr val="bg1">
                    <a:lumMod val="50000"/>
                  </a:schemeClr>
                </a:solidFill>
                <a:latin typeface="Arial Narrow" pitchFamily="34" charset="0"/>
              </a:rPr>
              <a:t>Connecting the stator to a three-phase power supply, generates a rotating magnetic field in the stator (flux).</a:t>
            </a:r>
          </a:p>
          <a:p>
            <a:pPr>
              <a:buFont typeface="Arial Narrow" pitchFamily="34" charset="0"/>
              <a:buNone/>
            </a:pPr>
            <a:r>
              <a:rPr lang="en-US" sz="2000" dirty="0">
                <a:solidFill>
                  <a:schemeClr val="bg1">
                    <a:lumMod val="50000"/>
                  </a:schemeClr>
                </a:solidFill>
                <a:latin typeface="Arial Narrow" pitchFamily="34" charset="0"/>
              </a:rPr>
              <a:t> This is due to:</a:t>
            </a:r>
            <a:endParaRPr lang="es-ES" sz="2000" dirty="0">
              <a:solidFill>
                <a:schemeClr val="bg1">
                  <a:lumMod val="50000"/>
                </a:schemeClr>
              </a:solidFill>
              <a:latin typeface="Arial Narrow" pitchFamily="34" charset="0"/>
            </a:endParaRPr>
          </a:p>
          <a:p>
            <a:pPr lvl="1">
              <a:buClr>
                <a:srgbClr val="00B0F0"/>
              </a:buClr>
              <a:buFont typeface="Arial Narrow" pitchFamily="34" charset="0"/>
              <a:buChar char="»"/>
            </a:pPr>
            <a:r>
              <a:rPr lang="es-ES" sz="2000" dirty="0">
                <a:solidFill>
                  <a:schemeClr val="bg1">
                    <a:lumMod val="50000"/>
                  </a:schemeClr>
                </a:solidFill>
                <a:latin typeface="Arial Narrow" pitchFamily="34" charset="0"/>
              </a:rPr>
              <a:t> </a:t>
            </a:r>
            <a:r>
              <a:rPr lang="en-US" sz="2000" dirty="0">
                <a:solidFill>
                  <a:schemeClr val="bg1">
                    <a:lumMod val="50000"/>
                  </a:schemeClr>
                </a:solidFill>
                <a:latin typeface="Arial Narrow" pitchFamily="34" charset="0"/>
              </a:rPr>
              <a:t>The physical distribution of stator coils: 3 coils separated 120º physically.</a:t>
            </a:r>
          </a:p>
          <a:p>
            <a:pPr lvl="1">
              <a:buClr>
                <a:srgbClr val="00B0F0"/>
              </a:buClr>
              <a:buFont typeface="Arial Narrow" pitchFamily="34" charset="0"/>
              <a:buChar char="»"/>
            </a:pPr>
            <a:r>
              <a:rPr lang="es-ES" sz="2000" dirty="0">
                <a:solidFill>
                  <a:schemeClr val="bg1">
                    <a:lumMod val="50000"/>
                  </a:schemeClr>
                </a:solidFill>
                <a:latin typeface="Arial Narrow" pitchFamily="34" charset="0"/>
              </a:rPr>
              <a:t> </a:t>
            </a:r>
            <a:r>
              <a:rPr lang="en-US" sz="2000" dirty="0">
                <a:solidFill>
                  <a:schemeClr val="bg1">
                    <a:lumMod val="50000"/>
                  </a:schemeClr>
                </a:solidFill>
                <a:latin typeface="Arial Narrow" pitchFamily="34" charset="0"/>
              </a:rPr>
              <a:t>The current in these 3 coils has 120º electrical displacement.</a:t>
            </a:r>
            <a:endParaRPr lang="es-ES" sz="2000" dirty="0">
              <a:solidFill>
                <a:schemeClr val="bg1">
                  <a:lumMod val="50000"/>
                </a:schemeClr>
              </a:solidFill>
              <a:latin typeface="Arial Narrow" pitchFamily="34" charset="0"/>
            </a:endParaRPr>
          </a:p>
        </p:txBody>
      </p:sp>
      <p:sp>
        <p:nvSpPr>
          <p:cNvPr id="359429" name="Text Box 5"/>
          <p:cNvSpPr txBox="1">
            <a:spLocks noChangeArrowheads="1"/>
          </p:cNvSpPr>
          <p:nvPr/>
        </p:nvSpPr>
        <p:spPr bwMode="auto">
          <a:xfrm>
            <a:off x="7415924" y="6003758"/>
            <a:ext cx="1395202" cy="183648"/>
          </a:xfrm>
          <a:prstGeom prst="rect">
            <a:avLst/>
          </a:prstGeom>
          <a:noFill/>
          <a:ln w="9525" algn="ctr">
            <a:noFill/>
            <a:miter lim="800000"/>
            <a:headEnd/>
            <a:tailEnd/>
          </a:ln>
          <a:effectLst/>
        </p:spPr>
        <p:txBody>
          <a:bodyPr wrap="square" lIns="0" tIns="0" rIns="0" bIns="0">
            <a:spAutoFit/>
          </a:bodyPr>
          <a:lstStyle/>
          <a:p>
            <a:pPr>
              <a:spcBef>
                <a:spcPct val="50000"/>
              </a:spcBef>
            </a:pPr>
            <a:r>
              <a:rPr lang="en-GB" sz="1200" b="0" u="none" dirty="0">
                <a:solidFill>
                  <a:schemeClr val="bg1">
                    <a:lumMod val="50000"/>
                  </a:schemeClr>
                </a:solidFill>
                <a:latin typeface="Verdana" pitchFamily="34" charset="0"/>
              </a:rPr>
              <a:t>» Flux lines</a:t>
            </a:r>
          </a:p>
        </p:txBody>
      </p:sp>
      <p:sp>
        <p:nvSpPr>
          <p:cNvPr id="359430" name="Line 6"/>
          <p:cNvSpPr>
            <a:spLocks noChangeShapeType="1"/>
          </p:cNvSpPr>
          <p:nvPr/>
        </p:nvSpPr>
        <p:spPr bwMode="auto">
          <a:xfrm>
            <a:off x="5854171" y="3055939"/>
            <a:ext cx="0" cy="3063875"/>
          </a:xfrm>
          <a:prstGeom prst="line">
            <a:avLst/>
          </a:prstGeom>
          <a:noFill/>
          <a:ln w="9525">
            <a:solidFill>
              <a:srgbClr val="FF9966"/>
            </a:solidFill>
            <a:round/>
            <a:headEnd/>
            <a:tailEnd type="triangle" w="med" len="med"/>
          </a:ln>
          <a:effectLst/>
        </p:spPr>
        <p:txBody>
          <a:bodyPr wrap="none" anchor="ctr"/>
          <a:lstStyle/>
          <a:p>
            <a:endParaRPr lang="es-ES"/>
          </a:p>
        </p:txBody>
      </p:sp>
      <p:sp>
        <p:nvSpPr>
          <p:cNvPr id="359431" name="Line 7"/>
          <p:cNvSpPr>
            <a:spLocks noChangeShapeType="1"/>
          </p:cNvSpPr>
          <p:nvPr/>
        </p:nvSpPr>
        <p:spPr bwMode="auto">
          <a:xfrm>
            <a:off x="7107900" y="2555875"/>
            <a:ext cx="0" cy="2424113"/>
          </a:xfrm>
          <a:prstGeom prst="line">
            <a:avLst/>
          </a:prstGeom>
          <a:noFill/>
          <a:ln w="9525">
            <a:solidFill>
              <a:srgbClr val="FF9966"/>
            </a:solidFill>
            <a:round/>
            <a:headEnd/>
            <a:tailEnd type="triangle" w="med" len="med"/>
          </a:ln>
          <a:effectLst/>
        </p:spPr>
        <p:txBody>
          <a:bodyPr wrap="none" anchor="ctr"/>
          <a:lstStyle/>
          <a:p>
            <a:endParaRPr lang="es-ES"/>
          </a:p>
        </p:txBody>
      </p:sp>
      <p:sp>
        <p:nvSpPr>
          <p:cNvPr id="359432" name="Oval 8"/>
          <p:cNvSpPr>
            <a:spLocks noChangeArrowheads="1"/>
          </p:cNvSpPr>
          <p:nvPr/>
        </p:nvSpPr>
        <p:spPr bwMode="auto">
          <a:xfrm rot="2085171">
            <a:off x="6088063" y="5549900"/>
            <a:ext cx="108347" cy="84138"/>
          </a:xfrm>
          <a:prstGeom prst="ellipse">
            <a:avLst/>
          </a:prstGeom>
          <a:solidFill>
            <a:schemeClr val="accent1"/>
          </a:solidFill>
          <a:ln w="9525">
            <a:round/>
            <a:headEnd/>
            <a:tailEnd/>
          </a:ln>
          <a:effectLst/>
          <a:scene3d>
            <a:camera prst="legacyObliqueTopRight"/>
            <a:lightRig rig="legacyFlat3" dir="b"/>
          </a:scene3d>
          <a:sp3d extrusionH="3630600" prstMaterial="legacyMatte">
            <a:bevelT w="13500" h="13500" prst="angle"/>
            <a:bevelB w="13500" h="13500" prst="angle"/>
            <a:extrusionClr>
              <a:schemeClr val="accent1"/>
            </a:extrusionClr>
          </a:sp3d>
        </p:spPr>
        <p:txBody>
          <a:bodyPr wrap="none" anchor="ctr">
            <a:flatTx/>
          </a:bodyPr>
          <a:lstStyle/>
          <a:p>
            <a:endParaRPr lang="es-ES"/>
          </a:p>
        </p:txBody>
      </p:sp>
      <p:sp>
        <p:nvSpPr>
          <p:cNvPr id="359433" name="Oval 9"/>
          <p:cNvSpPr>
            <a:spLocks noChangeArrowheads="1"/>
          </p:cNvSpPr>
          <p:nvPr/>
        </p:nvSpPr>
        <p:spPr bwMode="auto">
          <a:xfrm rot="2085171">
            <a:off x="6246284" y="5122864"/>
            <a:ext cx="106627" cy="84137"/>
          </a:xfrm>
          <a:prstGeom prst="ellipse">
            <a:avLst/>
          </a:prstGeom>
          <a:solidFill>
            <a:schemeClr val="accent1"/>
          </a:solidFill>
          <a:ln w="9525">
            <a:round/>
            <a:headEnd/>
            <a:tailEnd/>
          </a:ln>
          <a:effectLst/>
          <a:scene3d>
            <a:camera prst="legacyObliqueTopRight"/>
            <a:lightRig rig="legacyFlat3" dir="b"/>
          </a:scene3d>
          <a:sp3d extrusionH="3630600" prstMaterial="legacyMatte">
            <a:bevelT w="13500" h="13500" prst="angle"/>
            <a:bevelB w="13500" h="13500" prst="angle"/>
            <a:extrusionClr>
              <a:schemeClr val="accent1"/>
            </a:extrusionClr>
          </a:sp3d>
        </p:spPr>
        <p:txBody>
          <a:bodyPr wrap="none" anchor="ctr">
            <a:flatTx/>
          </a:bodyPr>
          <a:lstStyle/>
          <a:p>
            <a:endParaRPr lang="es-ES"/>
          </a:p>
        </p:txBody>
      </p:sp>
      <p:sp>
        <p:nvSpPr>
          <p:cNvPr id="359434" name="Oval 10"/>
          <p:cNvSpPr>
            <a:spLocks noChangeArrowheads="1"/>
          </p:cNvSpPr>
          <p:nvPr/>
        </p:nvSpPr>
        <p:spPr bwMode="auto">
          <a:xfrm rot="-2037070">
            <a:off x="7343510" y="2271713"/>
            <a:ext cx="1382713" cy="1638300"/>
          </a:xfrm>
          <a:prstGeom prst="ellipse">
            <a:avLst/>
          </a:prstGeom>
          <a:solidFill>
            <a:schemeClr val="accent1"/>
          </a:solidFill>
          <a:ln w="9525">
            <a:noFill/>
            <a:round/>
            <a:headEnd/>
            <a:tailEnd/>
          </a:ln>
          <a:effectLst/>
          <a:scene3d>
            <a:camera prst="legacyObliqueTopRight"/>
            <a:lightRig rig="legacyFlat3" dir="b"/>
          </a:scene3d>
          <a:sp3d extrusionH="227000" prstMaterial="legacyMatte">
            <a:bevelT w="13500" h="13500" prst="angle"/>
            <a:bevelB w="13500" h="13500" prst="angle"/>
            <a:extrusionClr>
              <a:schemeClr val="accent1"/>
            </a:extrusionClr>
          </a:sp3d>
        </p:spPr>
        <p:txBody>
          <a:bodyPr wrap="none" anchor="ctr">
            <a:flatTx/>
          </a:bodyPr>
          <a:lstStyle/>
          <a:p>
            <a:endParaRPr lang="es-ES"/>
          </a:p>
        </p:txBody>
      </p:sp>
      <p:sp>
        <p:nvSpPr>
          <p:cNvPr id="359435" name="Oval 11"/>
          <p:cNvSpPr>
            <a:spLocks noChangeArrowheads="1"/>
          </p:cNvSpPr>
          <p:nvPr/>
        </p:nvSpPr>
        <p:spPr bwMode="auto">
          <a:xfrm rot="-2037070">
            <a:off x="7560204" y="2544764"/>
            <a:ext cx="896012" cy="1138237"/>
          </a:xfrm>
          <a:prstGeom prst="ellipse">
            <a:avLst/>
          </a:prstGeom>
          <a:solidFill>
            <a:schemeClr val="bg1"/>
          </a:solidFill>
          <a:ln w="9525">
            <a:noFill/>
            <a:round/>
            <a:headEnd/>
            <a:tailEnd/>
          </a:ln>
          <a:effectLst/>
        </p:spPr>
        <p:txBody>
          <a:bodyPr wrap="none" anchor="ctr"/>
          <a:lstStyle/>
          <a:p>
            <a:endParaRPr lang="es-ES"/>
          </a:p>
        </p:txBody>
      </p:sp>
      <p:sp>
        <p:nvSpPr>
          <p:cNvPr id="359436" name="Oval 12"/>
          <p:cNvSpPr>
            <a:spLocks noChangeArrowheads="1"/>
          </p:cNvSpPr>
          <p:nvPr/>
        </p:nvSpPr>
        <p:spPr bwMode="auto">
          <a:xfrm rot="-2037070">
            <a:off x="8482013" y="2828926"/>
            <a:ext cx="89429" cy="79375"/>
          </a:xfrm>
          <a:prstGeom prst="ellipse">
            <a:avLst/>
          </a:prstGeom>
          <a:solidFill>
            <a:schemeClr val="bg1"/>
          </a:solidFill>
          <a:ln w="9525">
            <a:noFill/>
            <a:round/>
            <a:headEnd/>
            <a:tailEnd/>
          </a:ln>
          <a:effectLst/>
        </p:spPr>
        <p:txBody>
          <a:bodyPr wrap="none" anchor="ctr"/>
          <a:lstStyle/>
          <a:p>
            <a:pPr algn="ctr" eaLnBrk="0" hangingPunct="0"/>
            <a:endParaRPr lang="es-ES_tradnl" sz="2400" b="0" u="none">
              <a:cs typeface="Arial" charset="0"/>
            </a:endParaRPr>
          </a:p>
        </p:txBody>
      </p:sp>
      <p:sp>
        <p:nvSpPr>
          <p:cNvPr id="359437" name="Oval 13"/>
          <p:cNvSpPr>
            <a:spLocks noChangeArrowheads="1"/>
          </p:cNvSpPr>
          <p:nvPr/>
        </p:nvSpPr>
        <p:spPr bwMode="auto">
          <a:xfrm rot="-2037070">
            <a:off x="7971236" y="2484439"/>
            <a:ext cx="91148" cy="79375"/>
          </a:xfrm>
          <a:prstGeom prst="ellipse">
            <a:avLst/>
          </a:prstGeom>
          <a:solidFill>
            <a:schemeClr val="bg1"/>
          </a:solidFill>
          <a:ln w="9525">
            <a:noFill/>
            <a:round/>
            <a:headEnd/>
            <a:tailEnd/>
          </a:ln>
          <a:effectLst/>
        </p:spPr>
        <p:txBody>
          <a:bodyPr wrap="none" anchor="ctr"/>
          <a:lstStyle/>
          <a:p>
            <a:pPr algn="ctr" eaLnBrk="0" hangingPunct="0"/>
            <a:endParaRPr lang="es-ES_tradnl" sz="2400" b="0" u="none">
              <a:cs typeface="Arial" charset="0"/>
            </a:endParaRPr>
          </a:p>
        </p:txBody>
      </p:sp>
      <p:sp>
        <p:nvSpPr>
          <p:cNvPr id="359438" name="Oval 14"/>
          <p:cNvSpPr>
            <a:spLocks noChangeArrowheads="1"/>
          </p:cNvSpPr>
          <p:nvPr/>
        </p:nvSpPr>
        <p:spPr bwMode="auto">
          <a:xfrm rot="-2037070">
            <a:off x="8598958" y="3340101"/>
            <a:ext cx="89429" cy="79375"/>
          </a:xfrm>
          <a:prstGeom prst="ellipse">
            <a:avLst/>
          </a:prstGeom>
          <a:solidFill>
            <a:schemeClr val="bg1"/>
          </a:solidFill>
          <a:ln w="9525">
            <a:noFill/>
            <a:round/>
            <a:headEnd/>
            <a:tailEnd/>
          </a:ln>
          <a:effectLst/>
        </p:spPr>
        <p:txBody>
          <a:bodyPr wrap="none" anchor="ctr"/>
          <a:lstStyle/>
          <a:p>
            <a:pPr algn="ctr" eaLnBrk="0" hangingPunct="0"/>
            <a:endParaRPr lang="es-ES_tradnl" sz="2400" b="0" u="none">
              <a:cs typeface="Arial" charset="0"/>
            </a:endParaRPr>
          </a:p>
        </p:txBody>
      </p:sp>
      <p:sp>
        <p:nvSpPr>
          <p:cNvPr id="359439" name="Oval 15"/>
          <p:cNvSpPr>
            <a:spLocks noChangeArrowheads="1"/>
          </p:cNvSpPr>
          <p:nvPr/>
        </p:nvSpPr>
        <p:spPr bwMode="auto">
          <a:xfrm rot="-2037070">
            <a:off x="8285956" y="3697289"/>
            <a:ext cx="91150" cy="77787"/>
          </a:xfrm>
          <a:prstGeom prst="ellipse">
            <a:avLst/>
          </a:prstGeom>
          <a:solidFill>
            <a:schemeClr val="bg1"/>
          </a:solidFill>
          <a:ln w="9525">
            <a:noFill/>
            <a:round/>
            <a:headEnd/>
            <a:tailEnd/>
          </a:ln>
          <a:effectLst/>
        </p:spPr>
        <p:txBody>
          <a:bodyPr wrap="none" anchor="ctr"/>
          <a:lstStyle/>
          <a:p>
            <a:pPr algn="ctr" eaLnBrk="0" hangingPunct="0"/>
            <a:endParaRPr lang="es-ES_tradnl" sz="2400" b="0" u="none">
              <a:cs typeface="Arial" charset="0"/>
            </a:endParaRPr>
          </a:p>
        </p:txBody>
      </p:sp>
      <p:sp>
        <p:nvSpPr>
          <p:cNvPr id="359440" name="Oval 16"/>
          <p:cNvSpPr>
            <a:spLocks noChangeArrowheads="1"/>
          </p:cNvSpPr>
          <p:nvPr/>
        </p:nvSpPr>
        <p:spPr bwMode="auto">
          <a:xfrm rot="-2037070">
            <a:off x="7725304" y="3554414"/>
            <a:ext cx="89429" cy="77787"/>
          </a:xfrm>
          <a:prstGeom prst="ellipse">
            <a:avLst/>
          </a:prstGeom>
          <a:solidFill>
            <a:schemeClr val="bg1"/>
          </a:solidFill>
          <a:ln w="9525">
            <a:noFill/>
            <a:round/>
            <a:headEnd/>
            <a:tailEnd/>
          </a:ln>
          <a:effectLst/>
        </p:spPr>
        <p:txBody>
          <a:bodyPr wrap="none" anchor="ctr"/>
          <a:lstStyle/>
          <a:p>
            <a:pPr algn="ctr" eaLnBrk="0" hangingPunct="0"/>
            <a:endParaRPr lang="es-ES_tradnl" sz="2400" b="0" u="none">
              <a:cs typeface="Arial" charset="0"/>
            </a:endParaRPr>
          </a:p>
        </p:txBody>
      </p:sp>
      <p:sp>
        <p:nvSpPr>
          <p:cNvPr id="359441" name="Oval 17"/>
          <p:cNvSpPr>
            <a:spLocks noChangeArrowheads="1"/>
          </p:cNvSpPr>
          <p:nvPr/>
        </p:nvSpPr>
        <p:spPr bwMode="auto">
          <a:xfrm rot="-2037070">
            <a:off x="7422621" y="2555876"/>
            <a:ext cx="89429" cy="79375"/>
          </a:xfrm>
          <a:prstGeom prst="ellipse">
            <a:avLst/>
          </a:prstGeom>
          <a:solidFill>
            <a:schemeClr val="bg1"/>
          </a:solidFill>
          <a:ln w="9525">
            <a:noFill/>
            <a:round/>
            <a:headEnd/>
            <a:tailEnd/>
          </a:ln>
          <a:effectLst/>
        </p:spPr>
        <p:txBody>
          <a:bodyPr wrap="none" anchor="ctr"/>
          <a:lstStyle/>
          <a:p>
            <a:pPr algn="ctr" eaLnBrk="0" hangingPunct="0"/>
            <a:endParaRPr lang="es-ES_tradnl" sz="2400" b="0" u="none">
              <a:cs typeface="Arial" charset="0"/>
            </a:endParaRPr>
          </a:p>
        </p:txBody>
      </p:sp>
      <p:sp>
        <p:nvSpPr>
          <p:cNvPr id="359442" name="Oval 18"/>
          <p:cNvSpPr>
            <a:spLocks noChangeArrowheads="1"/>
          </p:cNvSpPr>
          <p:nvPr/>
        </p:nvSpPr>
        <p:spPr bwMode="auto">
          <a:xfrm rot="-2037070">
            <a:off x="7374466" y="3095625"/>
            <a:ext cx="91150" cy="77788"/>
          </a:xfrm>
          <a:prstGeom prst="ellipse">
            <a:avLst/>
          </a:prstGeom>
          <a:solidFill>
            <a:schemeClr val="bg1"/>
          </a:solidFill>
          <a:ln w="9525">
            <a:noFill/>
            <a:round/>
            <a:headEnd/>
            <a:tailEnd/>
          </a:ln>
          <a:effectLst/>
        </p:spPr>
        <p:txBody>
          <a:bodyPr wrap="none" anchor="ctr"/>
          <a:lstStyle/>
          <a:p>
            <a:pPr algn="ctr" eaLnBrk="0" hangingPunct="0"/>
            <a:endParaRPr lang="es-ES_tradnl" sz="2400" b="0" u="none">
              <a:cs typeface="Arial" charset="0"/>
            </a:endParaRPr>
          </a:p>
        </p:txBody>
      </p:sp>
      <p:sp>
        <p:nvSpPr>
          <p:cNvPr id="359443" name="Oval 19"/>
          <p:cNvSpPr>
            <a:spLocks noChangeArrowheads="1"/>
          </p:cNvSpPr>
          <p:nvPr/>
        </p:nvSpPr>
        <p:spPr bwMode="auto">
          <a:xfrm rot="2085171">
            <a:off x="5226448" y="4552950"/>
            <a:ext cx="106627" cy="84138"/>
          </a:xfrm>
          <a:prstGeom prst="ellipse">
            <a:avLst/>
          </a:prstGeom>
          <a:solidFill>
            <a:schemeClr val="accent1"/>
          </a:solidFill>
          <a:ln w="9525">
            <a:round/>
            <a:headEnd/>
            <a:tailEnd/>
          </a:ln>
          <a:effectLst/>
          <a:scene3d>
            <a:camera prst="legacyObliqueTopRight"/>
            <a:lightRig rig="legacyFlat3" dir="b"/>
          </a:scene3d>
          <a:sp3d extrusionH="3630600" prstMaterial="legacyMatte">
            <a:bevelT w="13500" h="13500" prst="angle"/>
            <a:bevelB w="13500" h="13500" prst="angle"/>
            <a:extrusionClr>
              <a:schemeClr val="accent1"/>
            </a:extrusionClr>
          </a:sp3d>
        </p:spPr>
        <p:txBody>
          <a:bodyPr wrap="none" anchor="ctr">
            <a:flatTx/>
          </a:bodyPr>
          <a:lstStyle/>
          <a:p>
            <a:endParaRPr lang="es-ES"/>
          </a:p>
        </p:txBody>
      </p:sp>
      <p:sp>
        <p:nvSpPr>
          <p:cNvPr id="359444" name="Oval 20"/>
          <p:cNvSpPr>
            <a:spLocks noChangeArrowheads="1"/>
          </p:cNvSpPr>
          <p:nvPr/>
        </p:nvSpPr>
        <p:spPr bwMode="auto">
          <a:xfrm rot="2085171">
            <a:off x="5147337" y="4267200"/>
            <a:ext cx="108346" cy="84138"/>
          </a:xfrm>
          <a:prstGeom prst="ellipse">
            <a:avLst/>
          </a:prstGeom>
          <a:solidFill>
            <a:schemeClr val="accent1"/>
          </a:solidFill>
          <a:ln w="9525">
            <a:round/>
            <a:headEnd/>
            <a:tailEnd/>
          </a:ln>
          <a:effectLst/>
          <a:scene3d>
            <a:camera prst="legacyObliqueTopRight"/>
            <a:lightRig rig="legacyFlat3" dir="b"/>
          </a:scene3d>
          <a:sp3d extrusionH="3630600" prstMaterial="legacyMatte">
            <a:bevelT w="13500" h="13500" prst="angle"/>
            <a:bevelB w="13500" h="13500" prst="angle"/>
            <a:extrusionClr>
              <a:schemeClr val="accent1"/>
            </a:extrusionClr>
          </a:sp3d>
        </p:spPr>
        <p:txBody>
          <a:bodyPr wrap="none" anchor="ctr">
            <a:flatTx/>
          </a:bodyPr>
          <a:lstStyle/>
          <a:p>
            <a:endParaRPr lang="es-ES"/>
          </a:p>
        </p:txBody>
      </p:sp>
      <p:sp>
        <p:nvSpPr>
          <p:cNvPr id="359445" name="Oval 21"/>
          <p:cNvSpPr>
            <a:spLocks noChangeArrowheads="1"/>
          </p:cNvSpPr>
          <p:nvPr/>
        </p:nvSpPr>
        <p:spPr bwMode="auto">
          <a:xfrm rot="-2037070">
            <a:off x="4598723" y="4622800"/>
            <a:ext cx="1176338" cy="1639888"/>
          </a:xfrm>
          <a:prstGeom prst="ellipse">
            <a:avLst/>
          </a:prstGeom>
          <a:solidFill>
            <a:schemeClr val="accent1"/>
          </a:solidFill>
          <a:ln w="9525">
            <a:noFill/>
            <a:round/>
            <a:headEnd/>
            <a:tailEnd/>
          </a:ln>
          <a:effectLst/>
          <a:scene3d>
            <a:camera prst="legacyObliqueTopRight"/>
            <a:lightRig rig="legacyFlat3" dir="b"/>
          </a:scene3d>
          <a:sp3d extrusionH="227000" prstMaterial="legacyMatte">
            <a:bevelT w="13500" h="13500" prst="angle"/>
            <a:bevelB w="13500" h="13500" prst="angle"/>
            <a:extrusionClr>
              <a:schemeClr val="accent1"/>
            </a:extrusionClr>
          </a:sp3d>
        </p:spPr>
        <p:txBody>
          <a:bodyPr wrap="none" anchor="ctr">
            <a:flatTx/>
          </a:bodyPr>
          <a:lstStyle/>
          <a:p>
            <a:endParaRPr lang="es-ES"/>
          </a:p>
        </p:txBody>
      </p:sp>
      <p:sp>
        <p:nvSpPr>
          <p:cNvPr id="359446" name="Oval 22"/>
          <p:cNvSpPr>
            <a:spLocks noChangeArrowheads="1"/>
          </p:cNvSpPr>
          <p:nvPr/>
        </p:nvSpPr>
        <p:spPr bwMode="auto">
          <a:xfrm rot="2085171">
            <a:off x="5931562" y="5122864"/>
            <a:ext cx="108346" cy="84137"/>
          </a:xfrm>
          <a:prstGeom prst="ellipse">
            <a:avLst/>
          </a:prstGeom>
          <a:solidFill>
            <a:schemeClr val="accent1"/>
          </a:solidFill>
          <a:ln w="9525">
            <a:round/>
            <a:headEnd/>
            <a:tailEnd/>
          </a:ln>
          <a:effectLst/>
          <a:scene3d>
            <a:camera prst="legacyObliqueTopRight"/>
            <a:lightRig rig="legacyFlat3" dir="b"/>
          </a:scene3d>
          <a:sp3d extrusionH="3630600" prstMaterial="legacyMatte">
            <a:bevelT w="13500" h="13500" prst="angle"/>
            <a:bevelB w="13500" h="13500" prst="angle"/>
            <a:extrusionClr>
              <a:schemeClr val="accent1"/>
            </a:extrusionClr>
          </a:sp3d>
        </p:spPr>
        <p:txBody>
          <a:bodyPr wrap="none" anchor="ctr">
            <a:flatTx/>
          </a:bodyPr>
          <a:lstStyle/>
          <a:p>
            <a:endParaRPr lang="es-ES"/>
          </a:p>
        </p:txBody>
      </p:sp>
      <p:sp>
        <p:nvSpPr>
          <p:cNvPr id="359447" name="Oval 23"/>
          <p:cNvSpPr>
            <a:spLocks noChangeArrowheads="1"/>
          </p:cNvSpPr>
          <p:nvPr/>
        </p:nvSpPr>
        <p:spPr bwMode="auto">
          <a:xfrm rot="2085171">
            <a:off x="5931562" y="4837114"/>
            <a:ext cx="108346" cy="84137"/>
          </a:xfrm>
          <a:prstGeom prst="ellipse">
            <a:avLst/>
          </a:prstGeom>
          <a:solidFill>
            <a:schemeClr val="accent1"/>
          </a:solidFill>
          <a:ln w="9525">
            <a:round/>
            <a:headEnd/>
            <a:tailEnd/>
          </a:ln>
          <a:effectLst/>
          <a:scene3d>
            <a:camera prst="legacyObliqueTopRight"/>
            <a:lightRig rig="legacyFlat3" dir="b"/>
          </a:scene3d>
          <a:sp3d extrusionH="3630600" prstMaterial="legacyMatte">
            <a:bevelT w="13500" h="13500" prst="angle"/>
            <a:bevelB w="13500" h="13500" prst="angle"/>
            <a:extrusionClr>
              <a:schemeClr val="accent1"/>
            </a:extrusionClr>
          </a:sp3d>
        </p:spPr>
        <p:txBody>
          <a:bodyPr wrap="none" anchor="ctr">
            <a:flatTx/>
          </a:bodyPr>
          <a:lstStyle/>
          <a:p>
            <a:endParaRPr lang="es-ES"/>
          </a:p>
        </p:txBody>
      </p:sp>
      <p:sp>
        <p:nvSpPr>
          <p:cNvPr id="359448" name="Oval 24"/>
          <p:cNvSpPr>
            <a:spLocks noChangeArrowheads="1"/>
          </p:cNvSpPr>
          <p:nvPr/>
        </p:nvSpPr>
        <p:spPr bwMode="auto">
          <a:xfrm rot="-2037070">
            <a:off x="4755224" y="4897439"/>
            <a:ext cx="763588" cy="1138237"/>
          </a:xfrm>
          <a:prstGeom prst="ellipse">
            <a:avLst/>
          </a:prstGeom>
          <a:solidFill>
            <a:schemeClr val="bg1"/>
          </a:solidFill>
          <a:ln w="9525">
            <a:noFill/>
            <a:round/>
            <a:headEnd/>
            <a:tailEnd/>
          </a:ln>
          <a:effectLst/>
        </p:spPr>
        <p:txBody>
          <a:bodyPr wrap="none" anchor="ctr"/>
          <a:lstStyle/>
          <a:p>
            <a:endParaRPr lang="es-ES"/>
          </a:p>
        </p:txBody>
      </p:sp>
      <p:sp>
        <p:nvSpPr>
          <p:cNvPr id="359449" name="Oval 25"/>
          <p:cNvSpPr>
            <a:spLocks noChangeArrowheads="1"/>
          </p:cNvSpPr>
          <p:nvPr/>
        </p:nvSpPr>
        <p:spPr bwMode="auto">
          <a:xfrm rot="-2037070">
            <a:off x="5539450" y="5181601"/>
            <a:ext cx="77390" cy="79375"/>
          </a:xfrm>
          <a:prstGeom prst="ellipse">
            <a:avLst/>
          </a:prstGeom>
          <a:solidFill>
            <a:schemeClr val="bg1"/>
          </a:solidFill>
          <a:ln w="9525">
            <a:noFill/>
            <a:round/>
            <a:headEnd/>
            <a:tailEnd/>
          </a:ln>
          <a:effectLst/>
        </p:spPr>
        <p:txBody>
          <a:bodyPr wrap="none" anchor="ctr"/>
          <a:lstStyle/>
          <a:p>
            <a:pPr algn="ctr" eaLnBrk="0" hangingPunct="0"/>
            <a:endParaRPr lang="es-ES_tradnl" sz="2400" b="0" u="none">
              <a:cs typeface="Arial" charset="0"/>
            </a:endParaRPr>
          </a:p>
        </p:txBody>
      </p:sp>
      <p:sp>
        <p:nvSpPr>
          <p:cNvPr id="359450" name="Oval 26"/>
          <p:cNvSpPr>
            <a:spLocks noChangeArrowheads="1"/>
          </p:cNvSpPr>
          <p:nvPr/>
        </p:nvSpPr>
        <p:spPr bwMode="auto">
          <a:xfrm rot="-2037070">
            <a:off x="5068227" y="4826000"/>
            <a:ext cx="77390" cy="77788"/>
          </a:xfrm>
          <a:prstGeom prst="ellipse">
            <a:avLst/>
          </a:prstGeom>
          <a:solidFill>
            <a:schemeClr val="bg1"/>
          </a:solidFill>
          <a:ln w="9525">
            <a:noFill/>
            <a:round/>
            <a:headEnd/>
            <a:tailEnd/>
          </a:ln>
          <a:effectLst/>
        </p:spPr>
        <p:txBody>
          <a:bodyPr wrap="none" anchor="ctr"/>
          <a:lstStyle/>
          <a:p>
            <a:pPr algn="ctr" eaLnBrk="0" hangingPunct="0"/>
            <a:endParaRPr lang="es-ES_tradnl" sz="2400" b="0" u="none">
              <a:cs typeface="Arial" charset="0"/>
            </a:endParaRPr>
          </a:p>
        </p:txBody>
      </p:sp>
      <p:sp>
        <p:nvSpPr>
          <p:cNvPr id="359451" name="Oval 27"/>
          <p:cNvSpPr>
            <a:spLocks noChangeArrowheads="1"/>
          </p:cNvSpPr>
          <p:nvPr/>
        </p:nvSpPr>
        <p:spPr bwMode="auto">
          <a:xfrm rot="-2037070">
            <a:off x="5695950" y="5680076"/>
            <a:ext cx="77391" cy="79375"/>
          </a:xfrm>
          <a:prstGeom prst="ellipse">
            <a:avLst/>
          </a:prstGeom>
          <a:solidFill>
            <a:schemeClr val="bg1"/>
          </a:solidFill>
          <a:ln w="9525">
            <a:noFill/>
            <a:round/>
            <a:headEnd/>
            <a:tailEnd/>
          </a:ln>
          <a:effectLst/>
        </p:spPr>
        <p:txBody>
          <a:bodyPr wrap="none" anchor="ctr"/>
          <a:lstStyle/>
          <a:p>
            <a:pPr algn="ctr" eaLnBrk="0" hangingPunct="0"/>
            <a:endParaRPr lang="es-ES_tradnl" sz="2400" b="0" u="none">
              <a:cs typeface="Arial" charset="0"/>
            </a:endParaRPr>
          </a:p>
        </p:txBody>
      </p:sp>
      <p:sp>
        <p:nvSpPr>
          <p:cNvPr id="359452" name="Oval 28"/>
          <p:cNvSpPr>
            <a:spLocks noChangeArrowheads="1"/>
          </p:cNvSpPr>
          <p:nvPr/>
        </p:nvSpPr>
        <p:spPr bwMode="auto">
          <a:xfrm rot="-2037070">
            <a:off x="5460340" y="6037264"/>
            <a:ext cx="77390" cy="77787"/>
          </a:xfrm>
          <a:prstGeom prst="ellipse">
            <a:avLst/>
          </a:prstGeom>
          <a:solidFill>
            <a:schemeClr val="bg1"/>
          </a:solidFill>
          <a:ln w="9525">
            <a:noFill/>
            <a:round/>
            <a:headEnd/>
            <a:tailEnd/>
          </a:ln>
          <a:effectLst/>
        </p:spPr>
        <p:txBody>
          <a:bodyPr wrap="none" anchor="ctr"/>
          <a:lstStyle/>
          <a:p>
            <a:pPr algn="ctr" eaLnBrk="0" hangingPunct="0"/>
            <a:endParaRPr lang="es-ES_tradnl" sz="2400" b="0" u="none">
              <a:cs typeface="Arial" charset="0"/>
            </a:endParaRPr>
          </a:p>
        </p:txBody>
      </p:sp>
      <p:sp>
        <p:nvSpPr>
          <p:cNvPr id="359453" name="Oval 29"/>
          <p:cNvSpPr>
            <a:spLocks noChangeArrowheads="1"/>
          </p:cNvSpPr>
          <p:nvPr/>
        </p:nvSpPr>
        <p:spPr bwMode="auto">
          <a:xfrm rot="-2037070">
            <a:off x="4990835" y="5894389"/>
            <a:ext cx="75671" cy="79375"/>
          </a:xfrm>
          <a:prstGeom prst="ellipse">
            <a:avLst/>
          </a:prstGeom>
          <a:solidFill>
            <a:schemeClr val="bg1"/>
          </a:solidFill>
          <a:ln w="9525">
            <a:noFill/>
            <a:round/>
            <a:headEnd/>
            <a:tailEnd/>
          </a:ln>
          <a:effectLst/>
        </p:spPr>
        <p:txBody>
          <a:bodyPr wrap="none" anchor="ctr"/>
          <a:lstStyle/>
          <a:p>
            <a:pPr algn="ctr" eaLnBrk="0" hangingPunct="0"/>
            <a:endParaRPr lang="es-ES_tradnl" sz="2400" b="0" u="none">
              <a:cs typeface="Arial" charset="0"/>
            </a:endParaRPr>
          </a:p>
        </p:txBody>
      </p:sp>
      <p:sp>
        <p:nvSpPr>
          <p:cNvPr id="359454" name="Oval 30"/>
          <p:cNvSpPr>
            <a:spLocks noChangeArrowheads="1"/>
          </p:cNvSpPr>
          <p:nvPr/>
        </p:nvSpPr>
        <p:spPr bwMode="auto">
          <a:xfrm rot="-2037070">
            <a:off x="4598723" y="4897439"/>
            <a:ext cx="75671" cy="77787"/>
          </a:xfrm>
          <a:prstGeom prst="ellipse">
            <a:avLst/>
          </a:prstGeom>
          <a:solidFill>
            <a:schemeClr val="bg1"/>
          </a:solidFill>
          <a:ln w="9525">
            <a:noFill/>
            <a:round/>
            <a:headEnd/>
            <a:tailEnd/>
          </a:ln>
          <a:effectLst/>
        </p:spPr>
        <p:txBody>
          <a:bodyPr wrap="none" anchor="ctr"/>
          <a:lstStyle/>
          <a:p>
            <a:pPr algn="ctr" eaLnBrk="0" hangingPunct="0"/>
            <a:endParaRPr lang="es-ES_tradnl" sz="2400" b="0" u="none">
              <a:cs typeface="Arial" charset="0"/>
            </a:endParaRPr>
          </a:p>
        </p:txBody>
      </p:sp>
      <p:sp>
        <p:nvSpPr>
          <p:cNvPr id="359455" name="Oval 31"/>
          <p:cNvSpPr>
            <a:spLocks noChangeArrowheads="1"/>
          </p:cNvSpPr>
          <p:nvPr/>
        </p:nvSpPr>
        <p:spPr bwMode="auto">
          <a:xfrm rot="-2037070">
            <a:off x="4598723" y="5448300"/>
            <a:ext cx="75671" cy="77788"/>
          </a:xfrm>
          <a:prstGeom prst="ellipse">
            <a:avLst/>
          </a:prstGeom>
          <a:solidFill>
            <a:schemeClr val="bg1"/>
          </a:solidFill>
          <a:ln w="9525">
            <a:noFill/>
            <a:round/>
            <a:headEnd/>
            <a:tailEnd/>
          </a:ln>
          <a:effectLst/>
        </p:spPr>
        <p:txBody>
          <a:bodyPr wrap="none" anchor="ctr"/>
          <a:lstStyle/>
          <a:p>
            <a:pPr algn="ctr" eaLnBrk="0" hangingPunct="0"/>
            <a:endParaRPr lang="es-ES_tradnl" sz="2400" b="0" u="none">
              <a:cs typeface="Arial" charset="0"/>
            </a:endParaRPr>
          </a:p>
        </p:txBody>
      </p:sp>
      <p:sp>
        <p:nvSpPr>
          <p:cNvPr id="359456" name="Oval 32"/>
          <p:cNvSpPr>
            <a:spLocks noChangeArrowheads="1"/>
          </p:cNvSpPr>
          <p:nvPr/>
        </p:nvSpPr>
        <p:spPr bwMode="auto">
          <a:xfrm rot="2085171">
            <a:off x="5460339" y="4410075"/>
            <a:ext cx="108346" cy="84138"/>
          </a:xfrm>
          <a:prstGeom prst="ellipse">
            <a:avLst/>
          </a:prstGeom>
          <a:solidFill>
            <a:schemeClr val="accent1"/>
          </a:solidFill>
          <a:ln w="9525">
            <a:round/>
            <a:headEnd/>
            <a:tailEnd/>
          </a:ln>
          <a:effectLst/>
          <a:scene3d>
            <a:camera prst="legacyObliqueTopRight"/>
            <a:lightRig rig="legacyFlat3" dir="b"/>
          </a:scene3d>
          <a:sp3d extrusionH="3529000" prstMaterial="legacyMatte">
            <a:bevelT w="13500" h="13500" prst="angle"/>
            <a:bevelB w="13500" h="13500" prst="angle"/>
            <a:extrusionClr>
              <a:schemeClr val="accent1"/>
            </a:extrusionClr>
          </a:sp3d>
        </p:spPr>
        <p:txBody>
          <a:bodyPr wrap="none" anchor="ctr">
            <a:flatTx/>
          </a:bodyPr>
          <a:lstStyle/>
          <a:p>
            <a:endParaRPr lang="es-ES"/>
          </a:p>
        </p:txBody>
      </p:sp>
      <p:sp>
        <p:nvSpPr>
          <p:cNvPr id="359457" name="Line 33"/>
          <p:cNvSpPr>
            <a:spLocks noChangeShapeType="1"/>
          </p:cNvSpPr>
          <p:nvPr/>
        </p:nvSpPr>
        <p:spPr bwMode="auto">
          <a:xfrm>
            <a:off x="5775061" y="6191251"/>
            <a:ext cx="705115" cy="142875"/>
          </a:xfrm>
          <a:prstGeom prst="line">
            <a:avLst/>
          </a:prstGeom>
          <a:noFill/>
          <a:ln w="9525">
            <a:solidFill>
              <a:schemeClr val="bg2"/>
            </a:solidFill>
            <a:round/>
            <a:headEnd/>
            <a:tailEnd/>
          </a:ln>
          <a:effectLst/>
          <a:scene3d>
            <a:camera prst="legacyObliqueTopRight"/>
            <a:lightRig rig="legacyFlat3" dir="b"/>
          </a:scene3d>
          <a:sp3d extrusionH="3630600" prstMaterial="legacyMatte">
            <a:bevelT w="13500" h="13500" prst="angle"/>
            <a:bevelB w="13500" h="13500" prst="angle"/>
            <a:extrusionClr>
              <a:schemeClr val="bg2"/>
            </a:extrusionClr>
          </a:sp3d>
        </p:spPr>
        <p:txBody>
          <a:bodyPr wrap="none" anchor="ctr">
            <a:flatTx/>
          </a:bodyPr>
          <a:lstStyle/>
          <a:p>
            <a:endParaRPr lang="es-ES"/>
          </a:p>
        </p:txBody>
      </p:sp>
      <p:sp>
        <p:nvSpPr>
          <p:cNvPr id="359458" name="Line 34"/>
          <p:cNvSpPr>
            <a:spLocks noChangeShapeType="1"/>
          </p:cNvSpPr>
          <p:nvPr/>
        </p:nvSpPr>
        <p:spPr bwMode="auto">
          <a:xfrm>
            <a:off x="7814733" y="1989138"/>
            <a:ext cx="0" cy="3065462"/>
          </a:xfrm>
          <a:prstGeom prst="line">
            <a:avLst/>
          </a:prstGeom>
          <a:noFill/>
          <a:ln w="9525">
            <a:solidFill>
              <a:srgbClr val="FF9966"/>
            </a:solidFill>
            <a:round/>
            <a:headEnd/>
            <a:tailEnd type="triangle" w="med" len="med"/>
          </a:ln>
          <a:effectLst/>
        </p:spPr>
        <p:txBody>
          <a:bodyPr wrap="none" anchor="ctr"/>
          <a:lstStyle/>
          <a:p>
            <a:endParaRPr lang="es-ES"/>
          </a:p>
        </p:txBody>
      </p:sp>
      <p:sp>
        <p:nvSpPr>
          <p:cNvPr id="359459" name="Line 35"/>
          <p:cNvSpPr>
            <a:spLocks noChangeShapeType="1"/>
          </p:cNvSpPr>
          <p:nvPr/>
        </p:nvSpPr>
        <p:spPr bwMode="auto">
          <a:xfrm flipH="1">
            <a:off x="4598723" y="2343151"/>
            <a:ext cx="4314958" cy="3635375"/>
          </a:xfrm>
          <a:prstGeom prst="line">
            <a:avLst/>
          </a:prstGeom>
          <a:noFill/>
          <a:ln w="9525">
            <a:solidFill>
              <a:schemeClr val="bg2"/>
            </a:solidFill>
            <a:prstDash val="lgDashDot"/>
            <a:round/>
            <a:headEnd/>
            <a:tailEnd/>
          </a:ln>
          <a:effectLst/>
        </p:spPr>
        <p:txBody>
          <a:bodyPr wrap="none" anchor="ctr"/>
          <a:lstStyle/>
          <a:p>
            <a:endParaRPr lang="es-ES"/>
          </a:p>
        </p:txBody>
      </p:sp>
      <p:sp>
        <p:nvSpPr>
          <p:cNvPr id="359460" name="Line 36"/>
          <p:cNvSpPr>
            <a:spLocks noChangeShapeType="1"/>
          </p:cNvSpPr>
          <p:nvPr/>
        </p:nvSpPr>
        <p:spPr bwMode="auto">
          <a:xfrm>
            <a:off x="6480175" y="2841626"/>
            <a:ext cx="0" cy="3421063"/>
          </a:xfrm>
          <a:prstGeom prst="line">
            <a:avLst/>
          </a:prstGeom>
          <a:noFill/>
          <a:ln w="9525">
            <a:solidFill>
              <a:srgbClr val="FF9966"/>
            </a:solidFill>
            <a:round/>
            <a:headEnd/>
            <a:tailEnd type="triangle" w="med" len="med"/>
          </a:ln>
          <a:effectLst/>
        </p:spPr>
        <p:txBody>
          <a:bodyPr wrap="none" anchor="ctr"/>
          <a:lstStyle/>
          <a:p>
            <a:endParaRPr lang="es-ES"/>
          </a:p>
        </p:txBody>
      </p:sp>
      <p:sp>
        <p:nvSpPr>
          <p:cNvPr id="359461" name="Line 37"/>
          <p:cNvSpPr>
            <a:spLocks noChangeShapeType="1"/>
          </p:cNvSpPr>
          <p:nvPr/>
        </p:nvSpPr>
        <p:spPr bwMode="auto">
          <a:xfrm>
            <a:off x="5775061" y="3055939"/>
            <a:ext cx="705115" cy="141287"/>
          </a:xfrm>
          <a:prstGeom prst="line">
            <a:avLst/>
          </a:prstGeom>
          <a:noFill/>
          <a:ln w="9525">
            <a:solidFill>
              <a:schemeClr val="bg2"/>
            </a:solidFill>
            <a:round/>
            <a:headEnd/>
            <a:tailEnd/>
          </a:ln>
          <a:effectLst/>
          <a:scene3d>
            <a:camera prst="legacyObliqueTopRight"/>
            <a:lightRig rig="legacyFlat3" dir="b"/>
          </a:scene3d>
          <a:sp3d extrusionH="3630600" prstMaterial="legacyMatte">
            <a:bevelT w="13500" h="13500" prst="angle"/>
            <a:bevelB w="13500" h="13500" prst="angle"/>
            <a:extrusionClr>
              <a:schemeClr val="bg2"/>
            </a:extrusionClr>
          </a:sp3d>
        </p:spPr>
        <p:txBody>
          <a:bodyPr wrap="none" anchor="ctr">
            <a:flatTx/>
          </a:bodyPr>
          <a:lstStyle/>
          <a:p>
            <a:endParaRPr lang="es-ES"/>
          </a:p>
        </p:txBody>
      </p:sp>
      <p:sp>
        <p:nvSpPr>
          <p:cNvPr id="359462" name="Line 38"/>
          <p:cNvSpPr>
            <a:spLocks noChangeShapeType="1"/>
          </p:cNvSpPr>
          <p:nvPr/>
        </p:nvSpPr>
        <p:spPr bwMode="auto">
          <a:xfrm>
            <a:off x="7107900" y="2627313"/>
            <a:ext cx="0" cy="3136900"/>
          </a:xfrm>
          <a:prstGeom prst="line">
            <a:avLst/>
          </a:prstGeom>
          <a:noFill/>
          <a:ln w="9525">
            <a:solidFill>
              <a:srgbClr val="FF9966"/>
            </a:solidFill>
            <a:round/>
            <a:headEnd/>
            <a:tailEnd type="triangle" w="med" len="med"/>
          </a:ln>
          <a:effectLst/>
        </p:spPr>
        <p:txBody>
          <a:bodyPr wrap="none" anchor="ctr"/>
          <a:lstStyle/>
          <a:p>
            <a:endParaRPr lang="es-ES"/>
          </a:p>
        </p:txBody>
      </p:sp>
      <p:sp>
        <p:nvSpPr>
          <p:cNvPr id="359463" name="Line 39"/>
          <p:cNvSpPr>
            <a:spLocks noChangeShapeType="1"/>
          </p:cNvSpPr>
          <p:nvPr/>
        </p:nvSpPr>
        <p:spPr bwMode="auto">
          <a:xfrm>
            <a:off x="6559285" y="3197226"/>
            <a:ext cx="0" cy="2352675"/>
          </a:xfrm>
          <a:prstGeom prst="line">
            <a:avLst/>
          </a:prstGeom>
          <a:noFill/>
          <a:ln w="9525">
            <a:solidFill>
              <a:srgbClr val="FF9966"/>
            </a:solidFill>
            <a:round/>
            <a:headEnd/>
            <a:tailEnd type="triangle" w="med" len="med"/>
          </a:ln>
          <a:effectLst/>
        </p:spPr>
        <p:txBody>
          <a:bodyPr wrap="none" anchor="ctr"/>
          <a:lstStyle/>
          <a:p>
            <a:endParaRPr lang="es-ES"/>
          </a:p>
        </p:txBody>
      </p:sp>
      <p:sp>
        <p:nvSpPr>
          <p:cNvPr id="359464" name="Line 40"/>
          <p:cNvSpPr>
            <a:spLocks noChangeShapeType="1"/>
          </p:cNvSpPr>
          <p:nvPr/>
        </p:nvSpPr>
        <p:spPr bwMode="auto">
          <a:xfrm>
            <a:off x="6559285" y="3127375"/>
            <a:ext cx="0" cy="2851150"/>
          </a:xfrm>
          <a:prstGeom prst="line">
            <a:avLst/>
          </a:prstGeom>
          <a:noFill/>
          <a:ln w="9525">
            <a:solidFill>
              <a:srgbClr val="FF9966"/>
            </a:solidFill>
            <a:round/>
            <a:headEnd/>
            <a:tailEnd type="triangle" w="med" len="med"/>
          </a:ln>
          <a:effectLst/>
        </p:spPr>
        <p:txBody>
          <a:bodyPr wrap="none" anchor="ctr"/>
          <a:lstStyle/>
          <a:p>
            <a:endParaRPr lang="es-ES"/>
          </a:p>
        </p:txBody>
      </p:sp>
      <p:sp>
        <p:nvSpPr>
          <p:cNvPr id="359465" name="Line 41"/>
          <p:cNvSpPr>
            <a:spLocks noChangeShapeType="1"/>
          </p:cNvSpPr>
          <p:nvPr/>
        </p:nvSpPr>
        <p:spPr bwMode="auto">
          <a:xfrm>
            <a:off x="7187010" y="2555875"/>
            <a:ext cx="0" cy="2779713"/>
          </a:xfrm>
          <a:prstGeom prst="line">
            <a:avLst/>
          </a:prstGeom>
          <a:noFill/>
          <a:ln w="9525">
            <a:solidFill>
              <a:srgbClr val="FF9966"/>
            </a:solidFill>
            <a:round/>
            <a:headEnd/>
            <a:tailEnd type="triangle" w="med" len="med"/>
          </a:ln>
          <a:effectLst/>
        </p:spPr>
        <p:txBody>
          <a:bodyPr wrap="none" anchor="ctr"/>
          <a:lstStyle/>
          <a:p>
            <a:endParaRPr lang="es-ES"/>
          </a:p>
        </p:txBody>
      </p:sp>
      <p:sp>
        <p:nvSpPr>
          <p:cNvPr id="359466" name="Oval 42"/>
          <p:cNvSpPr>
            <a:spLocks noChangeArrowheads="1"/>
          </p:cNvSpPr>
          <p:nvPr/>
        </p:nvSpPr>
        <p:spPr bwMode="auto">
          <a:xfrm rot="-2037070">
            <a:off x="8605837" y="2147888"/>
            <a:ext cx="392113" cy="565150"/>
          </a:xfrm>
          <a:prstGeom prst="ellipse">
            <a:avLst/>
          </a:prstGeom>
          <a:solidFill>
            <a:schemeClr val="accent1"/>
          </a:solidFill>
          <a:ln w="9525">
            <a:noFill/>
            <a:round/>
            <a:headEnd/>
            <a:tailEnd/>
          </a:ln>
          <a:effectLst/>
          <a:scene3d>
            <a:camera prst="legacyObliqueTopRight"/>
            <a:lightRig rig="legacyFlat3" dir="b"/>
          </a:scene3d>
          <a:sp3d extrusionH="887400" prstMaterial="legacyMatte">
            <a:bevelT w="13500" h="13500" prst="angle"/>
            <a:bevelB w="13500" h="13500" prst="angle"/>
            <a:extrusionClr>
              <a:schemeClr val="accent1"/>
            </a:extrusionClr>
          </a:sp3d>
        </p:spPr>
        <p:txBody>
          <a:bodyPr wrap="none" anchor="ctr">
            <a:flatTx/>
          </a:bodyPr>
          <a:lstStyle/>
          <a:p>
            <a:pPr algn="ctr" eaLnBrk="0" hangingPunct="0"/>
            <a:endParaRPr lang="es-ES_tradnl" sz="2400" b="0" u="none">
              <a:cs typeface="Arial" charset="0"/>
            </a:endParaRPr>
          </a:p>
        </p:txBody>
      </p:sp>
      <p:sp>
        <p:nvSpPr>
          <p:cNvPr id="359467" name="Oval 43"/>
          <p:cNvSpPr>
            <a:spLocks noChangeArrowheads="1"/>
          </p:cNvSpPr>
          <p:nvPr/>
        </p:nvSpPr>
        <p:spPr bwMode="auto">
          <a:xfrm rot="-2037070">
            <a:off x="4127500" y="5907088"/>
            <a:ext cx="392113" cy="565150"/>
          </a:xfrm>
          <a:prstGeom prst="ellipse">
            <a:avLst/>
          </a:prstGeom>
          <a:solidFill>
            <a:schemeClr val="accent1"/>
          </a:solidFill>
          <a:ln w="9525">
            <a:noFill/>
            <a:round/>
            <a:headEnd/>
            <a:tailEnd/>
          </a:ln>
          <a:effectLst/>
          <a:scene3d>
            <a:camera prst="legacyObliqueTopRight"/>
            <a:lightRig rig="legacyFlat3" dir="b"/>
          </a:scene3d>
          <a:sp3d extrusionH="887400" prstMaterial="legacyMatte">
            <a:bevelT w="13500" h="13500" prst="angle"/>
            <a:bevelB w="13500" h="13500" prst="angle"/>
            <a:extrusionClr>
              <a:schemeClr val="accent1"/>
            </a:extrusionClr>
          </a:sp3d>
        </p:spPr>
        <p:txBody>
          <a:bodyPr wrap="none" anchor="ctr">
            <a:flatTx/>
          </a:bodyPr>
          <a:lstStyle/>
          <a:p>
            <a:pPr algn="ctr" eaLnBrk="0" hangingPunct="0"/>
            <a:endParaRPr lang="es-ES_tradnl" sz="2400" b="0" u="none">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59427"/>
                                        </p:tgtEl>
                                        <p:attrNameLst>
                                          <p:attrName>style.visibility</p:attrName>
                                        </p:attrNameLst>
                                      </p:cBhvr>
                                      <p:to>
                                        <p:strVal val="visible"/>
                                      </p:to>
                                    </p:set>
                                    <p:animEffect transition="in" filter="wipe(up)">
                                      <p:cBhvr>
                                        <p:cTn id="7" dur="500"/>
                                        <p:tgtEl>
                                          <p:spTgt spid="359427"/>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59429"/>
                                        </p:tgtEl>
                                        <p:attrNameLst>
                                          <p:attrName>style.visibility</p:attrName>
                                        </p:attrNameLst>
                                      </p:cBhvr>
                                      <p:to>
                                        <p:strVal val="visible"/>
                                      </p:to>
                                    </p:set>
                                  </p:childTnLst>
                                </p:cTn>
                              </p:par>
                            </p:childTnLst>
                          </p:cTn>
                        </p:par>
                        <p:par>
                          <p:cTn id="11" fill="hold">
                            <p:stCondLst>
                              <p:cond delay="500"/>
                            </p:stCondLst>
                            <p:childTnLst>
                              <p:par>
                                <p:cTn id="12" presetID="17" presetClass="entr" presetSubtype="1" fill="hold" grpId="0" nodeType="afterEffect">
                                  <p:stCondLst>
                                    <p:cond delay="0"/>
                                  </p:stCondLst>
                                  <p:childTnLst>
                                    <p:set>
                                      <p:cBhvr>
                                        <p:cTn id="13" dur="1" fill="hold">
                                          <p:stCondLst>
                                            <p:cond delay="0"/>
                                          </p:stCondLst>
                                        </p:cTn>
                                        <p:tgtEl>
                                          <p:spTgt spid="359430"/>
                                        </p:tgtEl>
                                        <p:attrNameLst>
                                          <p:attrName>style.visibility</p:attrName>
                                        </p:attrNameLst>
                                      </p:cBhvr>
                                      <p:to>
                                        <p:strVal val="visible"/>
                                      </p:to>
                                    </p:set>
                                    <p:anim calcmode="lin" valueType="num">
                                      <p:cBhvr>
                                        <p:cTn id="14" dur="500" fill="hold"/>
                                        <p:tgtEl>
                                          <p:spTgt spid="359430"/>
                                        </p:tgtEl>
                                        <p:attrNameLst>
                                          <p:attrName>ppt_x</p:attrName>
                                        </p:attrNameLst>
                                      </p:cBhvr>
                                      <p:tavLst>
                                        <p:tav tm="0">
                                          <p:val>
                                            <p:strVal val="#ppt_x"/>
                                          </p:val>
                                        </p:tav>
                                        <p:tav tm="100000">
                                          <p:val>
                                            <p:strVal val="#ppt_x"/>
                                          </p:val>
                                        </p:tav>
                                      </p:tavLst>
                                    </p:anim>
                                    <p:anim calcmode="lin" valueType="num">
                                      <p:cBhvr>
                                        <p:cTn id="15" dur="500" fill="hold"/>
                                        <p:tgtEl>
                                          <p:spTgt spid="359430"/>
                                        </p:tgtEl>
                                        <p:attrNameLst>
                                          <p:attrName>ppt_y</p:attrName>
                                        </p:attrNameLst>
                                      </p:cBhvr>
                                      <p:tavLst>
                                        <p:tav tm="0">
                                          <p:val>
                                            <p:strVal val="#ppt_y-#ppt_h/2"/>
                                          </p:val>
                                        </p:tav>
                                        <p:tav tm="100000">
                                          <p:val>
                                            <p:strVal val="#ppt_y"/>
                                          </p:val>
                                        </p:tav>
                                      </p:tavLst>
                                    </p:anim>
                                    <p:anim calcmode="lin" valueType="num">
                                      <p:cBhvr>
                                        <p:cTn id="16" dur="500" fill="hold"/>
                                        <p:tgtEl>
                                          <p:spTgt spid="359430"/>
                                        </p:tgtEl>
                                        <p:attrNameLst>
                                          <p:attrName>ppt_w</p:attrName>
                                        </p:attrNameLst>
                                      </p:cBhvr>
                                      <p:tavLst>
                                        <p:tav tm="0">
                                          <p:val>
                                            <p:strVal val="#ppt_w"/>
                                          </p:val>
                                        </p:tav>
                                        <p:tav tm="100000">
                                          <p:val>
                                            <p:strVal val="#ppt_w"/>
                                          </p:val>
                                        </p:tav>
                                      </p:tavLst>
                                    </p:anim>
                                    <p:anim calcmode="lin" valueType="num">
                                      <p:cBhvr>
                                        <p:cTn id="17" dur="500" fill="hold"/>
                                        <p:tgtEl>
                                          <p:spTgt spid="359430"/>
                                        </p:tgtEl>
                                        <p:attrNameLst>
                                          <p:attrName>ppt_h</p:attrName>
                                        </p:attrNameLst>
                                      </p:cBhvr>
                                      <p:tavLst>
                                        <p:tav tm="0">
                                          <p:val>
                                            <p:fltVal val="0"/>
                                          </p:val>
                                        </p:tav>
                                        <p:tav tm="100000">
                                          <p:val>
                                            <p:strVal val="#ppt_h"/>
                                          </p:val>
                                        </p:tav>
                                      </p:tavLst>
                                    </p:anim>
                                  </p:childTnLst>
                                </p:cTn>
                              </p:par>
                            </p:childTnLst>
                          </p:cTn>
                        </p:par>
                        <p:par>
                          <p:cTn id="18" fill="hold">
                            <p:stCondLst>
                              <p:cond delay="1000"/>
                            </p:stCondLst>
                            <p:childTnLst>
                              <p:par>
                                <p:cTn id="19" presetID="17" presetClass="entr" presetSubtype="1" fill="hold" grpId="0" nodeType="afterEffect">
                                  <p:stCondLst>
                                    <p:cond delay="0"/>
                                  </p:stCondLst>
                                  <p:childTnLst>
                                    <p:set>
                                      <p:cBhvr>
                                        <p:cTn id="20" dur="1" fill="hold">
                                          <p:stCondLst>
                                            <p:cond delay="0"/>
                                          </p:stCondLst>
                                        </p:cTn>
                                        <p:tgtEl>
                                          <p:spTgt spid="359460"/>
                                        </p:tgtEl>
                                        <p:attrNameLst>
                                          <p:attrName>style.visibility</p:attrName>
                                        </p:attrNameLst>
                                      </p:cBhvr>
                                      <p:to>
                                        <p:strVal val="visible"/>
                                      </p:to>
                                    </p:set>
                                    <p:anim calcmode="lin" valueType="num">
                                      <p:cBhvr>
                                        <p:cTn id="21" dur="500" fill="hold"/>
                                        <p:tgtEl>
                                          <p:spTgt spid="359460"/>
                                        </p:tgtEl>
                                        <p:attrNameLst>
                                          <p:attrName>ppt_x</p:attrName>
                                        </p:attrNameLst>
                                      </p:cBhvr>
                                      <p:tavLst>
                                        <p:tav tm="0">
                                          <p:val>
                                            <p:strVal val="#ppt_x"/>
                                          </p:val>
                                        </p:tav>
                                        <p:tav tm="100000">
                                          <p:val>
                                            <p:strVal val="#ppt_x"/>
                                          </p:val>
                                        </p:tav>
                                      </p:tavLst>
                                    </p:anim>
                                    <p:anim calcmode="lin" valueType="num">
                                      <p:cBhvr>
                                        <p:cTn id="22" dur="500" fill="hold"/>
                                        <p:tgtEl>
                                          <p:spTgt spid="359460"/>
                                        </p:tgtEl>
                                        <p:attrNameLst>
                                          <p:attrName>ppt_y</p:attrName>
                                        </p:attrNameLst>
                                      </p:cBhvr>
                                      <p:tavLst>
                                        <p:tav tm="0">
                                          <p:val>
                                            <p:strVal val="#ppt_y-#ppt_h/2"/>
                                          </p:val>
                                        </p:tav>
                                        <p:tav tm="100000">
                                          <p:val>
                                            <p:strVal val="#ppt_y"/>
                                          </p:val>
                                        </p:tav>
                                      </p:tavLst>
                                    </p:anim>
                                    <p:anim calcmode="lin" valueType="num">
                                      <p:cBhvr>
                                        <p:cTn id="23" dur="500" fill="hold"/>
                                        <p:tgtEl>
                                          <p:spTgt spid="359460"/>
                                        </p:tgtEl>
                                        <p:attrNameLst>
                                          <p:attrName>ppt_w</p:attrName>
                                        </p:attrNameLst>
                                      </p:cBhvr>
                                      <p:tavLst>
                                        <p:tav tm="0">
                                          <p:val>
                                            <p:strVal val="#ppt_w"/>
                                          </p:val>
                                        </p:tav>
                                        <p:tav tm="100000">
                                          <p:val>
                                            <p:strVal val="#ppt_w"/>
                                          </p:val>
                                        </p:tav>
                                      </p:tavLst>
                                    </p:anim>
                                    <p:anim calcmode="lin" valueType="num">
                                      <p:cBhvr>
                                        <p:cTn id="24" dur="500" fill="hold"/>
                                        <p:tgtEl>
                                          <p:spTgt spid="359460"/>
                                        </p:tgtEl>
                                        <p:attrNameLst>
                                          <p:attrName>ppt_h</p:attrName>
                                        </p:attrNameLst>
                                      </p:cBhvr>
                                      <p:tavLst>
                                        <p:tav tm="0">
                                          <p:val>
                                            <p:fltVal val="0"/>
                                          </p:val>
                                        </p:tav>
                                        <p:tav tm="100000">
                                          <p:val>
                                            <p:strVal val="#ppt_h"/>
                                          </p:val>
                                        </p:tav>
                                      </p:tavLst>
                                    </p:anim>
                                  </p:childTnLst>
                                </p:cTn>
                              </p:par>
                            </p:childTnLst>
                          </p:cTn>
                        </p:par>
                        <p:par>
                          <p:cTn id="25" fill="hold">
                            <p:stCondLst>
                              <p:cond delay="1500"/>
                            </p:stCondLst>
                            <p:childTnLst>
                              <p:par>
                                <p:cTn id="26" presetID="17" presetClass="entr" presetSubtype="1" fill="hold" grpId="0" nodeType="afterEffect">
                                  <p:stCondLst>
                                    <p:cond delay="0"/>
                                  </p:stCondLst>
                                  <p:childTnLst>
                                    <p:set>
                                      <p:cBhvr>
                                        <p:cTn id="27" dur="1" fill="hold">
                                          <p:stCondLst>
                                            <p:cond delay="0"/>
                                          </p:stCondLst>
                                        </p:cTn>
                                        <p:tgtEl>
                                          <p:spTgt spid="359464"/>
                                        </p:tgtEl>
                                        <p:attrNameLst>
                                          <p:attrName>style.visibility</p:attrName>
                                        </p:attrNameLst>
                                      </p:cBhvr>
                                      <p:to>
                                        <p:strVal val="visible"/>
                                      </p:to>
                                    </p:set>
                                    <p:anim calcmode="lin" valueType="num">
                                      <p:cBhvr>
                                        <p:cTn id="28" dur="500" fill="hold"/>
                                        <p:tgtEl>
                                          <p:spTgt spid="359464"/>
                                        </p:tgtEl>
                                        <p:attrNameLst>
                                          <p:attrName>ppt_x</p:attrName>
                                        </p:attrNameLst>
                                      </p:cBhvr>
                                      <p:tavLst>
                                        <p:tav tm="0">
                                          <p:val>
                                            <p:strVal val="#ppt_x"/>
                                          </p:val>
                                        </p:tav>
                                        <p:tav tm="100000">
                                          <p:val>
                                            <p:strVal val="#ppt_x"/>
                                          </p:val>
                                        </p:tav>
                                      </p:tavLst>
                                    </p:anim>
                                    <p:anim calcmode="lin" valueType="num">
                                      <p:cBhvr>
                                        <p:cTn id="29" dur="500" fill="hold"/>
                                        <p:tgtEl>
                                          <p:spTgt spid="359464"/>
                                        </p:tgtEl>
                                        <p:attrNameLst>
                                          <p:attrName>ppt_y</p:attrName>
                                        </p:attrNameLst>
                                      </p:cBhvr>
                                      <p:tavLst>
                                        <p:tav tm="0">
                                          <p:val>
                                            <p:strVal val="#ppt_y-#ppt_h/2"/>
                                          </p:val>
                                        </p:tav>
                                        <p:tav tm="100000">
                                          <p:val>
                                            <p:strVal val="#ppt_y"/>
                                          </p:val>
                                        </p:tav>
                                      </p:tavLst>
                                    </p:anim>
                                    <p:anim calcmode="lin" valueType="num">
                                      <p:cBhvr>
                                        <p:cTn id="30" dur="500" fill="hold"/>
                                        <p:tgtEl>
                                          <p:spTgt spid="359464"/>
                                        </p:tgtEl>
                                        <p:attrNameLst>
                                          <p:attrName>ppt_w</p:attrName>
                                        </p:attrNameLst>
                                      </p:cBhvr>
                                      <p:tavLst>
                                        <p:tav tm="0">
                                          <p:val>
                                            <p:strVal val="#ppt_w"/>
                                          </p:val>
                                        </p:tav>
                                        <p:tav tm="100000">
                                          <p:val>
                                            <p:strVal val="#ppt_w"/>
                                          </p:val>
                                        </p:tav>
                                      </p:tavLst>
                                    </p:anim>
                                    <p:anim calcmode="lin" valueType="num">
                                      <p:cBhvr>
                                        <p:cTn id="31" dur="500" fill="hold"/>
                                        <p:tgtEl>
                                          <p:spTgt spid="359464"/>
                                        </p:tgtEl>
                                        <p:attrNameLst>
                                          <p:attrName>ppt_h</p:attrName>
                                        </p:attrNameLst>
                                      </p:cBhvr>
                                      <p:tavLst>
                                        <p:tav tm="0">
                                          <p:val>
                                            <p:fltVal val="0"/>
                                          </p:val>
                                        </p:tav>
                                        <p:tav tm="100000">
                                          <p:val>
                                            <p:strVal val="#ppt_h"/>
                                          </p:val>
                                        </p:tav>
                                      </p:tavLst>
                                    </p:anim>
                                  </p:childTnLst>
                                </p:cTn>
                              </p:par>
                            </p:childTnLst>
                          </p:cTn>
                        </p:par>
                        <p:par>
                          <p:cTn id="32" fill="hold">
                            <p:stCondLst>
                              <p:cond delay="2000"/>
                            </p:stCondLst>
                            <p:childTnLst>
                              <p:par>
                                <p:cTn id="33" presetID="17" presetClass="entr" presetSubtype="1" fill="hold" grpId="0" nodeType="afterEffect">
                                  <p:stCondLst>
                                    <p:cond delay="0"/>
                                  </p:stCondLst>
                                  <p:childTnLst>
                                    <p:set>
                                      <p:cBhvr>
                                        <p:cTn id="34" dur="1" fill="hold">
                                          <p:stCondLst>
                                            <p:cond delay="0"/>
                                          </p:stCondLst>
                                        </p:cTn>
                                        <p:tgtEl>
                                          <p:spTgt spid="359463"/>
                                        </p:tgtEl>
                                        <p:attrNameLst>
                                          <p:attrName>style.visibility</p:attrName>
                                        </p:attrNameLst>
                                      </p:cBhvr>
                                      <p:to>
                                        <p:strVal val="visible"/>
                                      </p:to>
                                    </p:set>
                                    <p:anim calcmode="lin" valueType="num">
                                      <p:cBhvr>
                                        <p:cTn id="35" dur="500" fill="hold"/>
                                        <p:tgtEl>
                                          <p:spTgt spid="359463"/>
                                        </p:tgtEl>
                                        <p:attrNameLst>
                                          <p:attrName>ppt_x</p:attrName>
                                        </p:attrNameLst>
                                      </p:cBhvr>
                                      <p:tavLst>
                                        <p:tav tm="0">
                                          <p:val>
                                            <p:strVal val="#ppt_x"/>
                                          </p:val>
                                        </p:tav>
                                        <p:tav tm="100000">
                                          <p:val>
                                            <p:strVal val="#ppt_x"/>
                                          </p:val>
                                        </p:tav>
                                      </p:tavLst>
                                    </p:anim>
                                    <p:anim calcmode="lin" valueType="num">
                                      <p:cBhvr>
                                        <p:cTn id="36" dur="500" fill="hold"/>
                                        <p:tgtEl>
                                          <p:spTgt spid="359463"/>
                                        </p:tgtEl>
                                        <p:attrNameLst>
                                          <p:attrName>ppt_y</p:attrName>
                                        </p:attrNameLst>
                                      </p:cBhvr>
                                      <p:tavLst>
                                        <p:tav tm="0">
                                          <p:val>
                                            <p:strVal val="#ppt_y-#ppt_h/2"/>
                                          </p:val>
                                        </p:tav>
                                        <p:tav tm="100000">
                                          <p:val>
                                            <p:strVal val="#ppt_y"/>
                                          </p:val>
                                        </p:tav>
                                      </p:tavLst>
                                    </p:anim>
                                    <p:anim calcmode="lin" valueType="num">
                                      <p:cBhvr>
                                        <p:cTn id="37" dur="500" fill="hold"/>
                                        <p:tgtEl>
                                          <p:spTgt spid="359463"/>
                                        </p:tgtEl>
                                        <p:attrNameLst>
                                          <p:attrName>ppt_w</p:attrName>
                                        </p:attrNameLst>
                                      </p:cBhvr>
                                      <p:tavLst>
                                        <p:tav tm="0">
                                          <p:val>
                                            <p:strVal val="#ppt_w"/>
                                          </p:val>
                                        </p:tav>
                                        <p:tav tm="100000">
                                          <p:val>
                                            <p:strVal val="#ppt_w"/>
                                          </p:val>
                                        </p:tav>
                                      </p:tavLst>
                                    </p:anim>
                                    <p:anim calcmode="lin" valueType="num">
                                      <p:cBhvr>
                                        <p:cTn id="38" dur="500" fill="hold"/>
                                        <p:tgtEl>
                                          <p:spTgt spid="359463"/>
                                        </p:tgtEl>
                                        <p:attrNameLst>
                                          <p:attrName>ppt_h</p:attrName>
                                        </p:attrNameLst>
                                      </p:cBhvr>
                                      <p:tavLst>
                                        <p:tav tm="0">
                                          <p:val>
                                            <p:fltVal val="0"/>
                                          </p:val>
                                        </p:tav>
                                        <p:tav tm="100000">
                                          <p:val>
                                            <p:strVal val="#ppt_h"/>
                                          </p:val>
                                        </p:tav>
                                      </p:tavLst>
                                    </p:anim>
                                  </p:childTnLst>
                                </p:cTn>
                              </p:par>
                            </p:childTnLst>
                          </p:cTn>
                        </p:par>
                        <p:par>
                          <p:cTn id="39" fill="hold">
                            <p:stCondLst>
                              <p:cond delay="2500"/>
                            </p:stCondLst>
                            <p:childTnLst>
                              <p:par>
                                <p:cTn id="40" presetID="17" presetClass="entr" presetSubtype="1" fill="hold" grpId="0" nodeType="afterEffect">
                                  <p:stCondLst>
                                    <p:cond delay="0"/>
                                  </p:stCondLst>
                                  <p:childTnLst>
                                    <p:set>
                                      <p:cBhvr>
                                        <p:cTn id="41" dur="1" fill="hold">
                                          <p:stCondLst>
                                            <p:cond delay="0"/>
                                          </p:stCondLst>
                                        </p:cTn>
                                        <p:tgtEl>
                                          <p:spTgt spid="359462"/>
                                        </p:tgtEl>
                                        <p:attrNameLst>
                                          <p:attrName>style.visibility</p:attrName>
                                        </p:attrNameLst>
                                      </p:cBhvr>
                                      <p:to>
                                        <p:strVal val="visible"/>
                                      </p:to>
                                    </p:set>
                                    <p:anim calcmode="lin" valueType="num">
                                      <p:cBhvr>
                                        <p:cTn id="42" dur="500" fill="hold"/>
                                        <p:tgtEl>
                                          <p:spTgt spid="359462"/>
                                        </p:tgtEl>
                                        <p:attrNameLst>
                                          <p:attrName>ppt_x</p:attrName>
                                        </p:attrNameLst>
                                      </p:cBhvr>
                                      <p:tavLst>
                                        <p:tav tm="0">
                                          <p:val>
                                            <p:strVal val="#ppt_x"/>
                                          </p:val>
                                        </p:tav>
                                        <p:tav tm="100000">
                                          <p:val>
                                            <p:strVal val="#ppt_x"/>
                                          </p:val>
                                        </p:tav>
                                      </p:tavLst>
                                    </p:anim>
                                    <p:anim calcmode="lin" valueType="num">
                                      <p:cBhvr>
                                        <p:cTn id="43" dur="500" fill="hold"/>
                                        <p:tgtEl>
                                          <p:spTgt spid="359462"/>
                                        </p:tgtEl>
                                        <p:attrNameLst>
                                          <p:attrName>ppt_y</p:attrName>
                                        </p:attrNameLst>
                                      </p:cBhvr>
                                      <p:tavLst>
                                        <p:tav tm="0">
                                          <p:val>
                                            <p:strVal val="#ppt_y-#ppt_h/2"/>
                                          </p:val>
                                        </p:tav>
                                        <p:tav tm="100000">
                                          <p:val>
                                            <p:strVal val="#ppt_y"/>
                                          </p:val>
                                        </p:tav>
                                      </p:tavLst>
                                    </p:anim>
                                    <p:anim calcmode="lin" valueType="num">
                                      <p:cBhvr>
                                        <p:cTn id="44" dur="500" fill="hold"/>
                                        <p:tgtEl>
                                          <p:spTgt spid="359462"/>
                                        </p:tgtEl>
                                        <p:attrNameLst>
                                          <p:attrName>ppt_w</p:attrName>
                                        </p:attrNameLst>
                                      </p:cBhvr>
                                      <p:tavLst>
                                        <p:tav tm="0">
                                          <p:val>
                                            <p:strVal val="#ppt_w"/>
                                          </p:val>
                                        </p:tav>
                                        <p:tav tm="100000">
                                          <p:val>
                                            <p:strVal val="#ppt_w"/>
                                          </p:val>
                                        </p:tav>
                                      </p:tavLst>
                                    </p:anim>
                                    <p:anim calcmode="lin" valueType="num">
                                      <p:cBhvr>
                                        <p:cTn id="45" dur="500" fill="hold"/>
                                        <p:tgtEl>
                                          <p:spTgt spid="359462"/>
                                        </p:tgtEl>
                                        <p:attrNameLst>
                                          <p:attrName>ppt_h</p:attrName>
                                        </p:attrNameLst>
                                      </p:cBhvr>
                                      <p:tavLst>
                                        <p:tav tm="0">
                                          <p:val>
                                            <p:fltVal val="0"/>
                                          </p:val>
                                        </p:tav>
                                        <p:tav tm="100000">
                                          <p:val>
                                            <p:strVal val="#ppt_h"/>
                                          </p:val>
                                        </p:tav>
                                      </p:tavLst>
                                    </p:anim>
                                  </p:childTnLst>
                                </p:cTn>
                              </p:par>
                            </p:childTnLst>
                          </p:cTn>
                        </p:par>
                        <p:par>
                          <p:cTn id="46" fill="hold">
                            <p:stCondLst>
                              <p:cond delay="3000"/>
                            </p:stCondLst>
                            <p:childTnLst>
                              <p:par>
                                <p:cTn id="47" presetID="17" presetClass="entr" presetSubtype="1" fill="hold" grpId="0" nodeType="afterEffect">
                                  <p:stCondLst>
                                    <p:cond delay="0"/>
                                  </p:stCondLst>
                                  <p:childTnLst>
                                    <p:set>
                                      <p:cBhvr>
                                        <p:cTn id="48" dur="1" fill="hold">
                                          <p:stCondLst>
                                            <p:cond delay="0"/>
                                          </p:stCondLst>
                                        </p:cTn>
                                        <p:tgtEl>
                                          <p:spTgt spid="359465"/>
                                        </p:tgtEl>
                                        <p:attrNameLst>
                                          <p:attrName>style.visibility</p:attrName>
                                        </p:attrNameLst>
                                      </p:cBhvr>
                                      <p:to>
                                        <p:strVal val="visible"/>
                                      </p:to>
                                    </p:set>
                                    <p:anim calcmode="lin" valueType="num">
                                      <p:cBhvr>
                                        <p:cTn id="49" dur="500" fill="hold"/>
                                        <p:tgtEl>
                                          <p:spTgt spid="359465"/>
                                        </p:tgtEl>
                                        <p:attrNameLst>
                                          <p:attrName>ppt_x</p:attrName>
                                        </p:attrNameLst>
                                      </p:cBhvr>
                                      <p:tavLst>
                                        <p:tav tm="0">
                                          <p:val>
                                            <p:strVal val="#ppt_x"/>
                                          </p:val>
                                        </p:tav>
                                        <p:tav tm="100000">
                                          <p:val>
                                            <p:strVal val="#ppt_x"/>
                                          </p:val>
                                        </p:tav>
                                      </p:tavLst>
                                    </p:anim>
                                    <p:anim calcmode="lin" valueType="num">
                                      <p:cBhvr>
                                        <p:cTn id="50" dur="500" fill="hold"/>
                                        <p:tgtEl>
                                          <p:spTgt spid="359465"/>
                                        </p:tgtEl>
                                        <p:attrNameLst>
                                          <p:attrName>ppt_y</p:attrName>
                                        </p:attrNameLst>
                                      </p:cBhvr>
                                      <p:tavLst>
                                        <p:tav tm="0">
                                          <p:val>
                                            <p:strVal val="#ppt_y-#ppt_h/2"/>
                                          </p:val>
                                        </p:tav>
                                        <p:tav tm="100000">
                                          <p:val>
                                            <p:strVal val="#ppt_y"/>
                                          </p:val>
                                        </p:tav>
                                      </p:tavLst>
                                    </p:anim>
                                    <p:anim calcmode="lin" valueType="num">
                                      <p:cBhvr>
                                        <p:cTn id="51" dur="500" fill="hold"/>
                                        <p:tgtEl>
                                          <p:spTgt spid="359465"/>
                                        </p:tgtEl>
                                        <p:attrNameLst>
                                          <p:attrName>ppt_w</p:attrName>
                                        </p:attrNameLst>
                                      </p:cBhvr>
                                      <p:tavLst>
                                        <p:tav tm="0">
                                          <p:val>
                                            <p:strVal val="#ppt_w"/>
                                          </p:val>
                                        </p:tav>
                                        <p:tav tm="100000">
                                          <p:val>
                                            <p:strVal val="#ppt_w"/>
                                          </p:val>
                                        </p:tav>
                                      </p:tavLst>
                                    </p:anim>
                                    <p:anim calcmode="lin" valueType="num">
                                      <p:cBhvr>
                                        <p:cTn id="52" dur="500" fill="hold"/>
                                        <p:tgtEl>
                                          <p:spTgt spid="359465"/>
                                        </p:tgtEl>
                                        <p:attrNameLst>
                                          <p:attrName>ppt_h</p:attrName>
                                        </p:attrNameLst>
                                      </p:cBhvr>
                                      <p:tavLst>
                                        <p:tav tm="0">
                                          <p:val>
                                            <p:fltVal val="0"/>
                                          </p:val>
                                        </p:tav>
                                        <p:tav tm="100000">
                                          <p:val>
                                            <p:strVal val="#ppt_h"/>
                                          </p:val>
                                        </p:tav>
                                      </p:tavLst>
                                    </p:anim>
                                  </p:childTnLst>
                                </p:cTn>
                              </p:par>
                            </p:childTnLst>
                          </p:cTn>
                        </p:par>
                        <p:par>
                          <p:cTn id="53" fill="hold">
                            <p:stCondLst>
                              <p:cond delay="3500"/>
                            </p:stCondLst>
                            <p:childTnLst>
                              <p:par>
                                <p:cTn id="54" presetID="17" presetClass="entr" presetSubtype="1" fill="hold" grpId="0" nodeType="afterEffect">
                                  <p:stCondLst>
                                    <p:cond delay="0"/>
                                  </p:stCondLst>
                                  <p:childTnLst>
                                    <p:set>
                                      <p:cBhvr>
                                        <p:cTn id="55" dur="1" fill="hold">
                                          <p:stCondLst>
                                            <p:cond delay="0"/>
                                          </p:stCondLst>
                                        </p:cTn>
                                        <p:tgtEl>
                                          <p:spTgt spid="359431"/>
                                        </p:tgtEl>
                                        <p:attrNameLst>
                                          <p:attrName>style.visibility</p:attrName>
                                        </p:attrNameLst>
                                      </p:cBhvr>
                                      <p:to>
                                        <p:strVal val="visible"/>
                                      </p:to>
                                    </p:set>
                                    <p:anim calcmode="lin" valueType="num">
                                      <p:cBhvr>
                                        <p:cTn id="56" dur="500" fill="hold"/>
                                        <p:tgtEl>
                                          <p:spTgt spid="359431"/>
                                        </p:tgtEl>
                                        <p:attrNameLst>
                                          <p:attrName>ppt_x</p:attrName>
                                        </p:attrNameLst>
                                      </p:cBhvr>
                                      <p:tavLst>
                                        <p:tav tm="0">
                                          <p:val>
                                            <p:strVal val="#ppt_x"/>
                                          </p:val>
                                        </p:tav>
                                        <p:tav tm="100000">
                                          <p:val>
                                            <p:strVal val="#ppt_x"/>
                                          </p:val>
                                        </p:tav>
                                      </p:tavLst>
                                    </p:anim>
                                    <p:anim calcmode="lin" valueType="num">
                                      <p:cBhvr>
                                        <p:cTn id="57" dur="500" fill="hold"/>
                                        <p:tgtEl>
                                          <p:spTgt spid="359431"/>
                                        </p:tgtEl>
                                        <p:attrNameLst>
                                          <p:attrName>ppt_y</p:attrName>
                                        </p:attrNameLst>
                                      </p:cBhvr>
                                      <p:tavLst>
                                        <p:tav tm="0">
                                          <p:val>
                                            <p:strVal val="#ppt_y-#ppt_h/2"/>
                                          </p:val>
                                        </p:tav>
                                        <p:tav tm="100000">
                                          <p:val>
                                            <p:strVal val="#ppt_y"/>
                                          </p:val>
                                        </p:tav>
                                      </p:tavLst>
                                    </p:anim>
                                    <p:anim calcmode="lin" valueType="num">
                                      <p:cBhvr>
                                        <p:cTn id="58" dur="500" fill="hold"/>
                                        <p:tgtEl>
                                          <p:spTgt spid="359431"/>
                                        </p:tgtEl>
                                        <p:attrNameLst>
                                          <p:attrName>ppt_w</p:attrName>
                                        </p:attrNameLst>
                                      </p:cBhvr>
                                      <p:tavLst>
                                        <p:tav tm="0">
                                          <p:val>
                                            <p:strVal val="#ppt_w"/>
                                          </p:val>
                                        </p:tav>
                                        <p:tav tm="100000">
                                          <p:val>
                                            <p:strVal val="#ppt_w"/>
                                          </p:val>
                                        </p:tav>
                                      </p:tavLst>
                                    </p:anim>
                                    <p:anim calcmode="lin" valueType="num">
                                      <p:cBhvr>
                                        <p:cTn id="59" dur="500" fill="hold"/>
                                        <p:tgtEl>
                                          <p:spTgt spid="359431"/>
                                        </p:tgtEl>
                                        <p:attrNameLst>
                                          <p:attrName>ppt_h</p:attrName>
                                        </p:attrNameLst>
                                      </p:cBhvr>
                                      <p:tavLst>
                                        <p:tav tm="0">
                                          <p:val>
                                            <p:fltVal val="0"/>
                                          </p:val>
                                        </p:tav>
                                        <p:tav tm="100000">
                                          <p:val>
                                            <p:strVal val="#ppt_h"/>
                                          </p:val>
                                        </p:tav>
                                      </p:tavLst>
                                    </p:anim>
                                  </p:childTnLst>
                                </p:cTn>
                              </p:par>
                            </p:childTnLst>
                          </p:cTn>
                        </p:par>
                        <p:par>
                          <p:cTn id="60" fill="hold">
                            <p:stCondLst>
                              <p:cond delay="4000"/>
                            </p:stCondLst>
                            <p:childTnLst>
                              <p:par>
                                <p:cTn id="61" presetID="17" presetClass="entr" presetSubtype="1" fill="hold" grpId="0" nodeType="afterEffect">
                                  <p:stCondLst>
                                    <p:cond delay="0"/>
                                  </p:stCondLst>
                                  <p:childTnLst>
                                    <p:set>
                                      <p:cBhvr>
                                        <p:cTn id="62" dur="1" fill="hold">
                                          <p:stCondLst>
                                            <p:cond delay="0"/>
                                          </p:stCondLst>
                                        </p:cTn>
                                        <p:tgtEl>
                                          <p:spTgt spid="359458"/>
                                        </p:tgtEl>
                                        <p:attrNameLst>
                                          <p:attrName>style.visibility</p:attrName>
                                        </p:attrNameLst>
                                      </p:cBhvr>
                                      <p:to>
                                        <p:strVal val="visible"/>
                                      </p:to>
                                    </p:set>
                                    <p:anim calcmode="lin" valueType="num">
                                      <p:cBhvr>
                                        <p:cTn id="63" dur="500" fill="hold"/>
                                        <p:tgtEl>
                                          <p:spTgt spid="359458"/>
                                        </p:tgtEl>
                                        <p:attrNameLst>
                                          <p:attrName>ppt_x</p:attrName>
                                        </p:attrNameLst>
                                      </p:cBhvr>
                                      <p:tavLst>
                                        <p:tav tm="0">
                                          <p:val>
                                            <p:strVal val="#ppt_x"/>
                                          </p:val>
                                        </p:tav>
                                        <p:tav tm="100000">
                                          <p:val>
                                            <p:strVal val="#ppt_x"/>
                                          </p:val>
                                        </p:tav>
                                      </p:tavLst>
                                    </p:anim>
                                    <p:anim calcmode="lin" valueType="num">
                                      <p:cBhvr>
                                        <p:cTn id="64" dur="500" fill="hold"/>
                                        <p:tgtEl>
                                          <p:spTgt spid="359458"/>
                                        </p:tgtEl>
                                        <p:attrNameLst>
                                          <p:attrName>ppt_y</p:attrName>
                                        </p:attrNameLst>
                                      </p:cBhvr>
                                      <p:tavLst>
                                        <p:tav tm="0">
                                          <p:val>
                                            <p:strVal val="#ppt_y-#ppt_h/2"/>
                                          </p:val>
                                        </p:tav>
                                        <p:tav tm="100000">
                                          <p:val>
                                            <p:strVal val="#ppt_y"/>
                                          </p:val>
                                        </p:tav>
                                      </p:tavLst>
                                    </p:anim>
                                    <p:anim calcmode="lin" valueType="num">
                                      <p:cBhvr>
                                        <p:cTn id="65" dur="500" fill="hold"/>
                                        <p:tgtEl>
                                          <p:spTgt spid="359458"/>
                                        </p:tgtEl>
                                        <p:attrNameLst>
                                          <p:attrName>ppt_w</p:attrName>
                                        </p:attrNameLst>
                                      </p:cBhvr>
                                      <p:tavLst>
                                        <p:tav tm="0">
                                          <p:val>
                                            <p:strVal val="#ppt_w"/>
                                          </p:val>
                                        </p:tav>
                                        <p:tav tm="100000">
                                          <p:val>
                                            <p:strVal val="#ppt_w"/>
                                          </p:val>
                                        </p:tav>
                                      </p:tavLst>
                                    </p:anim>
                                    <p:anim calcmode="lin" valueType="num">
                                      <p:cBhvr>
                                        <p:cTn id="66" dur="500" fill="hold"/>
                                        <p:tgtEl>
                                          <p:spTgt spid="3594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7" grpId="0"/>
      <p:bldP spid="359429" grpId="0"/>
      <p:bldP spid="359430" grpId="0" animBg="1"/>
      <p:bldP spid="359431" grpId="0" animBg="1"/>
      <p:bldP spid="359458" grpId="0" animBg="1"/>
      <p:bldP spid="359460" grpId="0" animBg="1"/>
      <p:bldP spid="359462" grpId="0" animBg="1"/>
      <p:bldP spid="359463" grpId="0" animBg="1"/>
      <p:bldP spid="359464" grpId="0" animBg="1"/>
      <p:bldP spid="359465"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0914" name="Text Box 2"/>
          <p:cNvSpPr txBox="1">
            <a:spLocks noChangeArrowheads="1"/>
          </p:cNvSpPr>
          <p:nvPr/>
        </p:nvSpPr>
        <p:spPr bwMode="auto">
          <a:xfrm>
            <a:off x="0" y="908051"/>
            <a:ext cx="9906000" cy="461665"/>
          </a:xfrm>
          <a:prstGeom prst="rect">
            <a:avLst/>
          </a:prstGeom>
          <a:noFill/>
          <a:ln w="9525">
            <a:noFill/>
            <a:miter lim="800000"/>
            <a:headEnd/>
            <a:tailEnd/>
          </a:ln>
          <a:effectLst/>
        </p:spPr>
        <p:txBody>
          <a:bodyPr>
            <a:spAutoFit/>
          </a:bodyPr>
          <a:lstStyle/>
          <a:p>
            <a:pPr algn="ctr"/>
            <a:r>
              <a:rPr lang="en-GB" sz="2400" b="1" dirty="0" smtClean="0">
                <a:solidFill>
                  <a:srgbClr val="00B0F0"/>
                </a:solidFill>
              </a:rPr>
              <a:t>ADDITIONAL </a:t>
            </a:r>
            <a:r>
              <a:rPr lang="en-GB" sz="2400" b="1" dirty="0">
                <a:solidFill>
                  <a:srgbClr val="00B0F0"/>
                </a:solidFill>
              </a:rPr>
              <a:t>ADVANTAGES</a:t>
            </a:r>
          </a:p>
        </p:txBody>
      </p:sp>
      <p:sp>
        <p:nvSpPr>
          <p:cNvPr id="550915" name="Text Box 3"/>
          <p:cNvSpPr txBox="1">
            <a:spLocks noChangeArrowheads="1"/>
          </p:cNvSpPr>
          <p:nvPr/>
        </p:nvSpPr>
        <p:spPr bwMode="auto">
          <a:xfrm>
            <a:off x="194337" y="1438276"/>
            <a:ext cx="4469738" cy="4475163"/>
          </a:xfrm>
          <a:prstGeom prst="rect">
            <a:avLst/>
          </a:prstGeom>
          <a:noFill/>
          <a:ln w="9525">
            <a:noFill/>
            <a:miter lim="800000"/>
            <a:headEnd/>
            <a:tailEnd/>
          </a:ln>
          <a:effectLst/>
        </p:spPr>
        <p:txBody>
          <a:bodyPr/>
          <a:lstStyle/>
          <a:p>
            <a:pPr>
              <a:buClr>
                <a:srgbClr val="00B0F0"/>
              </a:buClr>
              <a:buFont typeface="Arial Narrow" pitchFamily="34" charset="0"/>
              <a:buChar char="»"/>
            </a:pPr>
            <a:r>
              <a:rPr lang="en-GB" b="1" u="none" dirty="0">
                <a:solidFill>
                  <a:srgbClr val="00B0F0"/>
                </a:solidFill>
                <a:latin typeface="Arial Narrow" pitchFamily="34" charset="0"/>
                <a:cs typeface="Arial" charset="0"/>
              </a:rPr>
              <a:t> </a:t>
            </a:r>
            <a:r>
              <a:rPr lang="en-US" b="1" u="none" dirty="0">
                <a:solidFill>
                  <a:srgbClr val="00B0F0"/>
                </a:solidFill>
                <a:latin typeface="Arial Narrow" pitchFamily="34" charset="0"/>
                <a:cs typeface="Arial" charset="0"/>
              </a:rPr>
              <a:t>ONLY ONE CONTROL BOARD FOR ALL POWERS:</a:t>
            </a:r>
          </a:p>
          <a:p>
            <a:pPr>
              <a:buClr>
                <a:srgbClr val="00B0F0"/>
              </a:buClr>
              <a:buFontTx/>
              <a:buChar char="•"/>
            </a:pPr>
            <a:endParaRPr lang="en-US" b="0" u="none" dirty="0">
              <a:solidFill>
                <a:schemeClr val="tx1">
                  <a:lumMod val="50000"/>
                  <a:lumOff val="50000"/>
                </a:schemeClr>
              </a:solidFill>
              <a:latin typeface="Arial Narrow" pitchFamily="34" charset="0"/>
              <a:cs typeface="Arial" charset="0"/>
            </a:endParaRPr>
          </a:p>
          <a:p>
            <a:pPr>
              <a:buClr>
                <a:srgbClr val="00B0F0"/>
              </a:buClr>
              <a:buFontTx/>
              <a:buChar char="•"/>
            </a:pPr>
            <a:r>
              <a:rPr lang="en-US" b="0" u="none" dirty="0">
                <a:solidFill>
                  <a:schemeClr val="tx1">
                    <a:lumMod val="50000"/>
                    <a:lumOff val="50000"/>
                  </a:schemeClr>
                </a:solidFill>
                <a:latin typeface="Arial Narrow" pitchFamily="34" charset="0"/>
                <a:cs typeface="Arial" charset="0"/>
              </a:rPr>
              <a:t> Stock of spare parts is minimized.</a:t>
            </a:r>
          </a:p>
          <a:p>
            <a:pPr>
              <a:buClr>
                <a:srgbClr val="00B0F0"/>
              </a:buClr>
              <a:buFontTx/>
              <a:buChar char="•"/>
            </a:pPr>
            <a:r>
              <a:rPr lang="en-US" b="0" u="none" dirty="0">
                <a:solidFill>
                  <a:schemeClr val="tx1">
                    <a:lumMod val="50000"/>
                    <a:lumOff val="50000"/>
                  </a:schemeClr>
                </a:solidFill>
                <a:latin typeface="Arial Narrow" pitchFamily="34" charset="0"/>
                <a:cs typeface="Arial" charset="0"/>
              </a:rPr>
              <a:t> Repairs can be executed quickly due the simple and rationalized electronic design.</a:t>
            </a:r>
          </a:p>
          <a:p>
            <a:pPr>
              <a:buClr>
                <a:srgbClr val="00B0F0"/>
              </a:buClr>
              <a:buFontTx/>
              <a:buChar char="•"/>
            </a:pPr>
            <a:r>
              <a:rPr lang="en-US" b="0" u="none" dirty="0">
                <a:solidFill>
                  <a:schemeClr val="tx1">
                    <a:lumMod val="50000"/>
                    <a:lumOff val="50000"/>
                  </a:schemeClr>
                </a:solidFill>
                <a:latin typeface="Arial Narrow" pitchFamily="34" charset="0"/>
                <a:cs typeface="Arial" charset="0"/>
              </a:rPr>
              <a:t> LEDS and DISPLAY provide information to the  user about fault types.</a:t>
            </a:r>
          </a:p>
        </p:txBody>
      </p:sp>
      <p:pic>
        <p:nvPicPr>
          <p:cNvPr id="550917" name="Picture 5" descr="V5_FT0001AE"/>
          <p:cNvPicPr>
            <a:picLocks noChangeAspect="1" noChangeArrowheads="1"/>
          </p:cNvPicPr>
          <p:nvPr/>
        </p:nvPicPr>
        <p:blipFill>
          <a:blip r:embed="rId3"/>
          <a:srcRect/>
          <a:stretch>
            <a:fillRect/>
          </a:stretch>
        </p:blipFill>
        <p:spPr bwMode="auto">
          <a:xfrm>
            <a:off x="5456900" y="1438276"/>
            <a:ext cx="3805898" cy="4359275"/>
          </a:xfrm>
          <a:prstGeom prst="rect">
            <a:avLst/>
          </a:prstGeom>
          <a:noFill/>
          <a:ln w="19050">
            <a:solidFill>
              <a:srgbClr val="00B0F0"/>
            </a:solidFill>
            <a:miter lim="800000"/>
            <a:headEnd/>
            <a:tailEnd/>
          </a:ln>
        </p:spPr>
      </p:pic>
      <p:sp>
        <p:nvSpPr>
          <p:cNvPr id="550918" name="Text Box 6"/>
          <p:cNvSpPr txBox="1">
            <a:spLocks noChangeArrowheads="1"/>
          </p:cNvSpPr>
          <p:nvPr/>
        </p:nvSpPr>
        <p:spPr bwMode="auto">
          <a:xfrm>
            <a:off x="5847292" y="6116638"/>
            <a:ext cx="2889250" cy="184666"/>
          </a:xfrm>
          <a:prstGeom prst="rect">
            <a:avLst/>
          </a:prstGeom>
          <a:noFill/>
          <a:ln w="9525" algn="ctr">
            <a:noFill/>
            <a:miter lim="800000"/>
            <a:headEnd/>
            <a:tailEnd/>
          </a:ln>
          <a:effectLst/>
        </p:spPr>
        <p:txBody>
          <a:bodyPr lIns="0" tIns="0" rIns="0" bIns="0">
            <a:spAutoFit/>
          </a:bodyPr>
          <a:lstStyle/>
          <a:p>
            <a:pPr>
              <a:spcBef>
                <a:spcPct val="50000"/>
              </a:spcBef>
            </a:pPr>
            <a:r>
              <a:rPr lang="en-GB" sz="1200" b="0" u="none">
                <a:latin typeface="Verdana" pitchFamily="34" charset="0"/>
              </a:rPr>
              <a:t>» Only one control board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0915"/>
                                        </p:tgtEl>
                                        <p:attrNameLst>
                                          <p:attrName>style.visibility</p:attrName>
                                        </p:attrNameLst>
                                      </p:cBhvr>
                                      <p:to>
                                        <p:strVal val="visible"/>
                                      </p:to>
                                    </p:set>
                                    <p:animEffect transition="in" filter="wipe(left)">
                                      <p:cBhvr>
                                        <p:cTn id="7" dur="1000"/>
                                        <p:tgtEl>
                                          <p:spTgt spid="55091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50917"/>
                                        </p:tgtEl>
                                        <p:attrNameLst>
                                          <p:attrName>style.visibility</p:attrName>
                                        </p:attrNameLst>
                                      </p:cBhvr>
                                      <p:to>
                                        <p:strVal val="visible"/>
                                      </p:to>
                                    </p:set>
                                    <p:animEffect transition="in" filter="fade">
                                      <p:cBhvr>
                                        <p:cTn id="11" dur="1000"/>
                                        <p:tgtEl>
                                          <p:spTgt spid="550917"/>
                                        </p:tgtEl>
                                      </p:cBhvr>
                                    </p:animEffect>
                                  </p:childTnLst>
                                </p:cTn>
                              </p:par>
                            </p:childTnLst>
                          </p:cTn>
                        </p:par>
                        <p:par>
                          <p:cTn id="12" fill="hold">
                            <p:stCondLst>
                              <p:cond delay="2000"/>
                            </p:stCondLst>
                            <p:childTnLst>
                              <p:par>
                                <p:cTn id="13" presetID="1" presetClass="entr" presetSubtype="0" fill="hold" grpId="0" nodeType="afterEffect">
                                  <p:stCondLst>
                                    <p:cond delay="0"/>
                                  </p:stCondLst>
                                  <p:childTnLst>
                                    <p:set>
                                      <p:cBhvr>
                                        <p:cTn id="14" dur="1" fill="hold">
                                          <p:stCondLst>
                                            <p:cond delay="0"/>
                                          </p:stCondLst>
                                        </p:cTn>
                                        <p:tgtEl>
                                          <p:spTgt spid="5509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0915" grpId="0"/>
      <p:bldP spid="55091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uadroTexto 4"/>
          <p:cNvSpPr txBox="1">
            <a:spLocks noChangeArrowheads="1"/>
          </p:cNvSpPr>
          <p:nvPr/>
        </p:nvSpPr>
        <p:spPr bwMode="auto">
          <a:xfrm>
            <a:off x="5737225" y="2196353"/>
            <a:ext cx="3783542" cy="707886"/>
          </a:xfrm>
          <a:prstGeom prst="rect">
            <a:avLst/>
          </a:prstGeom>
          <a:noFill/>
          <a:ln w="9525">
            <a:noFill/>
            <a:miter lim="800000"/>
            <a:headEnd/>
            <a:tailEnd/>
          </a:ln>
        </p:spPr>
        <p:txBody>
          <a:bodyPr wrap="square">
            <a:spAutoFit/>
          </a:bodyPr>
          <a:lstStyle/>
          <a:p>
            <a:pPr algn="r"/>
            <a:r>
              <a:rPr lang="es-ES" sz="2000" b="1" dirty="0" smtClean="0">
                <a:solidFill>
                  <a:schemeClr val="bg1">
                    <a:lumMod val="50000"/>
                  </a:schemeClr>
                </a:solidFill>
              </a:rPr>
              <a:t>ANNEX I</a:t>
            </a:r>
          </a:p>
          <a:p>
            <a:pPr algn="r"/>
            <a:r>
              <a:rPr lang="es-ES" sz="2000" b="1" dirty="0" smtClean="0">
                <a:solidFill>
                  <a:schemeClr val="bg1">
                    <a:lumMod val="50000"/>
                  </a:schemeClr>
                </a:solidFill>
              </a:rPr>
              <a:t>REAL CASE STUDY DATA</a:t>
            </a:r>
            <a:endParaRPr lang="es-ES" sz="20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5010" name="Text Box 2"/>
          <p:cNvSpPr txBox="1">
            <a:spLocks noChangeArrowheads="1"/>
          </p:cNvSpPr>
          <p:nvPr/>
        </p:nvSpPr>
        <p:spPr bwMode="auto">
          <a:xfrm>
            <a:off x="0" y="908051"/>
            <a:ext cx="9906000" cy="461665"/>
          </a:xfrm>
          <a:prstGeom prst="rect">
            <a:avLst/>
          </a:prstGeom>
          <a:noFill/>
          <a:ln w="9525">
            <a:noFill/>
            <a:miter lim="800000"/>
            <a:headEnd/>
            <a:tailEnd/>
          </a:ln>
          <a:effectLst/>
        </p:spPr>
        <p:txBody>
          <a:bodyPr>
            <a:spAutoFit/>
          </a:bodyPr>
          <a:lstStyle/>
          <a:p>
            <a:pPr algn="ctr"/>
            <a:r>
              <a:rPr lang="en-GB" sz="2400" b="1" dirty="0" smtClean="0">
                <a:solidFill>
                  <a:srgbClr val="00B0F0"/>
                </a:solidFill>
              </a:rPr>
              <a:t>PRACTICAL </a:t>
            </a:r>
            <a:r>
              <a:rPr lang="en-GB" sz="2400" b="1" dirty="0">
                <a:solidFill>
                  <a:srgbClr val="00B0F0"/>
                </a:solidFill>
              </a:rPr>
              <a:t>COMPARATIVE ANALYSIS</a:t>
            </a:r>
          </a:p>
        </p:txBody>
      </p:sp>
      <p:sp>
        <p:nvSpPr>
          <p:cNvPr id="555011" name="Text Box 3"/>
          <p:cNvSpPr txBox="1">
            <a:spLocks noChangeArrowheads="1"/>
          </p:cNvSpPr>
          <p:nvPr/>
        </p:nvSpPr>
        <p:spPr bwMode="auto">
          <a:xfrm>
            <a:off x="194337" y="1438276"/>
            <a:ext cx="9267957" cy="2170113"/>
          </a:xfrm>
          <a:prstGeom prst="rect">
            <a:avLst/>
          </a:prstGeom>
          <a:noFill/>
          <a:ln w="9525">
            <a:noFill/>
            <a:miter lim="800000"/>
            <a:headEnd/>
            <a:tailEnd/>
          </a:ln>
          <a:effectLst/>
        </p:spPr>
        <p:txBody>
          <a:bodyPr/>
          <a:lstStyle/>
          <a:p>
            <a:pPr>
              <a:buClr>
                <a:srgbClr val="00B0F0"/>
              </a:buClr>
              <a:buFont typeface="Arial Narrow" pitchFamily="34" charset="0"/>
              <a:buChar char="»"/>
            </a:pPr>
            <a:r>
              <a:rPr lang="en-GB" sz="2000" b="0" u="none">
                <a:solidFill>
                  <a:schemeClr val="tx1">
                    <a:lumMod val="50000"/>
                    <a:lumOff val="50000"/>
                  </a:schemeClr>
                </a:solidFill>
                <a:latin typeface="Arial Narrow" pitchFamily="34" charset="0"/>
                <a:cs typeface="Arial" charset="0"/>
              </a:rPr>
              <a:t> </a:t>
            </a:r>
            <a:r>
              <a:rPr lang="en-US" sz="2000" b="0" u="none">
                <a:solidFill>
                  <a:schemeClr val="tx1">
                    <a:lumMod val="50000"/>
                    <a:lumOff val="50000"/>
                  </a:schemeClr>
                </a:solidFill>
                <a:latin typeface="Arial Narrow" pitchFamily="34" charset="0"/>
              </a:rPr>
              <a:t>Simulation of different loads in an elevator.</a:t>
            </a:r>
          </a:p>
          <a:p>
            <a:pPr>
              <a:buClr>
                <a:srgbClr val="00B0F0"/>
              </a:buClr>
              <a:buFont typeface="Arial Narrow" pitchFamily="34" charset="0"/>
              <a:buChar char="»"/>
            </a:pPr>
            <a:endParaRPr lang="en-US" sz="2000" b="0" u="none">
              <a:solidFill>
                <a:schemeClr val="tx1">
                  <a:lumMod val="50000"/>
                  <a:lumOff val="50000"/>
                </a:schemeClr>
              </a:solidFill>
              <a:latin typeface="Arial Narrow" pitchFamily="34" charset="0"/>
            </a:endParaRPr>
          </a:p>
          <a:p>
            <a:pPr>
              <a:buClr>
                <a:srgbClr val="00B0F0"/>
              </a:buClr>
              <a:buFont typeface="Arial Narrow" pitchFamily="34" charset="0"/>
              <a:buChar char="»"/>
            </a:pPr>
            <a:r>
              <a:rPr lang="en-US" sz="2000" b="0" u="none">
                <a:solidFill>
                  <a:schemeClr val="tx1">
                    <a:lumMod val="50000"/>
                    <a:lumOff val="50000"/>
                  </a:schemeClr>
                </a:solidFill>
                <a:latin typeface="Arial Narrow" pitchFamily="34" charset="0"/>
              </a:rPr>
              <a:t> Comparison of start performance.</a:t>
            </a:r>
          </a:p>
          <a:p>
            <a:pPr>
              <a:buClr>
                <a:srgbClr val="00B0F0"/>
              </a:buClr>
              <a:buFont typeface="Arial Narrow" pitchFamily="34" charset="0"/>
              <a:buChar char="»"/>
            </a:pPr>
            <a:endParaRPr lang="en-US" sz="2000" b="0" u="none">
              <a:solidFill>
                <a:schemeClr val="tx1">
                  <a:lumMod val="50000"/>
                  <a:lumOff val="50000"/>
                </a:schemeClr>
              </a:solidFill>
              <a:latin typeface="Arial Narrow" pitchFamily="34" charset="0"/>
            </a:endParaRPr>
          </a:p>
          <a:p>
            <a:pPr>
              <a:buClr>
                <a:srgbClr val="00B0F0"/>
              </a:buClr>
              <a:buFont typeface="Arial Narrow" pitchFamily="34" charset="0"/>
              <a:buChar char="»"/>
            </a:pPr>
            <a:r>
              <a:rPr lang="en-US" sz="2000" b="0" u="none">
                <a:solidFill>
                  <a:schemeClr val="tx1">
                    <a:lumMod val="50000"/>
                    <a:lumOff val="50000"/>
                  </a:schemeClr>
                </a:solidFill>
                <a:latin typeface="Arial Narrow" pitchFamily="34" charset="0"/>
              </a:rPr>
              <a:t> Motor problems.</a:t>
            </a:r>
          </a:p>
          <a:p>
            <a:pPr>
              <a:buClr>
                <a:srgbClr val="00B0F0"/>
              </a:buClr>
              <a:buFont typeface="Arial Narrow" pitchFamily="34" charset="0"/>
              <a:buChar char="»"/>
            </a:pPr>
            <a:endParaRPr lang="en-US" sz="2000" b="0" u="none">
              <a:solidFill>
                <a:schemeClr val="tx1">
                  <a:lumMod val="50000"/>
                  <a:lumOff val="50000"/>
                </a:schemeClr>
              </a:solidFill>
              <a:latin typeface="Arial Narrow" pitchFamily="34" charset="0"/>
            </a:endParaRPr>
          </a:p>
          <a:p>
            <a:pPr>
              <a:buClr>
                <a:srgbClr val="00B0F0"/>
              </a:buClr>
              <a:buFont typeface="Arial Narrow" pitchFamily="34" charset="0"/>
              <a:buChar char="»"/>
            </a:pPr>
            <a:r>
              <a:rPr lang="en-US" sz="2000" b="0" u="none">
                <a:solidFill>
                  <a:schemeClr val="tx1">
                    <a:lumMod val="50000"/>
                    <a:lumOff val="50000"/>
                  </a:schemeClr>
                </a:solidFill>
                <a:latin typeface="Arial Narrow" pitchFamily="34" charset="0"/>
              </a:rPr>
              <a:t> Conclusions.</a:t>
            </a:r>
          </a:p>
        </p:txBody>
      </p:sp>
      <p:pic>
        <p:nvPicPr>
          <p:cNvPr id="555013" name="Picture 5" descr="V5_FE0013AE"/>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172215" y="3429001"/>
            <a:ext cx="4758664" cy="32940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555010"/>
                                        </p:tgtEl>
                                        <p:attrNameLst>
                                          <p:attrName>style.visibility</p:attrName>
                                        </p:attrNameLst>
                                      </p:cBhvr>
                                      <p:to>
                                        <p:strVal val="visible"/>
                                      </p:to>
                                    </p:set>
                                    <p:anim calcmode="lin" valueType="num">
                                      <p:cBhvr>
                                        <p:cTn id="7" dur="500" fill="hold"/>
                                        <p:tgtEl>
                                          <p:spTgt spid="555010"/>
                                        </p:tgtEl>
                                        <p:attrNameLst>
                                          <p:attrName>ppt_w</p:attrName>
                                        </p:attrNameLst>
                                      </p:cBhvr>
                                      <p:tavLst>
                                        <p:tav tm="0">
                                          <p:val>
                                            <p:strVal val="#ppt_w*0.05"/>
                                          </p:val>
                                        </p:tav>
                                        <p:tav tm="100000">
                                          <p:val>
                                            <p:strVal val="#ppt_w"/>
                                          </p:val>
                                        </p:tav>
                                      </p:tavLst>
                                    </p:anim>
                                    <p:anim calcmode="lin" valueType="num">
                                      <p:cBhvr>
                                        <p:cTn id="8" dur="500" fill="hold"/>
                                        <p:tgtEl>
                                          <p:spTgt spid="555010"/>
                                        </p:tgtEl>
                                        <p:attrNameLst>
                                          <p:attrName>ppt_h</p:attrName>
                                        </p:attrNameLst>
                                      </p:cBhvr>
                                      <p:tavLst>
                                        <p:tav tm="0">
                                          <p:val>
                                            <p:strVal val="#ppt_h"/>
                                          </p:val>
                                        </p:tav>
                                        <p:tav tm="100000">
                                          <p:val>
                                            <p:strVal val="#ppt_h"/>
                                          </p:val>
                                        </p:tav>
                                      </p:tavLst>
                                    </p:anim>
                                    <p:anim calcmode="lin" valueType="num">
                                      <p:cBhvr>
                                        <p:cTn id="9" dur="500" fill="hold"/>
                                        <p:tgtEl>
                                          <p:spTgt spid="555010"/>
                                        </p:tgtEl>
                                        <p:attrNameLst>
                                          <p:attrName>ppt_x</p:attrName>
                                        </p:attrNameLst>
                                      </p:cBhvr>
                                      <p:tavLst>
                                        <p:tav tm="0">
                                          <p:val>
                                            <p:strVal val="#ppt_x-.2"/>
                                          </p:val>
                                        </p:tav>
                                        <p:tav tm="100000">
                                          <p:val>
                                            <p:strVal val="#ppt_x"/>
                                          </p:val>
                                        </p:tav>
                                      </p:tavLst>
                                    </p:anim>
                                    <p:anim calcmode="lin" valueType="num">
                                      <p:cBhvr>
                                        <p:cTn id="10" dur="500" fill="hold"/>
                                        <p:tgtEl>
                                          <p:spTgt spid="555010"/>
                                        </p:tgtEl>
                                        <p:attrNameLst>
                                          <p:attrName>ppt_y</p:attrName>
                                        </p:attrNameLst>
                                      </p:cBhvr>
                                      <p:tavLst>
                                        <p:tav tm="0">
                                          <p:val>
                                            <p:strVal val="#ppt_y"/>
                                          </p:val>
                                        </p:tav>
                                        <p:tav tm="100000">
                                          <p:val>
                                            <p:strVal val="#ppt_y"/>
                                          </p:val>
                                        </p:tav>
                                      </p:tavLst>
                                    </p:anim>
                                    <p:animEffect transition="in" filter="fade">
                                      <p:cBhvr>
                                        <p:cTn id="11" dur="500"/>
                                        <p:tgtEl>
                                          <p:spTgt spid="555010"/>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555011"/>
                                        </p:tgtEl>
                                        <p:attrNameLst>
                                          <p:attrName>style.visibility</p:attrName>
                                        </p:attrNameLst>
                                      </p:cBhvr>
                                      <p:to>
                                        <p:strVal val="visible"/>
                                      </p:to>
                                    </p:set>
                                    <p:animEffect transition="in" filter="wipe(up)">
                                      <p:cBhvr>
                                        <p:cTn id="15" dur="500"/>
                                        <p:tgtEl>
                                          <p:spTgt spid="555011"/>
                                        </p:tgtEl>
                                      </p:cBhvr>
                                    </p:animEffect>
                                  </p:childTnLst>
                                </p:cTn>
                              </p:par>
                              <p:par>
                                <p:cTn id="16" presetID="10" presetClass="entr" presetSubtype="0" fill="hold" nodeType="withEffect">
                                  <p:stCondLst>
                                    <p:cond delay="0"/>
                                  </p:stCondLst>
                                  <p:childTnLst>
                                    <p:set>
                                      <p:cBhvr>
                                        <p:cTn id="17" dur="1" fill="hold">
                                          <p:stCondLst>
                                            <p:cond delay="0"/>
                                          </p:stCondLst>
                                        </p:cTn>
                                        <p:tgtEl>
                                          <p:spTgt spid="555013"/>
                                        </p:tgtEl>
                                        <p:attrNameLst>
                                          <p:attrName>style.visibility</p:attrName>
                                        </p:attrNameLst>
                                      </p:cBhvr>
                                      <p:to>
                                        <p:strVal val="visible"/>
                                      </p:to>
                                    </p:set>
                                    <p:animEffect transition="in" filter="fade">
                                      <p:cBhvr>
                                        <p:cTn id="18" dur="1000"/>
                                        <p:tgtEl>
                                          <p:spTgt spid="555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5010" grpId="0"/>
      <p:bldP spid="555011" grpId="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7058" name="Text Box 2"/>
          <p:cNvSpPr txBox="1">
            <a:spLocks noChangeArrowheads="1"/>
          </p:cNvSpPr>
          <p:nvPr/>
        </p:nvSpPr>
        <p:spPr bwMode="auto">
          <a:xfrm>
            <a:off x="0" y="908051"/>
            <a:ext cx="9906000" cy="461665"/>
          </a:xfrm>
          <a:prstGeom prst="rect">
            <a:avLst/>
          </a:prstGeom>
          <a:noFill/>
          <a:ln w="9525">
            <a:noFill/>
            <a:miter lim="800000"/>
            <a:headEnd/>
            <a:tailEnd/>
          </a:ln>
          <a:effectLst/>
        </p:spPr>
        <p:txBody>
          <a:bodyPr>
            <a:spAutoFit/>
          </a:bodyPr>
          <a:lstStyle/>
          <a:p>
            <a:pPr algn="ctr"/>
            <a:r>
              <a:rPr lang="en-GB" sz="2400" b="1" dirty="0" smtClean="0">
                <a:solidFill>
                  <a:srgbClr val="00B0F0"/>
                </a:solidFill>
              </a:rPr>
              <a:t>ANALYSIS </a:t>
            </a:r>
            <a:r>
              <a:rPr lang="en-GB" sz="2400" b="1" dirty="0">
                <a:solidFill>
                  <a:srgbClr val="00B0F0"/>
                </a:solidFill>
              </a:rPr>
              <a:t>WITH RESISTANT TORQUE 15%</a:t>
            </a:r>
          </a:p>
        </p:txBody>
      </p:sp>
      <p:sp>
        <p:nvSpPr>
          <p:cNvPr id="557059" name="Text Box 3"/>
          <p:cNvSpPr txBox="1">
            <a:spLocks noChangeArrowheads="1"/>
          </p:cNvSpPr>
          <p:nvPr/>
        </p:nvSpPr>
        <p:spPr bwMode="auto">
          <a:xfrm>
            <a:off x="194337" y="1438275"/>
            <a:ext cx="4469738" cy="730250"/>
          </a:xfrm>
          <a:prstGeom prst="rect">
            <a:avLst/>
          </a:prstGeom>
          <a:noFill/>
          <a:ln w="9525">
            <a:noFill/>
            <a:miter lim="800000"/>
            <a:headEnd/>
            <a:tailEnd/>
          </a:ln>
          <a:effectLst/>
        </p:spPr>
        <p:txBody>
          <a:bodyPr/>
          <a:lstStyle/>
          <a:p>
            <a:pPr>
              <a:buFont typeface="Arial Narrow" pitchFamily="34" charset="0"/>
              <a:buChar char="»"/>
            </a:pPr>
            <a:r>
              <a:rPr lang="en-GB" b="0" u="none" dirty="0">
                <a:solidFill>
                  <a:srgbClr val="00B0F0"/>
                </a:solidFill>
                <a:latin typeface="Arial Narrow" pitchFamily="34" charset="0"/>
                <a:cs typeface="Arial" charset="0"/>
              </a:rPr>
              <a:t> </a:t>
            </a:r>
            <a:r>
              <a:rPr lang="en-GB" u="none" dirty="0">
                <a:solidFill>
                  <a:srgbClr val="00B0F0"/>
                </a:solidFill>
                <a:latin typeface="Arial Narrow" pitchFamily="34" charset="0"/>
                <a:cs typeface="Arial" charset="0"/>
              </a:rPr>
              <a:t>DATA:</a:t>
            </a:r>
          </a:p>
          <a:p>
            <a:pPr>
              <a:buFont typeface="Arial Narrow" pitchFamily="34" charset="0"/>
              <a:buNone/>
            </a:pPr>
            <a:r>
              <a:rPr lang="en-GB" u="none" dirty="0">
                <a:solidFill>
                  <a:schemeClr val="tx1">
                    <a:lumMod val="50000"/>
                    <a:lumOff val="50000"/>
                  </a:schemeClr>
                </a:solidFill>
                <a:latin typeface="Arial Narrow" pitchFamily="34" charset="0"/>
                <a:cs typeface="Arial" charset="0"/>
              </a:rPr>
              <a:t>Load torque = 15% of nominal torque.</a:t>
            </a:r>
          </a:p>
        </p:txBody>
      </p:sp>
      <p:sp>
        <p:nvSpPr>
          <p:cNvPr id="557061" name="Text Box 5"/>
          <p:cNvSpPr txBox="1">
            <a:spLocks noChangeArrowheads="1"/>
          </p:cNvSpPr>
          <p:nvPr/>
        </p:nvSpPr>
        <p:spPr bwMode="auto">
          <a:xfrm>
            <a:off x="5847292" y="6477001"/>
            <a:ext cx="2889250" cy="184666"/>
          </a:xfrm>
          <a:prstGeom prst="rect">
            <a:avLst/>
          </a:prstGeom>
          <a:noFill/>
          <a:ln w="9525" algn="ctr">
            <a:noFill/>
            <a:miter lim="800000"/>
            <a:headEnd/>
            <a:tailEnd/>
          </a:ln>
          <a:effectLst/>
        </p:spPr>
        <p:txBody>
          <a:bodyPr lIns="0" tIns="0" rIns="0" bIns="0">
            <a:spAutoFit/>
          </a:bodyPr>
          <a:lstStyle/>
          <a:p>
            <a:pPr>
              <a:spcBef>
                <a:spcPct val="50000"/>
              </a:spcBef>
            </a:pPr>
            <a:r>
              <a:rPr lang="en-GB" sz="1200" b="0" u="none">
                <a:latin typeface="Verdana" pitchFamily="34" charset="0"/>
              </a:rPr>
              <a:t>» Signals measurement</a:t>
            </a:r>
          </a:p>
        </p:txBody>
      </p:sp>
      <p:sp>
        <p:nvSpPr>
          <p:cNvPr id="557062" name="Text Box 6"/>
          <p:cNvSpPr txBox="1">
            <a:spLocks noChangeArrowheads="1"/>
          </p:cNvSpPr>
          <p:nvPr/>
        </p:nvSpPr>
        <p:spPr bwMode="auto">
          <a:xfrm>
            <a:off x="194337" y="2159001"/>
            <a:ext cx="4469738" cy="2062163"/>
          </a:xfrm>
          <a:prstGeom prst="rect">
            <a:avLst/>
          </a:prstGeom>
          <a:noFill/>
          <a:ln w="9525">
            <a:noFill/>
            <a:miter lim="800000"/>
            <a:headEnd/>
            <a:tailEnd/>
          </a:ln>
          <a:effectLst/>
        </p:spPr>
        <p:txBody>
          <a:bodyPr/>
          <a:lstStyle/>
          <a:p>
            <a:pPr>
              <a:buFont typeface="Arial Narrow" pitchFamily="34" charset="0"/>
              <a:buChar char="»"/>
            </a:pPr>
            <a:r>
              <a:rPr lang="en-GB" b="0" u="none" dirty="0">
                <a:solidFill>
                  <a:srgbClr val="00B0F0"/>
                </a:solidFill>
                <a:latin typeface="Arial Narrow" pitchFamily="34" charset="0"/>
                <a:cs typeface="Arial" charset="0"/>
              </a:rPr>
              <a:t> </a:t>
            </a:r>
            <a:r>
              <a:rPr lang="en-US" u="none" dirty="0">
                <a:solidFill>
                  <a:srgbClr val="00B0F0"/>
                </a:solidFill>
                <a:latin typeface="Arial Narrow" pitchFamily="34" charset="0"/>
                <a:cs typeface="Arial" charset="0"/>
              </a:rPr>
              <a:t>STAR-DELTA:</a:t>
            </a:r>
          </a:p>
          <a:p>
            <a:pPr>
              <a:buFont typeface="Wingdings" pitchFamily="2" charset="2"/>
              <a:buChar char="ü"/>
            </a:pPr>
            <a:r>
              <a:rPr lang="en-US" b="0" u="none" dirty="0">
                <a:solidFill>
                  <a:schemeClr val="tx1">
                    <a:lumMod val="50000"/>
                    <a:lumOff val="50000"/>
                  </a:schemeClr>
                </a:solidFill>
                <a:latin typeface="Arial Narrow" pitchFamily="34" charset="0"/>
                <a:cs typeface="Arial" charset="0"/>
              </a:rPr>
              <a:t> Transition time: 3sec. </a:t>
            </a:r>
          </a:p>
          <a:p>
            <a:pPr>
              <a:buFont typeface="Wingdings" pitchFamily="2" charset="2"/>
              <a:buChar char="ü"/>
            </a:pPr>
            <a:r>
              <a:rPr lang="en-US" b="0" u="none" dirty="0">
                <a:solidFill>
                  <a:schemeClr val="tx1">
                    <a:lumMod val="50000"/>
                    <a:lumOff val="50000"/>
                  </a:schemeClr>
                </a:solidFill>
                <a:latin typeface="Arial Narrow" pitchFamily="34" charset="0"/>
                <a:cs typeface="Arial" charset="0"/>
              </a:rPr>
              <a:t> Speed: Increases progressively until 60% and at transition changes abruptly.</a:t>
            </a:r>
          </a:p>
          <a:p>
            <a:pPr>
              <a:buFont typeface="Wingdings" pitchFamily="2" charset="2"/>
              <a:buChar char="ü"/>
            </a:pPr>
            <a:r>
              <a:rPr lang="en-US" b="0" u="none" dirty="0">
                <a:solidFill>
                  <a:schemeClr val="tx1">
                    <a:lumMod val="50000"/>
                    <a:lumOff val="50000"/>
                  </a:schemeClr>
                </a:solidFill>
                <a:latin typeface="Arial Narrow" pitchFamily="34" charset="0"/>
                <a:cs typeface="Arial" charset="0"/>
              </a:rPr>
              <a:t> Current: Increases abruptly from 1.3 to 4 times at transition. </a:t>
            </a:r>
          </a:p>
        </p:txBody>
      </p:sp>
      <p:sp>
        <p:nvSpPr>
          <p:cNvPr id="557063" name="Text Box 7"/>
          <p:cNvSpPr txBox="1">
            <a:spLocks noChangeArrowheads="1"/>
          </p:cNvSpPr>
          <p:nvPr/>
        </p:nvSpPr>
        <p:spPr bwMode="auto">
          <a:xfrm>
            <a:off x="194337" y="4318001"/>
            <a:ext cx="4469738" cy="2062163"/>
          </a:xfrm>
          <a:prstGeom prst="rect">
            <a:avLst/>
          </a:prstGeom>
          <a:noFill/>
          <a:ln w="9525">
            <a:noFill/>
            <a:miter lim="800000"/>
            <a:headEnd/>
            <a:tailEnd/>
          </a:ln>
          <a:effectLst/>
        </p:spPr>
        <p:txBody>
          <a:bodyPr/>
          <a:lstStyle/>
          <a:p>
            <a:pPr>
              <a:buFont typeface="Arial Narrow" pitchFamily="34" charset="0"/>
              <a:buChar char="»"/>
            </a:pPr>
            <a:r>
              <a:rPr lang="en-GB" b="0" u="none" dirty="0">
                <a:solidFill>
                  <a:srgbClr val="00B0F0"/>
                </a:solidFill>
                <a:latin typeface="Arial Narrow" pitchFamily="34" charset="0"/>
                <a:cs typeface="Arial" charset="0"/>
              </a:rPr>
              <a:t> </a:t>
            </a:r>
            <a:r>
              <a:rPr lang="en-US" u="none" dirty="0">
                <a:solidFill>
                  <a:srgbClr val="00B0F0"/>
                </a:solidFill>
                <a:latin typeface="Arial Narrow" pitchFamily="34" charset="0"/>
                <a:cs typeface="Arial" charset="0"/>
              </a:rPr>
              <a:t>SOFTSTARTER:</a:t>
            </a:r>
          </a:p>
          <a:p>
            <a:pPr>
              <a:buFont typeface="Wingdings" pitchFamily="2" charset="2"/>
              <a:buChar char="ü"/>
            </a:pPr>
            <a:r>
              <a:rPr lang="en-US" b="0" u="none" dirty="0">
                <a:solidFill>
                  <a:schemeClr val="tx1">
                    <a:lumMod val="50000"/>
                    <a:lumOff val="50000"/>
                  </a:schemeClr>
                </a:solidFill>
                <a:latin typeface="Arial Narrow" pitchFamily="34" charset="0"/>
                <a:cs typeface="Arial" charset="0"/>
              </a:rPr>
              <a:t> Current limit time : 1sec. </a:t>
            </a:r>
          </a:p>
          <a:p>
            <a:pPr>
              <a:buFont typeface="Wingdings" pitchFamily="2" charset="2"/>
              <a:buChar char="ü"/>
            </a:pPr>
            <a:r>
              <a:rPr lang="en-US" b="0" u="none" dirty="0">
                <a:solidFill>
                  <a:schemeClr val="tx1">
                    <a:lumMod val="50000"/>
                    <a:lumOff val="50000"/>
                  </a:schemeClr>
                </a:solidFill>
                <a:latin typeface="Arial Narrow" pitchFamily="34" charset="0"/>
                <a:cs typeface="Arial" charset="0"/>
              </a:rPr>
              <a:t> Speed: Increases progressively until 100% without abrupt change.</a:t>
            </a:r>
          </a:p>
          <a:p>
            <a:pPr>
              <a:buFont typeface="Wingdings" pitchFamily="2" charset="2"/>
              <a:buChar char="ü"/>
            </a:pPr>
            <a:r>
              <a:rPr lang="en-US" b="0" u="none" dirty="0">
                <a:solidFill>
                  <a:schemeClr val="tx1">
                    <a:lumMod val="50000"/>
                    <a:lumOff val="50000"/>
                  </a:schemeClr>
                </a:solidFill>
                <a:latin typeface="Arial Narrow" pitchFamily="34" charset="0"/>
                <a:cs typeface="Arial" charset="0"/>
              </a:rPr>
              <a:t> Current: Is limited to 3 times In. In approximately 2 sec. soft starter completes start. </a:t>
            </a:r>
          </a:p>
        </p:txBody>
      </p:sp>
      <p:pic>
        <p:nvPicPr>
          <p:cNvPr id="557066" name="Picture 10" descr="V5ITMS0001AI"/>
          <p:cNvPicPr>
            <a:picLocks noChangeAspect="1" noChangeArrowheads="1"/>
          </p:cNvPicPr>
          <p:nvPr/>
        </p:nvPicPr>
        <p:blipFill>
          <a:blip r:embed="rId3"/>
          <a:srcRect/>
          <a:stretch>
            <a:fillRect/>
          </a:stretch>
        </p:blipFill>
        <p:spPr bwMode="auto">
          <a:xfrm>
            <a:off x="5456900" y="1438275"/>
            <a:ext cx="4000235" cy="4813300"/>
          </a:xfrm>
          <a:prstGeom prst="rect">
            <a:avLst/>
          </a:prstGeom>
          <a:noFill/>
          <a:ln w="19050">
            <a:solidFill>
              <a:srgbClr val="00B0F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557058"/>
                                        </p:tgtEl>
                                        <p:attrNameLst>
                                          <p:attrName>style.visibility</p:attrName>
                                        </p:attrNameLst>
                                      </p:cBhvr>
                                      <p:to>
                                        <p:strVal val="visible"/>
                                      </p:to>
                                    </p:set>
                                    <p:anim calcmode="lin" valueType="num">
                                      <p:cBhvr>
                                        <p:cTn id="7" dur="500" fill="hold"/>
                                        <p:tgtEl>
                                          <p:spTgt spid="557058"/>
                                        </p:tgtEl>
                                        <p:attrNameLst>
                                          <p:attrName>ppt_w</p:attrName>
                                        </p:attrNameLst>
                                      </p:cBhvr>
                                      <p:tavLst>
                                        <p:tav tm="0">
                                          <p:val>
                                            <p:strVal val="#ppt_w*0.05"/>
                                          </p:val>
                                        </p:tav>
                                        <p:tav tm="100000">
                                          <p:val>
                                            <p:strVal val="#ppt_w"/>
                                          </p:val>
                                        </p:tav>
                                      </p:tavLst>
                                    </p:anim>
                                    <p:anim calcmode="lin" valueType="num">
                                      <p:cBhvr>
                                        <p:cTn id="8" dur="500" fill="hold"/>
                                        <p:tgtEl>
                                          <p:spTgt spid="557058"/>
                                        </p:tgtEl>
                                        <p:attrNameLst>
                                          <p:attrName>ppt_h</p:attrName>
                                        </p:attrNameLst>
                                      </p:cBhvr>
                                      <p:tavLst>
                                        <p:tav tm="0">
                                          <p:val>
                                            <p:strVal val="#ppt_h"/>
                                          </p:val>
                                        </p:tav>
                                        <p:tav tm="100000">
                                          <p:val>
                                            <p:strVal val="#ppt_h"/>
                                          </p:val>
                                        </p:tav>
                                      </p:tavLst>
                                    </p:anim>
                                    <p:anim calcmode="lin" valueType="num">
                                      <p:cBhvr>
                                        <p:cTn id="9" dur="500" fill="hold"/>
                                        <p:tgtEl>
                                          <p:spTgt spid="557058"/>
                                        </p:tgtEl>
                                        <p:attrNameLst>
                                          <p:attrName>ppt_x</p:attrName>
                                        </p:attrNameLst>
                                      </p:cBhvr>
                                      <p:tavLst>
                                        <p:tav tm="0">
                                          <p:val>
                                            <p:strVal val="#ppt_x-.2"/>
                                          </p:val>
                                        </p:tav>
                                        <p:tav tm="100000">
                                          <p:val>
                                            <p:strVal val="#ppt_x"/>
                                          </p:val>
                                        </p:tav>
                                      </p:tavLst>
                                    </p:anim>
                                    <p:anim calcmode="lin" valueType="num">
                                      <p:cBhvr>
                                        <p:cTn id="10" dur="500" fill="hold"/>
                                        <p:tgtEl>
                                          <p:spTgt spid="557058"/>
                                        </p:tgtEl>
                                        <p:attrNameLst>
                                          <p:attrName>ppt_y</p:attrName>
                                        </p:attrNameLst>
                                      </p:cBhvr>
                                      <p:tavLst>
                                        <p:tav tm="0">
                                          <p:val>
                                            <p:strVal val="#ppt_y"/>
                                          </p:val>
                                        </p:tav>
                                        <p:tav tm="100000">
                                          <p:val>
                                            <p:strVal val="#ppt_y"/>
                                          </p:val>
                                        </p:tav>
                                      </p:tavLst>
                                    </p:anim>
                                    <p:animEffect transition="in" filter="fade">
                                      <p:cBhvr>
                                        <p:cTn id="11" dur="500"/>
                                        <p:tgtEl>
                                          <p:spTgt spid="557058"/>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557059"/>
                                        </p:tgtEl>
                                        <p:attrNameLst>
                                          <p:attrName>style.visibility</p:attrName>
                                        </p:attrNameLst>
                                      </p:cBhvr>
                                      <p:to>
                                        <p:strVal val="visible"/>
                                      </p:to>
                                    </p:set>
                                    <p:animEffect transition="in" filter="wipe(left)">
                                      <p:cBhvr>
                                        <p:cTn id="15" dur="1000"/>
                                        <p:tgtEl>
                                          <p:spTgt spid="55705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57062"/>
                                        </p:tgtEl>
                                        <p:attrNameLst>
                                          <p:attrName>style.visibility</p:attrName>
                                        </p:attrNameLst>
                                      </p:cBhvr>
                                      <p:to>
                                        <p:strVal val="visible"/>
                                      </p:to>
                                    </p:set>
                                    <p:animEffect transition="in" filter="wipe(left)">
                                      <p:cBhvr>
                                        <p:cTn id="19" dur="1000"/>
                                        <p:tgtEl>
                                          <p:spTgt spid="557062"/>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57066"/>
                                        </p:tgtEl>
                                        <p:attrNameLst>
                                          <p:attrName>style.visibility</p:attrName>
                                        </p:attrNameLst>
                                      </p:cBhvr>
                                      <p:to>
                                        <p:strVal val="visible"/>
                                      </p:to>
                                    </p:set>
                                    <p:animEffect transition="in" filter="fade">
                                      <p:cBhvr>
                                        <p:cTn id="23" dur="1000"/>
                                        <p:tgtEl>
                                          <p:spTgt spid="557066"/>
                                        </p:tgtEl>
                                      </p:cBhvr>
                                    </p:animEffect>
                                  </p:childTnLst>
                                </p:cTn>
                              </p:par>
                            </p:childTnLst>
                          </p:cTn>
                        </p:par>
                        <p:par>
                          <p:cTn id="24" fill="hold">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557063"/>
                                        </p:tgtEl>
                                        <p:attrNameLst>
                                          <p:attrName>style.visibility</p:attrName>
                                        </p:attrNameLst>
                                      </p:cBhvr>
                                      <p:to>
                                        <p:strVal val="visible"/>
                                      </p:to>
                                    </p:set>
                                    <p:animEffect transition="in" filter="wipe(left)">
                                      <p:cBhvr>
                                        <p:cTn id="27" dur="1000"/>
                                        <p:tgtEl>
                                          <p:spTgt spid="557063"/>
                                        </p:tgtEl>
                                      </p:cBhvr>
                                    </p:animEffect>
                                  </p:childTnLst>
                                </p:cTn>
                              </p:par>
                            </p:childTnLst>
                          </p:cTn>
                        </p:par>
                        <p:par>
                          <p:cTn id="28" fill="hold">
                            <p:stCondLst>
                              <p:cond delay="4500"/>
                            </p:stCondLst>
                            <p:childTnLst>
                              <p:par>
                                <p:cTn id="29" presetID="1" presetClass="entr" presetSubtype="0" fill="hold" grpId="0" nodeType="afterEffect">
                                  <p:stCondLst>
                                    <p:cond delay="0"/>
                                  </p:stCondLst>
                                  <p:childTnLst>
                                    <p:set>
                                      <p:cBhvr>
                                        <p:cTn id="30" dur="1" fill="hold">
                                          <p:stCondLst>
                                            <p:cond delay="0"/>
                                          </p:stCondLst>
                                        </p:cTn>
                                        <p:tgtEl>
                                          <p:spTgt spid="5570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7058" grpId="0"/>
      <p:bldP spid="557059" grpId="0"/>
      <p:bldP spid="557061" grpId="0"/>
      <p:bldP spid="557062" grpId="0"/>
      <p:bldP spid="557063"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9106" name="Text Box 2"/>
          <p:cNvSpPr txBox="1">
            <a:spLocks noChangeArrowheads="1"/>
          </p:cNvSpPr>
          <p:nvPr/>
        </p:nvSpPr>
        <p:spPr bwMode="auto">
          <a:xfrm>
            <a:off x="0" y="908051"/>
            <a:ext cx="9906000" cy="461665"/>
          </a:xfrm>
          <a:prstGeom prst="rect">
            <a:avLst/>
          </a:prstGeom>
          <a:noFill/>
          <a:ln w="9525">
            <a:noFill/>
            <a:miter lim="800000"/>
            <a:headEnd/>
            <a:tailEnd/>
          </a:ln>
          <a:effectLst/>
        </p:spPr>
        <p:txBody>
          <a:bodyPr>
            <a:spAutoFit/>
          </a:bodyPr>
          <a:lstStyle/>
          <a:p>
            <a:pPr algn="ctr"/>
            <a:r>
              <a:rPr lang="en-GB" sz="2400" b="1" dirty="0" smtClean="0">
                <a:solidFill>
                  <a:srgbClr val="00B0F0"/>
                </a:solidFill>
              </a:rPr>
              <a:t>ANALYSIS </a:t>
            </a:r>
            <a:r>
              <a:rPr lang="en-GB" sz="2400" b="1" dirty="0">
                <a:solidFill>
                  <a:srgbClr val="00B0F0"/>
                </a:solidFill>
              </a:rPr>
              <a:t>WITH RESISTANT TORQUE 25%</a:t>
            </a:r>
          </a:p>
        </p:txBody>
      </p:sp>
      <p:sp>
        <p:nvSpPr>
          <p:cNvPr id="559107" name="Text Box 3"/>
          <p:cNvSpPr txBox="1">
            <a:spLocks noChangeArrowheads="1"/>
          </p:cNvSpPr>
          <p:nvPr/>
        </p:nvSpPr>
        <p:spPr bwMode="auto">
          <a:xfrm>
            <a:off x="194337" y="1438275"/>
            <a:ext cx="4469738" cy="730250"/>
          </a:xfrm>
          <a:prstGeom prst="rect">
            <a:avLst/>
          </a:prstGeom>
          <a:noFill/>
          <a:ln w="9525">
            <a:noFill/>
            <a:miter lim="800000"/>
            <a:headEnd/>
            <a:tailEnd/>
          </a:ln>
          <a:effectLst/>
        </p:spPr>
        <p:txBody>
          <a:bodyPr/>
          <a:lstStyle/>
          <a:p>
            <a:pPr>
              <a:buFont typeface="Arial Narrow" pitchFamily="34" charset="0"/>
              <a:buChar char="»"/>
            </a:pPr>
            <a:r>
              <a:rPr lang="en-GB" b="0" u="none" dirty="0">
                <a:solidFill>
                  <a:srgbClr val="00B0F0"/>
                </a:solidFill>
                <a:latin typeface="Arial Narrow" pitchFamily="34" charset="0"/>
                <a:cs typeface="Arial" charset="0"/>
              </a:rPr>
              <a:t> </a:t>
            </a:r>
            <a:r>
              <a:rPr lang="en-GB" u="none" dirty="0">
                <a:solidFill>
                  <a:srgbClr val="00B0F0"/>
                </a:solidFill>
                <a:latin typeface="Arial Narrow" pitchFamily="34" charset="0"/>
                <a:cs typeface="Arial" charset="0"/>
              </a:rPr>
              <a:t>DATA:</a:t>
            </a:r>
          </a:p>
          <a:p>
            <a:pPr>
              <a:buFont typeface="Arial Narrow" pitchFamily="34" charset="0"/>
              <a:buNone/>
            </a:pPr>
            <a:r>
              <a:rPr lang="en-GB" u="none" dirty="0">
                <a:solidFill>
                  <a:schemeClr val="tx1">
                    <a:lumMod val="50000"/>
                    <a:lumOff val="50000"/>
                  </a:schemeClr>
                </a:solidFill>
                <a:latin typeface="Arial Narrow" pitchFamily="34" charset="0"/>
                <a:cs typeface="Arial" charset="0"/>
              </a:rPr>
              <a:t>Load torque = 25% of nominal torque.</a:t>
            </a:r>
          </a:p>
        </p:txBody>
      </p:sp>
      <p:sp>
        <p:nvSpPr>
          <p:cNvPr id="559109" name="Text Box 5"/>
          <p:cNvSpPr txBox="1">
            <a:spLocks noChangeArrowheads="1"/>
          </p:cNvSpPr>
          <p:nvPr/>
        </p:nvSpPr>
        <p:spPr bwMode="auto">
          <a:xfrm>
            <a:off x="5847292" y="6477001"/>
            <a:ext cx="2889250" cy="184666"/>
          </a:xfrm>
          <a:prstGeom prst="rect">
            <a:avLst/>
          </a:prstGeom>
          <a:noFill/>
          <a:ln w="9525" algn="ctr">
            <a:noFill/>
            <a:miter lim="800000"/>
            <a:headEnd/>
            <a:tailEnd/>
          </a:ln>
          <a:effectLst/>
        </p:spPr>
        <p:txBody>
          <a:bodyPr lIns="0" tIns="0" rIns="0" bIns="0">
            <a:spAutoFit/>
          </a:bodyPr>
          <a:lstStyle/>
          <a:p>
            <a:pPr>
              <a:spcBef>
                <a:spcPct val="50000"/>
              </a:spcBef>
            </a:pPr>
            <a:r>
              <a:rPr lang="en-GB" sz="1200" b="0" u="none">
                <a:latin typeface="Verdana" pitchFamily="34" charset="0"/>
              </a:rPr>
              <a:t>» Signals measurement</a:t>
            </a:r>
          </a:p>
        </p:txBody>
      </p:sp>
      <p:sp>
        <p:nvSpPr>
          <p:cNvPr id="559110" name="Text Box 6"/>
          <p:cNvSpPr txBox="1">
            <a:spLocks noChangeArrowheads="1"/>
          </p:cNvSpPr>
          <p:nvPr/>
        </p:nvSpPr>
        <p:spPr bwMode="auto">
          <a:xfrm>
            <a:off x="194337" y="2159001"/>
            <a:ext cx="4469738" cy="2062163"/>
          </a:xfrm>
          <a:prstGeom prst="rect">
            <a:avLst/>
          </a:prstGeom>
          <a:noFill/>
          <a:ln w="9525">
            <a:noFill/>
            <a:miter lim="800000"/>
            <a:headEnd/>
            <a:tailEnd/>
          </a:ln>
          <a:effectLst/>
        </p:spPr>
        <p:txBody>
          <a:bodyPr/>
          <a:lstStyle/>
          <a:p>
            <a:pPr>
              <a:buFont typeface="Arial Narrow" pitchFamily="34" charset="0"/>
              <a:buChar char="»"/>
            </a:pPr>
            <a:r>
              <a:rPr lang="en-GB" b="0" u="none" dirty="0">
                <a:solidFill>
                  <a:srgbClr val="00B0F0"/>
                </a:solidFill>
                <a:latin typeface="Arial Narrow" pitchFamily="34" charset="0"/>
                <a:cs typeface="Arial" charset="0"/>
              </a:rPr>
              <a:t> </a:t>
            </a:r>
            <a:r>
              <a:rPr lang="en-US" u="none" dirty="0">
                <a:solidFill>
                  <a:srgbClr val="00B0F0"/>
                </a:solidFill>
                <a:latin typeface="Arial Narrow" pitchFamily="34" charset="0"/>
                <a:cs typeface="Arial" charset="0"/>
              </a:rPr>
              <a:t>STAR-DELTA:</a:t>
            </a:r>
          </a:p>
          <a:p>
            <a:pPr>
              <a:buFont typeface="Wingdings" pitchFamily="2" charset="2"/>
              <a:buChar char="ü"/>
            </a:pPr>
            <a:r>
              <a:rPr lang="en-US" b="0" u="none" dirty="0">
                <a:solidFill>
                  <a:schemeClr val="tx1">
                    <a:lumMod val="50000"/>
                    <a:lumOff val="50000"/>
                  </a:schemeClr>
                </a:solidFill>
                <a:latin typeface="Arial Narrow" pitchFamily="34" charset="0"/>
                <a:cs typeface="Arial" charset="0"/>
              </a:rPr>
              <a:t> Transition time: 3sec. </a:t>
            </a:r>
          </a:p>
          <a:p>
            <a:pPr>
              <a:buFont typeface="Wingdings" pitchFamily="2" charset="2"/>
              <a:buChar char="ü"/>
            </a:pPr>
            <a:r>
              <a:rPr lang="en-US" b="0" u="none" dirty="0">
                <a:solidFill>
                  <a:schemeClr val="tx1">
                    <a:lumMod val="50000"/>
                    <a:lumOff val="50000"/>
                  </a:schemeClr>
                </a:solidFill>
                <a:latin typeface="Arial Narrow" pitchFamily="34" charset="0"/>
                <a:cs typeface="Arial" charset="0"/>
              </a:rPr>
              <a:t> Speed: Increases progressively until 20% and at transition changes abruptly.</a:t>
            </a:r>
          </a:p>
          <a:p>
            <a:pPr>
              <a:buFont typeface="Wingdings" pitchFamily="2" charset="2"/>
              <a:buChar char="ü"/>
            </a:pPr>
            <a:r>
              <a:rPr lang="en-US" b="0" u="none" dirty="0">
                <a:solidFill>
                  <a:schemeClr val="tx1">
                    <a:lumMod val="50000"/>
                    <a:lumOff val="50000"/>
                  </a:schemeClr>
                </a:solidFill>
                <a:latin typeface="Arial Narrow" pitchFamily="34" charset="0"/>
                <a:cs typeface="Arial" charset="0"/>
              </a:rPr>
              <a:t> Current: Increases abruptly from 1.6 to 5 times at transition. </a:t>
            </a:r>
          </a:p>
        </p:txBody>
      </p:sp>
      <p:sp>
        <p:nvSpPr>
          <p:cNvPr id="559111" name="Text Box 7"/>
          <p:cNvSpPr txBox="1">
            <a:spLocks noChangeArrowheads="1"/>
          </p:cNvSpPr>
          <p:nvPr/>
        </p:nvSpPr>
        <p:spPr bwMode="auto">
          <a:xfrm>
            <a:off x="194337" y="4318001"/>
            <a:ext cx="4469738" cy="2062163"/>
          </a:xfrm>
          <a:prstGeom prst="rect">
            <a:avLst/>
          </a:prstGeom>
          <a:noFill/>
          <a:ln w="9525">
            <a:noFill/>
            <a:miter lim="800000"/>
            <a:headEnd/>
            <a:tailEnd/>
          </a:ln>
          <a:effectLst/>
        </p:spPr>
        <p:txBody>
          <a:bodyPr/>
          <a:lstStyle/>
          <a:p>
            <a:pPr>
              <a:buFont typeface="Arial Narrow" pitchFamily="34" charset="0"/>
              <a:buChar char="»"/>
            </a:pPr>
            <a:r>
              <a:rPr lang="en-GB" b="0" u="none" dirty="0">
                <a:solidFill>
                  <a:srgbClr val="00B0F0"/>
                </a:solidFill>
                <a:latin typeface="Arial Narrow" pitchFamily="34" charset="0"/>
                <a:cs typeface="Arial" charset="0"/>
              </a:rPr>
              <a:t> </a:t>
            </a:r>
            <a:r>
              <a:rPr lang="en-US" u="none" dirty="0">
                <a:solidFill>
                  <a:srgbClr val="00B0F0"/>
                </a:solidFill>
                <a:latin typeface="Arial Narrow" pitchFamily="34" charset="0"/>
                <a:cs typeface="Arial" charset="0"/>
              </a:rPr>
              <a:t>SOFTSTARTER:</a:t>
            </a:r>
          </a:p>
          <a:p>
            <a:pPr>
              <a:buFont typeface="Wingdings" pitchFamily="2" charset="2"/>
              <a:buChar char="ü"/>
            </a:pPr>
            <a:r>
              <a:rPr lang="en-US" b="0" u="none" dirty="0">
                <a:solidFill>
                  <a:schemeClr val="tx1">
                    <a:lumMod val="50000"/>
                    <a:lumOff val="50000"/>
                  </a:schemeClr>
                </a:solidFill>
                <a:latin typeface="Arial Narrow" pitchFamily="34" charset="0"/>
                <a:cs typeface="Arial" charset="0"/>
              </a:rPr>
              <a:t> Current limit time : 1sec. </a:t>
            </a:r>
          </a:p>
          <a:p>
            <a:pPr>
              <a:buFont typeface="Wingdings" pitchFamily="2" charset="2"/>
              <a:buChar char="ü"/>
            </a:pPr>
            <a:r>
              <a:rPr lang="en-US" b="0" u="none" dirty="0">
                <a:solidFill>
                  <a:schemeClr val="tx1">
                    <a:lumMod val="50000"/>
                    <a:lumOff val="50000"/>
                  </a:schemeClr>
                </a:solidFill>
                <a:latin typeface="Arial Narrow" pitchFamily="34" charset="0"/>
                <a:cs typeface="Arial" charset="0"/>
              </a:rPr>
              <a:t> Speed: Increases progressively until 100% without abrupt change.</a:t>
            </a:r>
          </a:p>
          <a:p>
            <a:pPr>
              <a:buFont typeface="Wingdings" pitchFamily="2" charset="2"/>
              <a:buChar char="ü"/>
            </a:pPr>
            <a:r>
              <a:rPr lang="en-US" b="0" u="none" dirty="0">
                <a:solidFill>
                  <a:schemeClr val="tx1">
                    <a:lumMod val="50000"/>
                    <a:lumOff val="50000"/>
                  </a:schemeClr>
                </a:solidFill>
                <a:latin typeface="Arial Narrow" pitchFamily="34" charset="0"/>
                <a:cs typeface="Arial" charset="0"/>
              </a:rPr>
              <a:t> Current: Is limited to 3 times In. In approximately 2,5 sec. soft starter completes start. </a:t>
            </a:r>
          </a:p>
        </p:txBody>
      </p:sp>
      <p:pic>
        <p:nvPicPr>
          <p:cNvPr id="559114" name="Picture 10" descr="V5ITMS0002AI"/>
          <p:cNvPicPr>
            <a:picLocks noChangeAspect="1" noChangeArrowheads="1"/>
          </p:cNvPicPr>
          <p:nvPr/>
        </p:nvPicPr>
        <p:blipFill>
          <a:blip r:embed="rId3"/>
          <a:srcRect/>
          <a:stretch>
            <a:fillRect/>
          </a:stretch>
        </p:blipFill>
        <p:spPr bwMode="auto">
          <a:xfrm>
            <a:off x="5456900" y="1438275"/>
            <a:ext cx="4012273" cy="5010150"/>
          </a:xfrm>
          <a:prstGeom prst="rect">
            <a:avLst/>
          </a:prstGeom>
          <a:noFill/>
          <a:ln w="19050">
            <a:solidFill>
              <a:srgbClr val="00B0F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559106"/>
                                        </p:tgtEl>
                                        <p:attrNameLst>
                                          <p:attrName>style.visibility</p:attrName>
                                        </p:attrNameLst>
                                      </p:cBhvr>
                                      <p:to>
                                        <p:strVal val="visible"/>
                                      </p:to>
                                    </p:set>
                                    <p:anim calcmode="lin" valueType="num">
                                      <p:cBhvr>
                                        <p:cTn id="7" dur="500" fill="hold"/>
                                        <p:tgtEl>
                                          <p:spTgt spid="559106"/>
                                        </p:tgtEl>
                                        <p:attrNameLst>
                                          <p:attrName>ppt_w</p:attrName>
                                        </p:attrNameLst>
                                      </p:cBhvr>
                                      <p:tavLst>
                                        <p:tav tm="0">
                                          <p:val>
                                            <p:strVal val="#ppt_w*0.05"/>
                                          </p:val>
                                        </p:tav>
                                        <p:tav tm="100000">
                                          <p:val>
                                            <p:strVal val="#ppt_w"/>
                                          </p:val>
                                        </p:tav>
                                      </p:tavLst>
                                    </p:anim>
                                    <p:anim calcmode="lin" valueType="num">
                                      <p:cBhvr>
                                        <p:cTn id="8" dur="500" fill="hold"/>
                                        <p:tgtEl>
                                          <p:spTgt spid="559106"/>
                                        </p:tgtEl>
                                        <p:attrNameLst>
                                          <p:attrName>ppt_h</p:attrName>
                                        </p:attrNameLst>
                                      </p:cBhvr>
                                      <p:tavLst>
                                        <p:tav tm="0">
                                          <p:val>
                                            <p:strVal val="#ppt_h"/>
                                          </p:val>
                                        </p:tav>
                                        <p:tav tm="100000">
                                          <p:val>
                                            <p:strVal val="#ppt_h"/>
                                          </p:val>
                                        </p:tav>
                                      </p:tavLst>
                                    </p:anim>
                                    <p:anim calcmode="lin" valueType="num">
                                      <p:cBhvr>
                                        <p:cTn id="9" dur="500" fill="hold"/>
                                        <p:tgtEl>
                                          <p:spTgt spid="559106"/>
                                        </p:tgtEl>
                                        <p:attrNameLst>
                                          <p:attrName>ppt_x</p:attrName>
                                        </p:attrNameLst>
                                      </p:cBhvr>
                                      <p:tavLst>
                                        <p:tav tm="0">
                                          <p:val>
                                            <p:strVal val="#ppt_x-.2"/>
                                          </p:val>
                                        </p:tav>
                                        <p:tav tm="100000">
                                          <p:val>
                                            <p:strVal val="#ppt_x"/>
                                          </p:val>
                                        </p:tav>
                                      </p:tavLst>
                                    </p:anim>
                                    <p:anim calcmode="lin" valueType="num">
                                      <p:cBhvr>
                                        <p:cTn id="10" dur="500" fill="hold"/>
                                        <p:tgtEl>
                                          <p:spTgt spid="559106"/>
                                        </p:tgtEl>
                                        <p:attrNameLst>
                                          <p:attrName>ppt_y</p:attrName>
                                        </p:attrNameLst>
                                      </p:cBhvr>
                                      <p:tavLst>
                                        <p:tav tm="0">
                                          <p:val>
                                            <p:strVal val="#ppt_y"/>
                                          </p:val>
                                        </p:tav>
                                        <p:tav tm="100000">
                                          <p:val>
                                            <p:strVal val="#ppt_y"/>
                                          </p:val>
                                        </p:tav>
                                      </p:tavLst>
                                    </p:anim>
                                    <p:animEffect transition="in" filter="fade">
                                      <p:cBhvr>
                                        <p:cTn id="11" dur="500"/>
                                        <p:tgtEl>
                                          <p:spTgt spid="559106"/>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559107"/>
                                        </p:tgtEl>
                                        <p:attrNameLst>
                                          <p:attrName>style.visibility</p:attrName>
                                        </p:attrNameLst>
                                      </p:cBhvr>
                                      <p:to>
                                        <p:strVal val="visible"/>
                                      </p:to>
                                    </p:set>
                                    <p:animEffect transition="in" filter="wipe(left)">
                                      <p:cBhvr>
                                        <p:cTn id="15" dur="1000"/>
                                        <p:tgtEl>
                                          <p:spTgt spid="55910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59110"/>
                                        </p:tgtEl>
                                        <p:attrNameLst>
                                          <p:attrName>style.visibility</p:attrName>
                                        </p:attrNameLst>
                                      </p:cBhvr>
                                      <p:to>
                                        <p:strVal val="visible"/>
                                      </p:to>
                                    </p:set>
                                    <p:animEffect transition="in" filter="wipe(left)">
                                      <p:cBhvr>
                                        <p:cTn id="19" dur="1000"/>
                                        <p:tgtEl>
                                          <p:spTgt spid="559110"/>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59114"/>
                                        </p:tgtEl>
                                        <p:attrNameLst>
                                          <p:attrName>style.visibility</p:attrName>
                                        </p:attrNameLst>
                                      </p:cBhvr>
                                      <p:to>
                                        <p:strVal val="visible"/>
                                      </p:to>
                                    </p:set>
                                    <p:animEffect transition="in" filter="fade">
                                      <p:cBhvr>
                                        <p:cTn id="23" dur="1000"/>
                                        <p:tgtEl>
                                          <p:spTgt spid="559114"/>
                                        </p:tgtEl>
                                      </p:cBhvr>
                                    </p:animEffect>
                                  </p:childTnLst>
                                </p:cTn>
                              </p:par>
                            </p:childTnLst>
                          </p:cTn>
                        </p:par>
                        <p:par>
                          <p:cTn id="24" fill="hold">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559111"/>
                                        </p:tgtEl>
                                        <p:attrNameLst>
                                          <p:attrName>style.visibility</p:attrName>
                                        </p:attrNameLst>
                                      </p:cBhvr>
                                      <p:to>
                                        <p:strVal val="visible"/>
                                      </p:to>
                                    </p:set>
                                    <p:animEffect transition="in" filter="wipe(left)">
                                      <p:cBhvr>
                                        <p:cTn id="27" dur="1000"/>
                                        <p:tgtEl>
                                          <p:spTgt spid="559111"/>
                                        </p:tgtEl>
                                      </p:cBhvr>
                                    </p:animEffect>
                                  </p:childTnLst>
                                </p:cTn>
                              </p:par>
                            </p:childTnLst>
                          </p:cTn>
                        </p:par>
                        <p:par>
                          <p:cTn id="28" fill="hold">
                            <p:stCondLst>
                              <p:cond delay="4500"/>
                            </p:stCondLst>
                            <p:childTnLst>
                              <p:par>
                                <p:cTn id="29" presetID="1" presetClass="entr" presetSubtype="0" fill="hold" grpId="0" nodeType="afterEffect">
                                  <p:stCondLst>
                                    <p:cond delay="0"/>
                                  </p:stCondLst>
                                  <p:childTnLst>
                                    <p:set>
                                      <p:cBhvr>
                                        <p:cTn id="30" dur="1" fill="hold">
                                          <p:stCondLst>
                                            <p:cond delay="0"/>
                                          </p:stCondLst>
                                        </p:cTn>
                                        <p:tgtEl>
                                          <p:spTgt spid="559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9106" grpId="0"/>
      <p:bldP spid="559107" grpId="0"/>
      <p:bldP spid="559109" grpId="0"/>
      <p:bldP spid="559110" grpId="0"/>
      <p:bldP spid="559111"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1154" name="Text Box 2"/>
          <p:cNvSpPr txBox="1">
            <a:spLocks noChangeArrowheads="1"/>
          </p:cNvSpPr>
          <p:nvPr/>
        </p:nvSpPr>
        <p:spPr bwMode="auto">
          <a:xfrm>
            <a:off x="0" y="908051"/>
            <a:ext cx="9906000" cy="461665"/>
          </a:xfrm>
          <a:prstGeom prst="rect">
            <a:avLst/>
          </a:prstGeom>
          <a:noFill/>
          <a:ln w="9525">
            <a:noFill/>
            <a:miter lim="800000"/>
            <a:headEnd/>
            <a:tailEnd/>
          </a:ln>
          <a:effectLst/>
        </p:spPr>
        <p:txBody>
          <a:bodyPr>
            <a:spAutoFit/>
          </a:bodyPr>
          <a:lstStyle/>
          <a:p>
            <a:pPr algn="ctr"/>
            <a:r>
              <a:rPr lang="en-GB" sz="2400" b="1" dirty="0" smtClean="0">
                <a:solidFill>
                  <a:srgbClr val="00B0F0"/>
                </a:solidFill>
              </a:rPr>
              <a:t>ANALYSIS </a:t>
            </a:r>
            <a:r>
              <a:rPr lang="en-GB" sz="2400" b="1" dirty="0">
                <a:solidFill>
                  <a:srgbClr val="00B0F0"/>
                </a:solidFill>
              </a:rPr>
              <a:t>WITH RESISTANT TORQUE 35%</a:t>
            </a:r>
          </a:p>
        </p:txBody>
      </p:sp>
      <p:sp>
        <p:nvSpPr>
          <p:cNvPr id="561155" name="Text Box 3"/>
          <p:cNvSpPr txBox="1">
            <a:spLocks noChangeArrowheads="1"/>
          </p:cNvSpPr>
          <p:nvPr/>
        </p:nvSpPr>
        <p:spPr bwMode="auto">
          <a:xfrm>
            <a:off x="194337" y="1438275"/>
            <a:ext cx="4469738" cy="730250"/>
          </a:xfrm>
          <a:prstGeom prst="rect">
            <a:avLst/>
          </a:prstGeom>
          <a:noFill/>
          <a:ln w="9525">
            <a:noFill/>
            <a:miter lim="800000"/>
            <a:headEnd/>
            <a:tailEnd/>
          </a:ln>
          <a:effectLst/>
        </p:spPr>
        <p:txBody>
          <a:bodyPr/>
          <a:lstStyle/>
          <a:p>
            <a:pPr>
              <a:buFont typeface="Arial Narrow" pitchFamily="34" charset="0"/>
              <a:buChar char="»"/>
            </a:pPr>
            <a:r>
              <a:rPr lang="en-GB" b="0" u="none" dirty="0">
                <a:solidFill>
                  <a:srgbClr val="00B0F0"/>
                </a:solidFill>
                <a:latin typeface="Arial Narrow" pitchFamily="34" charset="0"/>
                <a:cs typeface="Arial" charset="0"/>
              </a:rPr>
              <a:t> </a:t>
            </a:r>
            <a:r>
              <a:rPr lang="en-GB" u="none" dirty="0">
                <a:solidFill>
                  <a:srgbClr val="00B0F0"/>
                </a:solidFill>
                <a:latin typeface="Arial Narrow" pitchFamily="34" charset="0"/>
                <a:cs typeface="Arial" charset="0"/>
              </a:rPr>
              <a:t>DATA:</a:t>
            </a:r>
          </a:p>
          <a:p>
            <a:pPr>
              <a:buFont typeface="Arial Narrow" pitchFamily="34" charset="0"/>
              <a:buNone/>
            </a:pPr>
            <a:r>
              <a:rPr lang="en-GB" u="none" dirty="0">
                <a:solidFill>
                  <a:schemeClr val="tx1">
                    <a:lumMod val="50000"/>
                    <a:lumOff val="50000"/>
                  </a:schemeClr>
                </a:solidFill>
                <a:latin typeface="Arial Narrow" pitchFamily="34" charset="0"/>
                <a:cs typeface="Arial" charset="0"/>
              </a:rPr>
              <a:t>Load torque = 35% of nominal torque.</a:t>
            </a:r>
          </a:p>
        </p:txBody>
      </p:sp>
      <p:sp>
        <p:nvSpPr>
          <p:cNvPr id="561157" name="Text Box 5"/>
          <p:cNvSpPr txBox="1">
            <a:spLocks noChangeArrowheads="1"/>
          </p:cNvSpPr>
          <p:nvPr/>
        </p:nvSpPr>
        <p:spPr bwMode="auto">
          <a:xfrm>
            <a:off x="5847292" y="6477001"/>
            <a:ext cx="2889250" cy="184666"/>
          </a:xfrm>
          <a:prstGeom prst="rect">
            <a:avLst/>
          </a:prstGeom>
          <a:noFill/>
          <a:ln w="9525" algn="ctr">
            <a:noFill/>
            <a:miter lim="800000"/>
            <a:headEnd/>
            <a:tailEnd/>
          </a:ln>
          <a:effectLst/>
        </p:spPr>
        <p:txBody>
          <a:bodyPr lIns="0" tIns="0" rIns="0" bIns="0">
            <a:spAutoFit/>
          </a:bodyPr>
          <a:lstStyle/>
          <a:p>
            <a:pPr>
              <a:spcBef>
                <a:spcPct val="50000"/>
              </a:spcBef>
            </a:pPr>
            <a:r>
              <a:rPr lang="en-GB" sz="1200" b="0" u="none">
                <a:latin typeface="Verdana" pitchFamily="34" charset="0"/>
              </a:rPr>
              <a:t>» Signals measurement</a:t>
            </a:r>
          </a:p>
        </p:txBody>
      </p:sp>
      <p:sp>
        <p:nvSpPr>
          <p:cNvPr id="561158" name="Text Box 6"/>
          <p:cNvSpPr txBox="1">
            <a:spLocks noChangeArrowheads="1"/>
          </p:cNvSpPr>
          <p:nvPr/>
        </p:nvSpPr>
        <p:spPr bwMode="auto">
          <a:xfrm>
            <a:off x="194337" y="2159001"/>
            <a:ext cx="4469738" cy="2062163"/>
          </a:xfrm>
          <a:prstGeom prst="rect">
            <a:avLst/>
          </a:prstGeom>
          <a:noFill/>
          <a:ln w="9525">
            <a:noFill/>
            <a:miter lim="800000"/>
            <a:headEnd/>
            <a:tailEnd/>
          </a:ln>
          <a:effectLst/>
        </p:spPr>
        <p:txBody>
          <a:bodyPr/>
          <a:lstStyle/>
          <a:p>
            <a:pPr>
              <a:buFont typeface="Arial Narrow" pitchFamily="34" charset="0"/>
              <a:buChar char="»"/>
            </a:pPr>
            <a:r>
              <a:rPr lang="en-GB" b="0" u="none" dirty="0">
                <a:solidFill>
                  <a:srgbClr val="00B0F0"/>
                </a:solidFill>
                <a:latin typeface="Arial Narrow" pitchFamily="34" charset="0"/>
                <a:cs typeface="Arial" charset="0"/>
              </a:rPr>
              <a:t> </a:t>
            </a:r>
            <a:r>
              <a:rPr lang="en-US" u="none" dirty="0">
                <a:solidFill>
                  <a:srgbClr val="00B0F0"/>
                </a:solidFill>
                <a:latin typeface="Arial Narrow" pitchFamily="34" charset="0"/>
                <a:cs typeface="Arial" charset="0"/>
              </a:rPr>
              <a:t>STAR-DELTA:</a:t>
            </a:r>
          </a:p>
          <a:p>
            <a:pPr>
              <a:buFont typeface="Wingdings" pitchFamily="2" charset="2"/>
              <a:buChar char="ü"/>
            </a:pPr>
            <a:r>
              <a:rPr lang="en-US" b="0" u="none" dirty="0">
                <a:solidFill>
                  <a:schemeClr val="tx1">
                    <a:lumMod val="50000"/>
                    <a:lumOff val="50000"/>
                  </a:schemeClr>
                </a:solidFill>
                <a:latin typeface="Arial Narrow" pitchFamily="34" charset="0"/>
                <a:cs typeface="Arial" charset="0"/>
              </a:rPr>
              <a:t> Transition time: 3sec. </a:t>
            </a:r>
          </a:p>
          <a:p>
            <a:pPr>
              <a:buFont typeface="Wingdings" pitchFamily="2" charset="2"/>
              <a:buChar char="ü"/>
            </a:pPr>
            <a:r>
              <a:rPr lang="en-US" b="0" u="none" dirty="0">
                <a:solidFill>
                  <a:schemeClr val="tx1">
                    <a:lumMod val="50000"/>
                    <a:lumOff val="50000"/>
                  </a:schemeClr>
                </a:solidFill>
                <a:latin typeface="Arial Narrow" pitchFamily="34" charset="0"/>
                <a:cs typeface="Arial" charset="0"/>
              </a:rPr>
              <a:t> Speed: Increases progressively until 16% and at transition changes abruptly.</a:t>
            </a:r>
          </a:p>
          <a:p>
            <a:pPr>
              <a:buFont typeface="Wingdings" pitchFamily="2" charset="2"/>
              <a:buChar char="ü"/>
            </a:pPr>
            <a:r>
              <a:rPr lang="en-US" b="0" u="none" dirty="0">
                <a:solidFill>
                  <a:schemeClr val="tx1">
                    <a:lumMod val="50000"/>
                    <a:lumOff val="50000"/>
                  </a:schemeClr>
                </a:solidFill>
                <a:latin typeface="Arial Narrow" pitchFamily="34" charset="0"/>
                <a:cs typeface="Arial" charset="0"/>
              </a:rPr>
              <a:t> Current: Increases abruptly from 1.5 to 5 times at transition. </a:t>
            </a:r>
          </a:p>
        </p:txBody>
      </p:sp>
      <p:sp>
        <p:nvSpPr>
          <p:cNvPr id="561159" name="Text Box 7"/>
          <p:cNvSpPr txBox="1">
            <a:spLocks noChangeArrowheads="1"/>
          </p:cNvSpPr>
          <p:nvPr/>
        </p:nvSpPr>
        <p:spPr bwMode="auto">
          <a:xfrm>
            <a:off x="194337" y="4318001"/>
            <a:ext cx="4469738" cy="2062163"/>
          </a:xfrm>
          <a:prstGeom prst="rect">
            <a:avLst/>
          </a:prstGeom>
          <a:noFill/>
          <a:ln w="9525">
            <a:noFill/>
            <a:miter lim="800000"/>
            <a:headEnd/>
            <a:tailEnd/>
          </a:ln>
          <a:effectLst/>
        </p:spPr>
        <p:txBody>
          <a:bodyPr/>
          <a:lstStyle/>
          <a:p>
            <a:pPr>
              <a:buFont typeface="Arial Narrow" pitchFamily="34" charset="0"/>
              <a:buChar char="»"/>
            </a:pPr>
            <a:r>
              <a:rPr lang="en-GB" b="0" u="none" dirty="0">
                <a:solidFill>
                  <a:srgbClr val="00B0F0"/>
                </a:solidFill>
                <a:latin typeface="Arial Narrow" pitchFamily="34" charset="0"/>
                <a:cs typeface="Arial" charset="0"/>
              </a:rPr>
              <a:t> </a:t>
            </a:r>
            <a:r>
              <a:rPr lang="en-US" u="none" dirty="0">
                <a:solidFill>
                  <a:srgbClr val="00B0F0"/>
                </a:solidFill>
                <a:latin typeface="Arial Narrow" pitchFamily="34" charset="0"/>
                <a:cs typeface="Arial" charset="0"/>
              </a:rPr>
              <a:t>SOFT STARTER:</a:t>
            </a:r>
          </a:p>
          <a:p>
            <a:pPr>
              <a:buFont typeface="Wingdings" pitchFamily="2" charset="2"/>
              <a:buChar char="ü"/>
            </a:pPr>
            <a:r>
              <a:rPr lang="en-US" b="0" u="none" dirty="0">
                <a:solidFill>
                  <a:schemeClr val="tx1">
                    <a:lumMod val="50000"/>
                    <a:lumOff val="50000"/>
                  </a:schemeClr>
                </a:solidFill>
                <a:latin typeface="Arial Narrow" pitchFamily="34" charset="0"/>
                <a:cs typeface="Arial" charset="0"/>
              </a:rPr>
              <a:t> Current limit time : 1sec. </a:t>
            </a:r>
          </a:p>
          <a:p>
            <a:pPr>
              <a:buFont typeface="Wingdings" pitchFamily="2" charset="2"/>
              <a:buChar char="ü"/>
            </a:pPr>
            <a:r>
              <a:rPr lang="en-US" b="0" u="none" dirty="0">
                <a:solidFill>
                  <a:schemeClr val="tx1">
                    <a:lumMod val="50000"/>
                    <a:lumOff val="50000"/>
                  </a:schemeClr>
                </a:solidFill>
                <a:latin typeface="Arial Narrow" pitchFamily="34" charset="0"/>
                <a:cs typeface="Arial" charset="0"/>
              </a:rPr>
              <a:t> Speed: Increases progressively until 100% without abrupt change.</a:t>
            </a:r>
          </a:p>
          <a:p>
            <a:pPr>
              <a:buFont typeface="Wingdings" pitchFamily="2" charset="2"/>
              <a:buChar char="ü"/>
            </a:pPr>
            <a:r>
              <a:rPr lang="en-US" b="0" u="none" dirty="0">
                <a:solidFill>
                  <a:schemeClr val="tx1">
                    <a:lumMod val="50000"/>
                    <a:lumOff val="50000"/>
                  </a:schemeClr>
                </a:solidFill>
                <a:latin typeface="Arial Narrow" pitchFamily="34" charset="0"/>
                <a:cs typeface="Arial" charset="0"/>
              </a:rPr>
              <a:t> Current: Is limited to 3 times In. In approximately 3 sec. soft starter completes start. </a:t>
            </a:r>
          </a:p>
        </p:txBody>
      </p:sp>
      <p:pic>
        <p:nvPicPr>
          <p:cNvPr id="561162" name="Picture 10" descr="V5ITMS0003AI"/>
          <p:cNvPicPr>
            <a:picLocks noChangeAspect="1" noChangeArrowheads="1"/>
          </p:cNvPicPr>
          <p:nvPr/>
        </p:nvPicPr>
        <p:blipFill>
          <a:blip r:embed="rId3"/>
          <a:srcRect/>
          <a:stretch>
            <a:fillRect/>
          </a:stretch>
        </p:blipFill>
        <p:spPr bwMode="auto">
          <a:xfrm>
            <a:off x="5456900" y="1438275"/>
            <a:ext cx="4012273" cy="5010150"/>
          </a:xfrm>
          <a:prstGeom prst="rect">
            <a:avLst/>
          </a:prstGeom>
          <a:noFill/>
          <a:ln w="19050">
            <a:solidFill>
              <a:srgbClr val="00B0F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561154"/>
                                        </p:tgtEl>
                                        <p:attrNameLst>
                                          <p:attrName>style.visibility</p:attrName>
                                        </p:attrNameLst>
                                      </p:cBhvr>
                                      <p:to>
                                        <p:strVal val="visible"/>
                                      </p:to>
                                    </p:set>
                                    <p:anim calcmode="lin" valueType="num">
                                      <p:cBhvr>
                                        <p:cTn id="7" dur="500" fill="hold"/>
                                        <p:tgtEl>
                                          <p:spTgt spid="561154"/>
                                        </p:tgtEl>
                                        <p:attrNameLst>
                                          <p:attrName>ppt_w</p:attrName>
                                        </p:attrNameLst>
                                      </p:cBhvr>
                                      <p:tavLst>
                                        <p:tav tm="0">
                                          <p:val>
                                            <p:strVal val="#ppt_w*0.05"/>
                                          </p:val>
                                        </p:tav>
                                        <p:tav tm="100000">
                                          <p:val>
                                            <p:strVal val="#ppt_w"/>
                                          </p:val>
                                        </p:tav>
                                      </p:tavLst>
                                    </p:anim>
                                    <p:anim calcmode="lin" valueType="num">
                                      <p:cBhvr>
                                        <p:cTn id="8" dur="500" fill="hold"/>
                                        <p:tgtEl>
                                          <p:spTgt spid="561154"/>
                                        </p:tgtEl>
                                        <p:attrNameLst>
                                          <p:attrName>ppt_h</p:attrName>
                                        </p:attrNameLst>
                                      </p:cBhvr>
                                      <p:tavLst>
                                        <p:tav tm="0">
                                          <p:val>
                                            <p:strVal val="#ppt_h"/>
                                          </p:val>
                                        </p:tav>
                                        <p:tav tm="100000">
                                          <p:val>
                                            <p:strVal val="#ppt_h"/>
                                          </p:val>
                                        </p:tav>
                                      </p:tavLst>
                                    </p:anim>
                                    <p:anim calcmode="lin" valueType="num">
                                      <p:cBhvr>
                                        <p:cTn id="9" dur="500" fill="hold"/>
                                        <p:tgtEl>
                                          <p:spTgt spid="561154"/>
                                        </p:tgtEl>
                                        <p:attrNameLst>
                                          <p:attrName>ppt_x</p:attrName>
                                        </p:attrNameLst>
                                      </p:cBhvr>
                                      <p:tavLst>
                                        <p:tav tm="0">
                                          <p:val>
                                            <p:strVal val="#ppt_x-.2"/>
                                          </p:val>
                                        </p:tav>
                                        <p:tav tm="100000">
                                          <p:val>
                                            <p:strVal val="#ppt_x"/>
                                          </p:val>
                                        </p:tav>
                                      </p:tavLst>
                                    </p:anim>
                                    <p:anim calcmode="lin" valueType="num">
                                      <p:cBhvr>
                                        <p:cTn id="10" dur="500" fill="hold"/>
                                        <p:tgtEl>
                                          <p:spTgt spid="561154"/>
                                        </p:tgtEl>
                                        <p:attrNameLst>
                                          <p:attrName>ppt_y</p:attrName>
                                        </p:attrNameLst>
                                      </p:cBhvr>
                                      <p:tavLst>
                                        <p:tav tm="0">
                                          <p:val>
                                            <p:strVal val="#ppt_y"/>
                                          </p:val>
                                        </p:tav>
                                        <p:tav tm="100000">
                                          <p:val>
                                            <p:strVal val="#ppt_y"/>
                                          </p:val>
                                        </p:tav>
                                      </p:tavLst>
                                    </p:anim>
                                    <p:animEffect transition="in" filter="fade">
                                      <p:cBhvr>
                                        <p:cTn id="11" dur="500"/>
                                        <p:tgtEl>
                                          <p:spTgt spid="561154"/>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561155"/>
                                        </p:tgtEl>
                                        <p:attrNameLst>
                                          <p:attrName>style.visibility</p:attrName>
                                        </p:attrNameLst>
                                      </p:cBhvr>
                                      <p:to>
                                        <p:strVal val="visible"/>
                                      </p:to>
                                    </p:set>
                                    <p:animEffect transition="in" filter="wipe(left)">
                                      <p:cBhvr>
                                        <p:cTn id="15" dur="1000"/>
                                        <p:tgtEl>
                                          <p:spTgt spid="56115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61158"/>
                                        </p:tgtEl>
                                        <p:attrNameLst>
                                          <p:attrName>style.visibility</p:attrName>
                                        </p:attrNameLst>
                                      </p:cBhvr>
                                      <p:to>
                                        <p:strVal val="visible"/>
                                      </p:to>
                                    </p:set>
                                    <p:animEffect transition="in" filter="wipe(left)">
                                      <p:cBhvr>
                                        <p:cTn id="19" dur="1000"/>
                                        <p:tgtEl>
                                          <p:spTgt spid="561158"/>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61162"/>
                                        </p:tgtEl>
                                        <p:attrNameLst>
                                          <p:attrName>style.visibility</p:attrName>
                                        </p:attrNameLst>
                                      </p:cBhvr>
                                      <p:to>
                                        <p:strVal val="visible"/>
                                      </p:to>
                                    </p:set>
                                    <p:animEffect transition="in" filter="fade">
                                      <p:cBhvr>
                                        <p:cTn id="23" dur="1000"/>
                                        <p:tgtEl>
                                          <p:spTgt spid="561162"/>
                                        </p:tgtEl>
                                      </p:cBhvr>
                                    </p:animEffect>
                                  </p:childTnLst>
                                </p:cTn>
                              </p:par>
                            </p:childTnLst>
                          </p:cTn>
                        </p:par>
                        <p:par>
                          <p:cTn id="24" fill="hold">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561159"/>
                                        </p:tgtEl>
                                        <p:attrNameLst>
                                          <p:attrName>style.visibility</p:attrName>
                                        </p:attrNameLst>
                                      </p:cBhvr>
                                      <p:to>
                                        <p:strVal val="visible"/>
                                      </p:to>
                                    </p:set>
                                    <p:animEffect transition="in" filter="wipe(left)">
                                      <p:cBhvr>
                                        <p:cTn id="27" dur="1000"/>
                                        <p:tgtEl>
                                          <p:spTgt spid="561159"/>
                                        </p:tgtEl>
                                      </p:cBhvr>
                                    </p:animEffect>
                                  </p:childTnLst>
                                </p:cTn>
                              </p:par>
                            </p:childTnLst>
                          </p:cTn>
                        </p:par>
                        <p:par>
                          <p:cTn id="28" fill="hold">
                            <p:stCondLst>
                              <p:cond delay="4500"/>
                            </p:stCondLst>
                            <p:childTnLst>
                              <p:par>
                                <p:cTn id="29" presetID="1" presetClass="entr" presetSubtype="0" fill="hold" grpId="0" nodeType="afterEffect">
                                  <p:stCondLst>
                                    <p:cond delay="0"/>
                                  </p:stCondLst>
                                  <p:childTnLst>
                                    <p:set>
                                      <p:cBhvr>
                                        <p:cTn id="30" dur="1" fill="hold">
                                          <p:stCondLst>
                                            <p:cond delay="0"/>
                                          </p:stCondLst>
                                        </p:cTn>
                                        <p:tgtEl>
                                          <p:spTgt spid="561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154" grpId="0"/>
      <p:bldP spid="561155" grpId="0"/>
      <p:bldP spid="561157" grpId="0"/>
      <p:bldP spid="561158" grpId="0"/>
      <p:bldP spid="561159"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02" name="Text Box 2"/>
          <p:cNvSpPr txBox="1">
            <a:spLocks noChangeArrowheads="1"/>
          </p:cNvSpPr>
          <p:nvPr/>
        </p:nvSpPr>
        <p:spPr bwMode="auto">
          <a:xfrm>
            <a:off x="0" y="908051"/>
            <a:ext cx="9906000" cy="461665"/>
          </a:xfrm>
          <a:prstGeom prst="rect">
            <a:avLst/>
          </a:prstGeom>
          <a:noFill/>
          <a:ln w="9525">
            <a:noFill/>
            <a:miter lim="800000"/>
            <a:headEnd/>
            <a:tailEnd/>
          </a:ln>
          <a:effectLst/>
        </p:spPr>
        <p:txBody>
          <a:bodyPr>
            <a:spAutoFit/>
          </a:bodyPr>
          <a:lstStyle/>
          <a:p>
            <a:pPr algn="ctr"/>
            <a:r>
              <a:rPr lang="en-GB" sz="2400" b="1" dirty="0" smtClean="0">
                <a:solidFill>
                  <a:srgbClr val="00B0F0"/>
                </a:solidFill>
              </a:rPr>
              <a:t>SUMMARY </a:t>
            </a:r>
            <a:r>
              <a:rPr lang="en-GB" sz="2400" b="1" dirty="0">
                <a:solidFill>
                  <a:srgbClr val="00B0F0"/>
                </a:solidFill>
              </a:rPr>
              <a:t>OF COMPARATIVE ANALYSIS</a:t>
            </a:r>
          </a:p>
        </p:txBody>
      </p:sp>
      <p:sp>
        <p:nvSpPr>
          <p:cNvPr id="563204" name="Text Box 4"/>
          <p:cNvSpPr txBox="1">
            <a:spLocks noChangeArrowheads="1"/>
          </p:cNvSpPr>
          <p:nvPr/>
        </p:nvSpPr>
        <p:spPr bwMode="auto">
          <a:xfrm>
            <a:off x="779066" y="6477000"/>
            <a:ext cx="2889250" cy="184666"/>
          </a:xfrm>
          <a:prstGeom prst="rect">
            <a:avLst/>
          </a:prstGeom>
          <a:noFill/>
          <a:ln w="9525" algn="ctr">
            <a:noFill/>
            <a:miter lim="800000"/>
            <a:headEnd/>
            <a:tailEnd/>
          </a:ln>
          <a:effectLst/>
        </p:spPr>
        <p:txBody>
          <a:bodyPr lIns="0" tIns="0" rIns="0" bIns="0">
            <a:spAutoFit/>
          </a:bodyPr>
          <a:lstStyle/>
          <a:p>
            <a:pPr>
              <a:spcBef>
                <a:spcPct val="50000"/>
              </a:spcBef>
            </a:pPr>
            <a:r>
              <a:rPr lang="en-GB" sz="1200" b="0" u="none" dirty="0">
                <a:solidFill>
                  <a:schemeClr val="tx1">
                    <a:lumMod val="50000"/>
                    <a:lumOff val="50000"/>
                  </a:schemeClr>
                </a:solidFill>
                <a:latin typeface="Verdana" pitchFamily="34" charset="0"/>
              </a:rPr>
              <a:t>» Signals measurement</a:t>
            </a:r>
          </a:p>
        </p:txBody>
      </p:sp>
      <p:pic>
        <p:nvPicPr>
          <p:cNvPr id="563207" name="Picture 7" descr="V5ITMS0004AI"/>
          <p:cNvPicPr>
            <a:picLocks noChangeAspect="1" noChangeArrowheads="1"/>
          </p:cNvPicPr>
          <p:nvPr/>
        </p:nvPicPr>
        <p:blipFill>
          <a:blip r:embed="rId3"/>
          <a:srcRect/>
          <a:stretch>
            <a:fillRect/>
          </a:stretch>
        </p:blipFill>
        <p:spPr bwMode="auto">
          <a:xfrm>
            <a:off x="521097" y="1766888"/>
            <a:ext cx="8874125" cy="4398962"/>
          </a:xfrm>
          <a:prstGeom prst="rect">
            <a:avLst/>
          </a:prstGeom>
          <a:noFill/>
          <a:ln w="19050">
            <a:solidFill>
              <a:srgbClr val="00B0F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563202"/>
                                        </p:tgtEl>
                                        <p:attrNameLst>
                                          <p:attrName>style.visibility</p:attrName>
                                        </p:attrNameLst>
                                      </p:cBhvr>
                                      <p:to>
                                        <p:strVal val="visible"/>
                                      </p:to>
                                    </p:set>
                                    <p:anim calcmode="lin" valueType="num">
                                      <p:cBhvr>
                                        <p:cTn id="7" dur="500" fill="hold"/>
                                        <p:tgtEl>
                                          <p:spTgt spid="563202"/>
                                        </p:tgtEl>
                                        <p:attrNameLst>
                                          <p:attrName>ppt_w</p:attrName>
                                        </p:attrNameLst>
                                      </p:cBhvr>
                                      <p:tavLst>
                                        <p:tav tm="0">
                                          <p:val>
                                            <p:strVal val="#ppt_w*0.05"/>
                                          </p:val>
                                        </p:tav>
                                        <p:tav tm="100000">
                                          <p:val>
                                            <p:strVal val="#ppt_w"/>
                                          </p:val>
                                        </p:tav>
                                      </p:tavLst>
                                    </p:anim>
                                    <p:anim calcmode="lin" valueType="num">
                                      <p:cBhvr>
                                        <p:cTn id="8" dur="500" fill="hold"/>
                                        <p:tgtEl>
                                          <p:spTgt spid="563202"/>
                                        </p:tgtEl>
                                        <p:attrNameLst>
                                          <p:attrName>ppt_h</p:attrName>
                                        </p:attrNameLst>
                                      </p:cBhvr>
                                      <p:tavLst>
                                        <p:tav tm="0">
                                          <p:val>
                                            <p:strVal val="#ppt_h"/>
                                          </p:val>
                                        </p:tav>
                                        <p:tav tm="100000">
                                          <p:val>
                                            <p:strVal val="#ppt_h"/>
                                          </p:val>
                                        </p:tav>
                                      </p:tavLst>
                                    </p:anim>
                                    <p:anim calcmode="lin" valueType="num">
                                      <p:cBhvr>
                                        <p:cTn id="9" dur="500" fill="hold"/>
                                        <p:tgtEl>
                                          <p:spTgt spid="563202"/>
                                        </p:tgtEl>
                                        <p:attrNameLst>
                                          <p:attrName>ppt_x</p:attrName>
                                        </p:attrNameLst>
                                      </p:cBhvr>
                                      <p:tavLst>
                                        <p:tav tm="0">
                                          <p:val>
                                            <p:strVal val="#ppt_x-.2"/>
                                          </p:val>
                                        </p:tav>
                                        <p:tav tm="100000">
                                          <p:val>
                                            <p:strVal val="#ppt_x"/>
                                          </p:val>
                                        </p:tav>
                                      </p:tavLst>
                                    </p:anim>
                                    <p:anim calcmode="lin" valueType="num">
                                      <p:cBhvr>
                                        <p:cTn id="10" dur="500" fill="hold"/>
                                        <p:tgtEl>
                                          <p:spTgt spid="563202"/>
                                        </p:tgtEl>
                                        <p:attrNameLst>
                                          <p:attrName>ppt_y</p:attrName>
                                        </p:attrNameLst>
                                      </p:cBhvr>
                                      <p:tavLst>
                                        <p:tav tm="0">
                                          <p:val>
                                            <p:strVal val="#ppt_y"/>
                                          </p:val>
                                        </p:tav>
                                        <p:tav tm="100000">
                                          <p:val>
                                            <p:strVal val="#ppt_y"/>
                                          </p:val>
                                        </p:tav>
                                      </p:tavLst>
                                    </p:anim>
                                    <p:animEffect transition="in" filter="fade">
                                      <p:cBhvr>
                                        <p:cTn id="11" dur="500"/>
                                        <p:tgtEl>
                                          <p:spTgt spid="563202"/>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563207"/>
                                        </p:tgtEl>
                                        <p:attrNameLst>
                                          <p:attrName>style.visibility</p:attrName>
                                        </p:attrNameLst>
                                      </p:cBhvr>
                                      <p:to>
                                        <p:strVal val="visible"/>
                                      </p:to>
                                    </p:set>
                                    <p:animEffect transition="in" filter="fade">
                                      <p:cBhvr>
                                        <p:cTn id="15" dur="1000"/>
                                        <p:tgtEl>
                                          <p:spTgt spid="563207"/>
                                        </p:tgtEl>
                                      </p:cBhvr>
                                    </p:animEffect>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0"/>
                                          </p:stCondLst>
                                        </p:cTn>
                                        <p:tgtEl>
                                          <p:spTgt spid="563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02" grpId="0"/>
      <p:bldP spid="563204" grpId="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5250" name="Text Box 2"/>
          <p:cNvSpPr txBox="1">
            <a:spLocks noChangeArrowheads="1"/>
          </p:cNvSpPr>
          <p:nvPr/>
        </p:nvSpPr>
        <p:spPr bwMode="auto">
          <a:xfrm>
            <a:off x="0" y="908051"/>
            <a:ext cx="9906000" cy="461665"/>
          </a:xfrm>
          <a:prstGeom prst="rect">
            <a:avLst/>
          </a:prstGeom>
          <a:noFill/>
          <a:ln w="9525">
            <a:noFill/>
            <a:miter lim="800000"/>
            <a:headEnd/>
            <a:tailEnd/>
          </a:ln>
          <a:effectLst/>
        </p:spPr>
        <p:txBody>
          <a:bodyPr>
            <a:spAutoFit/>
          </a:bodyPr>
          <a:lstStyle/>
          <a:p>
            <a:pPr algn="ctr"/>
            <a:r>
              <a:rPr lang="en-GB" sz="2400" b="1" dirty="0" smtClean="0">
                <a:solidFill>
                  <a:srgbClr val="00B0F0"/>
                </a:solidFill>
              </a:rPr>
              <a:t>VOLTAGE </a:t>
            </a:r>
            <a:r>
              <a:rPr lang="en-GB" sz="2400" b="1" dirty="0">
                <a:solidFill>
                  <a:srgbClr val="00B0F0"/>
                </a:solidFill>
              </a:rPr>
              <a:t>IN A WINDING OF THE MOTOR</a:t>
            </a:r>
          </a:p>
        </p:txBody>
      </p:sp>
      <p:sp>
        <p:nvSpPr>
          <p:cNvPr id="565251" name="Text Box 3"/>
          <p:cNvSpPr txBox="1">
            <a:spLocks noChangeArrowheads="1"/>
          </p:cNvSpPr>
          <p:nvPr/>
        </p:nvSpPr>
        <p:spPr bwMode="auto">
          <a:xfrm>
            <a:off x="194337" y="1438275"/>
            <a:ext cx="4469738" cy="730250"/>
          </a:xfrm>
          <a:prstGeom prst="rect">
            <a:avLst/>
          </a:prstGeom>
          <a:noFill/>
          <a:ln w="9525">
            <a:noFill/>
            <a:miter lim="800000"/>
            <a:headEnd/>
            <a:tailEnd/>
          </a:ln>
          <a:effectLst/>
        </p:spPr>
        <p:txBody>
          <a:bodyPr/>
          <a:lstStyle/>
          <a:p>
            <a:pPr>
              <a:buClr>
                <a:srgbClr val="00B0F0"/>
              </a:buClr>
              <a:buFont typeface="Arial Narrow" pitchFamily="34" charset="0"/>
              <a:buChar char="»"/>
            </a:pPr>
            <a:r>
              <a:rPr lang="en-GB" b="0" u="none" dirty="0">
                <a:solidFill>
                  <a:schemeClr val="tx1">
                    <a:lumMod val="50000"/>
                    <a:lumOff val="50000"/>
                  </a:schemeClr>
                </a:solidFill>
                <a:latin typeface="Arial Narrow" pitchFamily="34" charset="0"/>
                <a:cs typeface="Arial" charset="0"/>
              </a:rPr>
              <a:t> </a:t>
            </a:r>
            <a:r>
              <a:rPr lang="en-GB" u="none" dirty="0">
                <a:solidFill>
                  <a:srgbClr val="00B0F0"/>
                </a:solidFill>
                <a:latin typeface="Arial Narrow" pitchFamily="34" charset="0"/>
                <a:cs typeface="Arial" charset="0"/>
              </a:rPr>
              <a:t>OBJECTIVES</a:t>
            </a:r>
            <a:r>
              <a:rPr lang="en-GB" u="none" dirty="0">
                <a:solidFill>
                  <a:schemeClr val="tx1">
                    <a:lumMod val="50000"/>
                    <a:lumOff val="50000"/>
                  </a:schemeClr>
                </a:solidFill>
                <a:latin typeface="Arial Narrow" pitchFamily="34" charset="0"/>
                <a:cs typeface="Arial" charset="0"/>
              </a:rPr>
              <a:t>:</a:t>
            </a:r>
          </a:p>
          <a:p>
            <a:pPr>
              <a:buClr>
                <a:srgbClr val="00B0F0"/>
              </a:buClr>
              <a:buFont typeface="Arial Narrow" pitchFamily="34" charset="0"/>
              <a:buNone/>
            </a:pPr>
            <a:r>
              <a:rPr lang="en-GB" u="none" dirty="0">
                <a:solidFill>
                  <a:schemeClr val="tx1">
                    <a:lumMod val="50000"/>
                    <a:lumOff val="50000"/>
                  </a:schemeClr>
                </a:solidFill>
                <a:latin typeface="Arial Narrow" pitchFamily="34" charset="0"/>
                <a:cs typeface="Arial" charset="0"/>
              </a:rPr>
              <a:t>To observe voltages at star – delta transition.</a:t>
            </a:r>
          </a:p>
        </p:txBody>
      </p:sp>
      <p:sp>
        <p:nvSpPr>
          <p:cNvPr id="565253" name="Text Box 5"/>
          <p:cNvSpPr txBox="1">
            <a:spLocks noChangeArrowheads="1"/>
          </p:cNvSpPr>
          <p:nvPr/>
        </p:nvSpPr>
        <p:spPr bwMode="auto">
          <a:xfrm>
            <a:off x="5847292" y="5397500"/>
            <a:ext cx="2889250" cy="184666"/>
          </a:xfrm>
          <a:prstGeom prst="rect">
            <a:avLst/>
          </a:prstGeom>
          <a:noFill/>
          <a:ln w="9525" algn="ctr">
            <a:noFill/>
            <a:miter lim="800000"/>
            <a:headEnd/>
            <a:tailEnd/>
          </a:ln>
          <a:effectLst/>
        </p:spPr>
        <p:txBody>
          <a:bodyPr lIns="0" tIns="0" rIns="0" bIns="0">
            <a:spAutoFit/>
          </a:bodyPr>
          <a:lstStyle/>
          <a:p>
            <a:pPr>
              <a:spcBef>
                <a:spcPct val="50000"/>
              </a:spcBef>
              <a:buClr>
                <a:srgbClr val="00B0F0"/>
              </a:buClr>
            </a:pPr>
            <a:r>
              <a:rPr lang="en-GB" sz="1200" b="0" u="none">
                <a:solidFill>
                  <a:schemeClr val="tx1">
                    <a:lumMod val="50000"/>
                    <a:lumOff val="50000"/>
                  </a:schemeClr>
                </a:solidFill>
                <a:latin typeface="Verdana" pitchFamily="34" charset="0"/>
              </a:rPr>
              <a:t>» Signals measurement</a:t>
            </a:r>
          </a:p>
        </p:txBody>
      </p:sp>
      <p:sp>
        <p:nvSpPr>
          <p:cNvPr id="565254" name="Text Box 6"/>
          <p:cNvSpPr txBox="1">
            <a:spLocks noChangeArrowheads="1"/>
          </p:cNvSpPr>
          <p:nvPr/>
        </p:nvSpPr>
        <p:spPr bwMode="auto">
          <a:xfrm>
            <a:off x="194337" y="2517775"/>
            <a:ext cx="4469738" cy="1487488"/>
          </a:xfrm>
          <a:prstGeom prst="rect">
            <a:avLst/>
          </a:prstGeom>
          <a:noFill/>
          <a:ln w="9525">
            <a:noFill/>
            <a:miter lim="800000"/>
            <a:headEnd/>
            <a:tailEnd/>
          </a:ln>
          <a:effectLst/>
        </p:spPr>
        <p:txBody>
          <a:bodyPr/>
          <a:lstStyle/>
          <a:p>
            <a:pPr>
              <a:buClr>
                <a:srgbClr val="00B0F0"/>
              </a:buClr>
              <a:buFont typeface="Arial Narrow" pitchFamily="34" charset="0"/>
              <a:buChar char="»"/>
            </a:pPr>
            <a:r>
              <a:rPr lang="en-GB" b="0" u="none" dirty="0">
                <a:solidFill>
                  <a:schemeClr val="tx1">
                    <a:lumMod val="50000"/>
                    <a:lumOff val="50000"/>
                  </a:schemeClr>
                </a:solidFill>
                <a:latin typeface="Arial Narrow" pitchFamily="34" charset="0"/>
                <a:cs typeface="Arial" charset="0"/>
              </a:rPr>
              <a:t> </a:t>
            </a:r>
            <a:r>
              <a:rPr lang="en-US" u="none" dirty="0">
                <a:solidFill>
                  <a:srgbClr val="00B0F0"/>
                </a:solidFill>
                <a:latin typeface="Arial Narrow" pitchFamily="34" charset="0"/>
                <a:cs typeface="Arial" charset="0"/>
              </a:rPr>
              <a:t>RESULT</a:t>
            </a:r>
            <a:r>
              <a:rPr lang="en-US" u="none" dirty="0">
                <a:solidFill>
                  <a:schemeClr val="tx1">
                    <a:lumMod val="50000"/>
                    <a:lumOff val="50000"/>
                  </a:schemeClr>
                </a:solidFill>
                <a:latin typeface="Arial Narrow" pitchFamily="34" charset="0"/>
                <a:cs typeface="Arial" charset="0"/>
              </a:rPr>
              <a:t>:</a:t>
            </a:r>
          </a:p>
          <a:p>
            <a:pPr>
              <a:buClr>
                <a:srgbClr val="00B0F0"/>
              </a:buClr>
              <a:buFont typeface="Wingdings" pitchFamily="2" charset="2"/>
              <a:buChar char="ü"/>
            </a:pPr>
            <a:r>
              <a:rPr lang="en-US" b="0" u="none" dirty="0">
                <a:solidFill>
                  <a:schemeClr val="tx1">
                    <a:lumMod val="50000"/>
                    <a:lumOff val="50000"/>
                  </a:schemeClr>
                </a:solidFill>
                <a:latin typeface="Arial Narrow" pitchFamily="34" charset="0"/>
                <a:cs typeface="Arial" charset="0"/>
              </a:rPr>
              <a:t> Transition instant: A transient of 1700V peak to peak. </a:t>
            </a:r>
          </a:p>
          <a:p>
            <a:pPr>
              <a:buClr>
                <a:srgbClr val="00B0F0"/>
              </a:buClr>
              <a:buFont typeface="Wingdings" pitchFamily="2" charset="2"/>
              <a:buChar char="ü"/>
            </a:pPr>
            <a:r>
              <a:rPr lang="en-US" b="0" u="none" dirty="0">
                <a:solidFill>
                  <a:schemeClr val="tx1">
                    <a:lumMod val="50000"/>
                    <a:lumOff val="50000"/>
                  </a:schemeClr>
                </a:solidFill>
                <a:latin typeface="Arial Narrow" pitchFamily="34" charset="0"/>
                <a:cs typeface="Arial" charset="0"/>
              </a:rPr>
              <a:t> 40ms later: A transient of 1400V peak to peak. </a:t>
            </a:r>
          </a:p>
        </p:txBody>
      </p:sp>
      <p:sp>
        <p:nvSpPr>
          <p:cNvPr id="565255" name="Text Box 7"/>
          <p:cNvSpPr txBox="1">
            <a:spLocks noChangeArrowheads="1"/>
          </p:cNvSpPr>
          <p:nvPr/>
        </p:nvSpPr>
        <p:spPr bwMode="auto">
          <a:xfrm>
            <a:off x="194337" y="4318001"/>
            <a:ext cx="4469738" cy="2062163"/>
          </a:xfrm>
          <a:prstGeom prst="rect">
            <a:avLst/>
          </a:prstGeom>
          <a:noFill/>
          <a:ln w="9525">
            <a:noFill/>
            <a:miter lim="800000"/>
            <a:headEnd/>
            <a:tailEnd/>
          </a:ln>
          <a:effectLst/>
        </p:spPr>
        <p:txBody>
          <a:bodyPr/>
          <a:lstStyle/>
          <a:p>
            <a:pPr>
              <a:buClr>
                <a:srgbClr val="00B0F0"/>
              </a:buClr>
              <a:buFont typeface="Arial Narrow" pitchFamily="34" charset="0"/>
              <a:buChar char="»"/>
            </a:pPr>
            <a:r>
              <a:rPr lang="en-GB" b="0" u="none" dirty="0">
                <a:solidFill>
                  <a:schemeClr val="tx1">
                    <a:lumMod val="50000"/>
                    <a:lumOff val="50000"/>
                  </a:schemeClr>
                </a:solidFill>
                <a:latin typeface="Arial Narrow" pitchFamily="34" charset="0"/>
                <a:cs typeface="Arial" charset="0"/>
              </a:rPr>
              <a:t> </a:t>
            </a:r>
            <a:r>
              <a:rPr lang="en-US" u="none" dirty="0">
                <a:solidFill>
                  <a:srgbClr val="00B0F0"/>
                </a:solidFill>
                <a:latin typeface="Arial Narrow" pitchFamily="34" charset="0"/>
                <a:cs typeface="Arial" charset="0"/>
              </a:rPr>
              <a:t>CONCLUSION</a:t>
            </a:r>
            <a:r>
              <a:rPr lang="en-US" u="none" dirty="0">
                <a:solidFill>
                  <a:schemeClr val="tx1">
                    <a:lumMod val="50000"/>
                    <a:lumOff val="50000"/>
                  </a:schemeClr>
                </a:solidFill>
                <a:latin typeface="Arial Narrow" pitchFamily="34" charset="0"/>
                <a:cs typeface="Arial" charset="0"/>
              </a:rPr>
              <a:t>:</a:t>
            </a:r>
          </a:p>
          <a:p>
            <a:pPr>
              <a:buClr>
                <a:srgbClr val="00B0F0"/>
              </a:buClr>
              <a:buFont typeface="Wingdings" pitchFamily="2" charset="2"/>
              <a:buChar char="ü"/>
            </a:pPr>
            <a:r>
              <a:rPr lang="en-US" b="0" u="none" dirty="0">
                <a:solidFill>
                  <a:schemeClr val="tx1">
                    <a:lumMod val="50000"/>
                    <a:lumOff val="50000"/>
                  </a:schemeClr>
                </a:solidFill>
                <a:latin typeface="Arial Narrow" pitchFamily="34" charset="0"/>
                <a:cs typeface="Arial" charset="0"/>
              </a:rPr>
              <a:t> First transient due to mechanical  closure  contactor.</a:t>
            </a:r>
          </a:p>
          <a:p>
            <a:pPr>
              <a:buClr>
                <a:srgbClr val="00B0F0"/>
              </a:buClr>
              <a:buFont typeface="Wingdings" pitchFamily="2" charset="2"/>
              <a:buChar char="ü"/>
            </a:pPr>
            <a:r>
              <a:rPr lang="en-US" b="0" u="none" dirty="0">
                <a:solidFill>
                  <a:schemeClr val="tx1">
                    <a:lumMod val="50000"/>
                    <a:lumOff val="50000"/>
                  </a:schemeClr>
                </a:solidFill>
                <a:latin typeface="Arial Narrow" pitchFamily="34" charset="0"/>
                <a:cs typeface="Arial" charset="0"/>
              </a:rPr>
              <a:t> Second transient due to motor voltage being out of phase with mains voltage.</a:t>
            </a:r>
          </a:p>
        </p:txBody>
      </p:sp>
      <p:pic>
        <p:nvPicPr>
          <p:cNvPr id="565258" name="Picture 10" descr="V5ITMS0005AI"/>
          <p:cNvPicPr>
            <a:picLocks noChangeAspect="1" noChangeArrowheads="1"/>
          </p:cNvPicPr>
          <p:nvPr/>
        </p:nvPicPr>
        <p:blipFill>
          <a:blip r:embed="rId3"/>
          <a:srcRect/>
          <a:stretch>
            <a:fillRect/>
          </a:stretch>
        </p:blipFill>
        <p:spPr bwMode="auto">
          <a:xfrm>
            <a:off x="5456900" y="1438276"/>
            <a:ext cx="3467100" cy="3713163"/>
          </a:xfrm>
          <a:prstGeom prst="rect">
            <a:avLst/>
          </a:prstGeom>
          <a:noFill/>
          <a:ln w="19050">
            <a:solidFill>
              <a:srgbClr val="00B0F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565250"/>
                                        </p:tgtEl>
                                        <p:attrNameLst>
                                          <p:attrName>style.visibility</p:attrName>
                                        </p:attrNameLst>
                                      </p:cBhvr>
                                      <p:to>
                                        <p:strVal val="visible"/>
                                      </p:to>
                                    </p:set>
                                    <p:anim calcmode="lin" valueType="num">
                                      <p:cBhvr>
                                        <p:cTn id="7" dur="500" fill="hold"/>
                                        <p:tgtEl>
                                          <p:spTgt spid="565250"/>
                                        </p:tgtEl>
                                        <p:attrNameLst>
                                          <p:attrName>ppt_w</p:attrName>
                                        </p:attrNameLst>
                                      </p:cBhvr>
                                      <p:tavLst>
                                        <p:tav tm="0">
                                          <p:val>
                                            <p:strVal val="#ppt_w*0.05"/>
                                          </p:val>
                                        </p:tav>
                                        <p:tav tm="100000">
                                          <p:val>
                                            <p:strVal val="#ppt_w"/>
                                          </p:val>
                                        </p:tav>
                                      </p:tavLst>
                                    </p:anim>
                                    <p:anim calcmode="lin" valueType="num">
                                      <p:cBhvr>
                                        <p:cTn id="8" dur="500" fill="hold"/>
                                        <p:tgtEl>
                                          <p:spTgt spid="565250"/>
                                        </p:tgtEl>
                                        <p:attrNameLst>
                                          <p:attrName>ppt_h</p:attrName>
                                        </p:attrNameLst>
                                      </p:cBhvr>
                                      <p:tavLst>
                                        <p:tav tm="0">
                                          <p:val>
                                            <p:strVal val="#ppt_h"/>
                                          </p:val>
                                        </p:tav>
                                        <p:tav tm="100000">
                                          <p:val>
                                            <p:strVal val="#ppt_h"/>
                                          </p:val>
                                        </p:tav>
                                      </p:tavLst>
                                    </p:anim>
                                    <p:anim calcmode="lin" valueType="num">
                                      <p:cBhvr>
                                        <p:cTn id="9" dur="500" fill="hold"/>
                                        <p:tgtEl>
                                          <p:spTgt spid="565250"/>
                                        </p:tgtEl>
                                        <p:attrNameLst>
                                          <p:attrName>ppt_x</p:attrName>
                                        </p:attrNameLst>
                                      </p:cBhvr>
                                      <p:tavLst>
                                        <p:tav tm="0">
                                          <p:val>
                                            <p:strVal val="#ppt_x-.2"/>
                                          </p:val>
                                        </p:tav>
                                        <p:tav tm="100000">
                                          <p:val>
                                            <p:strVal val="#ppt_x"/>
                                          </p:val>
                                        </p:tav>
                                      </p:tavLst>
                                    </p:anim>
                                    <p:anim calcmode="lin" valueType="num">
                                      <p:cBhvr>
                                        <p:cTn id="10" dur="500" fill="hold"/>
                                        <p:tgtEl>
                                          <p:spTgt spid="565250"/>
                                        </p:tgtEl>
                                        <p:attrNameLst>
                                          <p:attrName>ppt_y</p:attrName>
                                        </p:attrNameLst>
                                      </p:cBhvr>
                                      <p:tavLst>
                                        <p:tav tm="0">
                                          <p:val>
                                            <p:strVal val="#ppt_y"/>
                                          </p:val>
                                        </p:tav>
                                        <p:tav tm="100000">
                                          <p:val>
                                            <p:strVal val="#ppt_y"/>
                                          </p:val>
                                        </p:tav>
                                      </p:tavLst>
                                    </p:anim>
                                    <p:animEffect transition="in" filter="fade">
                                      <p:cBhvr>
                                        <p:cTn id="11" dur="500"/>
                                        <p:tgtEl>
                                          <p:spTgt spid="565250"/>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565251"/>
                                        </p:tgtEl>
                                        <p:attrNameLst>
                                          <p:attrName>style.visibility</p:attrName>
                                        </p:attrNameLst>
                                      </p:cBhvr>
                                      <p:to>
                                        <p:strVal val="visible"/>
                                      </p:to>
                                    </p:set>
                                    <p:animEffect transition="in" filter="wipe(left)">
                                      <p:cBhvr>
                                        <p:cTn id="15" dur="1000"/>
                                        <p:tgtEl>
                                          <p:spTgt spid="565251"/>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65254"/>
                                        </p:tgtEl>
                                        <p:attrNameLst>
                                          <p:attrName>style.visibility</p:attrName>
                                        </p:attrNameLst>
                                      </p:cBhvr>
                                      <p:to>
                                        <p:strVal val="visible"/>
                                      </p:to>
                                    </p:set>
                                    <p:animEffect transition="in" filter="wipe(left)">
                                      <p:cBhvr>
                                        <p:cTn id="19" dur="1000"/>
                                        <p:tgtEl>
                                          <p:spTgt spid="565254"/>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65258"/>
                                        </p:tgtEl>
                                        <p:attrNameLst>
                                          <p:attrName>style.visibility</p:attrName>
                                        </p:attrNameLst>
                                      </p:cBhvr>
                                      <p:to>
                                        <p:strVal val="visible"/>
                                      </p:to>
                                    </p:set>
                                    <p:animEffect transition="in" filter="fade">
                                      <p:cBhvr>
                                        <p:cTn id="23" dur="1000"/>
                                        <p:tgtEl>
                                          <p:spTgt spid="565258"/>
                                        </p:tgtEl>
                                      </p:cBhvr>
                                    </p:animEffect>
                                  </p:childTnLst>
                                </p:cTn>
                              </p:par>
                            </p:childTnLst>
                          </p:cTn>
                        </p:par>
                        <p:par>
                          <p:cTn id="24" fill="hold">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565255"/>
                                        </p:tgtEl>
                                        <p:attrNameLst>
                                          <p:attrName>style.visibility</p:attrName>
                                        </p:attrNameLst>
                                      </p:cBhvr>
                                      <p:to>
                                        <p:strVal val="visible"/>
                                      </p:to>
                                    </p:set>
                                    <p:animEffect transition="in" filter="wipe(left)">
                                      <p:cBhvr>
                                        <p:cTn id="27" dur="1000"/>
                                        <p:tgtEl>
                                          <p:spTgt spid="565255"/>
                                        </p:tgtEl>
                                      </p:cBhvr>
                                    </p:animEffect>
                                  </p:childTnLst>
                                </p:cTn>
                              </p:par>
                            </p:childTnLst>
                          </p:cTn>
                        </p:par>
                        <p:par>
                          <p:cTn id="28" fill="hold">
                            <p:stCondLst>
                              <p:cond delay="4500"/>
                            </p:stCondLst>
                            <p:childTnLst>
                              <p:par>
                                <p:cTn id="29" presetID="1" presetClass="entr" presetSubtype="0" fill="hold" grpId="0" nodeType="afterEffect">
                                  <p:stCondLst>
                                    <p:cond delay="0"/>
                                  </p:stCondLst>
                                  <p:childTnLst>
                                    <p:set>
                                      <p:cBhvr>
                                        <p:cTn id="30" dur="1" fill="hold">
                                          <p:stCondLst>
                                            <p:cond delay="0"/>
                                          </p:stCondLst>
                                        </p:cTn>
                                        <p:tgtEl>
                                          <p:spTgt spid="5652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5250" grpId="0"/>
      <p:bldP spid="565251" grpId="0"/>
      <p:bldP spid="565253" grpId="0"/>
      <p:bldP spid="565254" grpId="0"/>
      <p:bldP spid="565255" grpId="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67298" name="Picture 2" descr="V5_FE0013AE"/>
          <p:cNvPicPr>
            <a:picLocks noChangeAspect="1" noChangeArrowheads="1"/>
          </p:cNvPicPr>
          <p:nvPr/>
        </p:nvPicPr>
        <p:blipFill>
          <a:blip r:embed="rId3">
            <a:clrChange>
              <a:clrFrom>
                <a:srgbClr val="FFFFFF"/>
              </a:clrFrom>
              <a:clrTo>
                <a:srgbClr val="FFFFFF">
                  <a:alpha val="0"/>
                </a:srgbClr>
              </a:clrTo>
            </a:clrChange>
            <a:lum bright="70000" contrast="-70000"/>
          </a:blip>
          <a:srcRect/>
          <a:stretch>
            <a:fillRect/>
          </a:stretch>
        </p:blipFill>
        <p:spPr bwMode="auto">
          <a:xfrm>
            <a:off x="2700073" y="3848100"/>
            <a:ext cx="4348157" cy="3009900"/>
          </a:xfrm>
          <a:prstGeom prst="rect">
            <a:avLst/>
          </a:prstGeom>
          <a:noFill/>
        </p:spPr>
      </p:pic>
      <p:sp>
        <p:nvSpPr>
          <p:cNvPr id="567299" name="Text Box 3"/>
          <p:cNvSpPr txBox="1">
            <a:spLocks noChangeArrowheads="1"/>
          </p:cNvSpPr>
          <p:nvPr/>
        </p:nvSpPr>
        <p:spPr bwMode="auto">
          <a:xfrm>
            <a:off x="0" y="908051"/>
            <a:ext cx="9906000" cy="461665"/>
          </a:xfrm>
          <a:prstGeom prst="rect">
            <a:avLst/>
          </a:prstGeom>
          <a:noFill/>
          <a:ln w="9525">
            <a:noFill/>
            <a:miter lim="800000"/>
            <a:headEnd/>
            <a:tailEnd/>
          </a:ln>
          <a:effectLst/>
        </p:spPr>
        <p:txBody>
          <a:bodyPr>
            <a:spAutoFit/>
          </a:bodyPr>
          <a:lstStyle/>
          <a:p>
            <a:pPr algn="ctr"/>
            <a:r>
              <a:rPr lang="en-GB" sz="2400" b="1" dirty="0" smtClean="0">
                <a:solidFill>
                  <a:srgbClr val="00B0F0"/>
                </a:solidFill>
              </a:rPr>
              <a:t>TOTAL </a:t>
            </a:r>
            <a:r>
              <a:rPr lang="en-GB" sz="2400" b="1" dirty="0">
                <a:solidFill>
                  <a:srgbClr val="00B0F0"/>
                </a:solidFill>
              </a:rPr>
              <a:t>COMPARATIVE ANALYSIS</a:t>
            </a:r>
          </a:p>
        </p:txBody>
      </p:sp>
      <p:sp>
        <p:nvSpPr>
          <p:cNvPr id="567301" name="Text Box 5"/>
          <p:cNvSpPr txBox="1">
            <a:spLocks noChangeArrowheads="1"/>
          </p:cNvSpPr>
          <p:nvPr/>
        </p:nvSpPr>
        <p:spPr bwMode="auto">
          <a:xfrm>
            <a:off x="194337" y="1438275"/>
            <a:ext cx="9267957" cy="2998788"/>
          </a:xfrm>
          <a:prstGeom prst="rect">
            <a:avLst/>
          </a:prstGeom>
          <a:noFill/>
          <a:ln w="9525">
            <a:noFill/>
            <a:miter lim="800000"/>
            <a:headEnd/>
            <a:tailEnd/>
          </a:ln>
          <a:effectLst/>
        </p:spPr>
        <p:txBody>
          <a:bodyPr/>
          <a:lstStyle/>
          <a:p>
            <a:pPr>
              <a:buClr>
                <a:srgbClr val="00B0F0"/>
              </a:buClr>
              <a:buFont typeface="Arial Narrow" pitchFamily="34" charset="0"/>
              <a:buChar char="»"/>
            </a:pPr>
            <a:r>
              <a:rPr lang="en-GB" sz="2000" b="0" u="none" dirty="0">
                <a:solidFill>
                  <a:schemeClr val="tx1">
                    <a:lumMod val="50000"/>
                    <a:lumOff val="50000"/>
                  </a:schemeClr>
                </a:solidFill>
                <a:latin typeface="Arial Narrow" pitchFamily="34" charset="0"/>
                <a:cs typeface="Arial" charset="0"/>
              </a:rPr>
              <a:t> </a:t>
            </a:r>
            <a:r>
              <a:rPr lang="en-US" sz="2000" b="0" u="none" dirty="0">
                <a:solidFill>
                  <a:schemeClr val="tx1">
                    <a:lumMod val="50000"/>
                    <a:lumOff val="50000"/>
                  </a:schemeClr>
                </a:solidFill>
                <a:latin typeface="Arial Narrow" pitchFamily="34" charset="0"/>
              </a:rPr>
              <a:t>Increasing torque from 15% up to 35% of nominal torque:</a:t>
            </a:r>
          </a:p>
          <a:p>
            <a:pPr>
              <a:buClr>
                <a:srgbClr val="00B0F0"/>
              </a:buClr>
              <a:buFont typeface="Arial Narrow" pitchFamily="34" charset="0"/>
              <a:buChar char="»"/>
            </a:pPr>
            <a:endParaRPr lang="en-GB" sz="2000" b="0" u="none" dirty="0">
              <a:solidFill>
                <a:schemeClr val="tx1">
                  <a:lumMod val="50000"/>
                  <a:lumOff val="50000"/>
                </a:schemeClr>
              </a:solidFill>
              <a:latin typeface="Arial Narrow" pitchFamily="34" charset="0"/>
            </a:endParaRPr>
          </a:p>
          <a:p>
            <a:pPr>
              <a:buClr>
                <a:srgbClr val="00B0F0"/>
              </a:buClr>
              <a:buFont typeface="Arial Narrow" pitchFamily="34" charset="0"/>
              <a:buChar char="»"/>
            </a:pPr>
            <a:r>
              <a:rPr lang="en-US" sz="2000" b="0" u="none" dirty="0">
                <a:solidFill>
                  <a:schemeClr val="tx1">
                    <a:lumMod val="50000"/>
                    <a:lumOff val="50000"/>
                  </a:schemeClr>
                </a:solidFill>
                <a:latin typeface="Arial Narrow" pitchFamily="34" charset="0"/>
              </a:rPr>
              <a:t> Speed goes from 60%, later to 20% and 16% corresponding to the highest torque: </a:t>
            </a:r>
            <a:r>
              <a:rPr lang="en-US" sz="2000" u="none" dirty="0">
                <a:solidFill>
                  <a:schemeClr val="tx1">
                    <a:lumMod val="50000"/>
                    <a:lumOff val="50000"/>
                  </a:schemeClr>
                </a:solidFill>
                <a:latin typeface="Arial Narrow" pitchFamily="34" charset="0"/>
              </a:rPr>
              <a:t>AS SOON AS TORQUE IS INCREASED STAR CONNECTION HAS PROBLEMS STARTING THE MOTOR. TRANSITION TIME IS FIXED.</a:t>
            </a:r>
          </a:p>
          <a:p>
            <a:pPr>
              <a:buClr>
                <a:srgbClr val="00B0F0"/>
              </a:buClr>
              <a:buFont typeface="Arial Narrow" pitchFamily="34" charset="0"/>
              <a:buChar char="»"/>
            </a:pPr>
            <a:endParaRPr lang="en-US" sz="2000" u="none" dirty="0">
              <a:solidFill>
                <a:schemeClr val="tx1">
                  <a:lumMod val="50000"/>
                  <a:lumOff val="50000"/>
                </a:schemeClr>
              </a:solidFill>
              <a:latin typeface="Arial Narrow" pitchFamily="34" charset="0"/>
            </a:endParaRPr>
          </a:p>
          <a:p>
            <a:pPr>
              <a:buClr>
                <a:srgbClr val="00B0F0"/>
              </a:buClr>
              <a:buFont typeface="Arial Narrow" pitchFamily="34" charset="0"/>
              <a:buChar char="»"/>
            </a:pPr>
            <a:r>
              <a:rPr lang="en-US" sz="2000" b="0" u="none" dirty="0">
                <a:solidFill>
                  <a:schemeClr val="tx1">
                    <a:lumMod val="50000"/>
                    <a:lumOff val="50000"/>
                  </a:schemeClr>
                </a:solidFill>
                <a:latin typeface="Arial Narrow" pitchFamily="34" charset="0"/>
              </a:rPr>
              <a:t> Current makes jumps from 1,3-1,6 up to 4-5 times nominal current: </a:t>
            </a:r>
            <a:r>
              <a:rPr lang="en-US" sz="2000" u="none" dirty="0">
                <a:solidFill>
                  <a:schemeClr val="tx1">
                    <a:lumMod val="50000"/>
                    <a:lumOff val="50000"/>
                  </a:schemeClr>
                </a:solidFill>
                <a:latin typeface="Arial Narrow" pitchFamily="34" charset="0"/>
              </a:rPr>
              <a:t>ABRUPT SPEED CHANGE, ABRUPT TORQUE CHANGE AND DAMAGE TO MECHANICAL PARTS.</a:t>
            </a:r>
            <a:r>
              <a:rPr lang="en-US" sz="2000" b="0" u="none" dirty="0">
                <a:solidFill>
                  <a:schemeClr val="tx1">
                    <a:lumMod val="50000"/>
                    <a:lumOff val="50000"/>
                  </a:schemeClr>
                </a:solidFill>
                <a:latin typeface="Arial Narrow" pitchFamily="34" charset="0"/>
              </a:rPr>
              <a:t> </a:t>
            </a:r>
          </a:p>
          <a:p>
            <a:pPr>
              <a:buClr>
                <a:srgbClr val="00B0F0"/>
              </a:buClr>
              <a:buFont typeface="Arial Narrow" pitchFamily="34" charset="0"/>
              <a:buChar char="»"/>
            </a:pPr>
            <a:endParaRPr lang="en-GB" sz="2000" b="0" u="none" dirty="0">
              <a:solidFill>
                <a:schemeClr val="tx1">
                  <a:lumMod val="50000"/>
                  <a:lumOff val="50000"/>
                </a:schemeClr>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567299"/>
                                        </p:tgtEl>
                                        <p:attrNameLst>
                                          <p:attrName>style.visibility</p:attrName>
                                        </p:attrNameLst>
                                      </p:cBhvr>
                                      <p:to>
                                        <p:strVal val="visible"/>
                                      </p:to>
                                    </p:set>
                                    <p:anim calcmode="lin" valueType="num">
                                      <p:cBhvr>
                                        <p:cTn id="7" dur="500" fill="hold"/>
                                        <p:tgtEl>
                                          <p:spTgt spid="567299"/>
                                        </p:tgtEl>
                                        <p:attrNameLst>
                                          <p:attrName>ppt_w</p:attrName>
                                        </p:attrNameLst>
                                      </p:cBhvr>
                                      <p:tavLst>
                                        <p:tav tm="0">
                                          <p:val>
                                            <p:strVal val="#ppt_w*0.05"/>
                                          </p:val>
                                        </p:tav>
                                        <p:tav tm="100000">
                                          <p:val>
                                            <p:strVal val="#ppt_w"/>
                                          </p:val>
                                        </p:tav>
                                      </p:tavLst>
                                    </p:anim>
                                    <p:anim calcmode="lin" valueType="num">
                                      <p:cBhvr>
                                        <p:cTn id="8" dur="500" fill="hold"/>
                                        <p:tgtEl>
                                          <p:spTgt spid="567299"/>
                                        </p:tgtEl>
                                        <p:attrNameLst>
                                          <p:attrName>ppt_h</p:attrName>
                                        </p:attrNameLst>
                                      </p:cBhvr>
                                      <p:tavLst>
                                        <p:tav tm="0">
                                          <p:val>
                                            <p:strVal val="#ppt_h"/>
                                          </p:val>
                                        </p:tav>
                                        <p:tav tm="100000">
                                          <p:val>
                                            <p:strVal val="#ppt_h"/>
                                          </p:val>
                                        </p:tav>
                                      </p:tavLst>
                                    </p:anim>
                                    <p:anim calcmode="lin" valueType="num">
                                      <p:cBhvr>
                                        <p:cTn id="9" dur="500" fill="hold"/>
                                        <p:tgtEl>
                                          <p:spTgt spid="567299"/>
                                        </p:tgtEl>
                                        <p:attrNameLst>
                                          <p:attrName>ppt_x</p:attrName>
                                        </p:attrNameLst>
                                      </p:cBhvr>
                                      <p:tavLst>
                                        <p:tav tm="0">
                                          <p:val>
                                            <p:strVal val="#ppt_x-.2"/>
                                          </p:val>
                                        </p:tav>
                                        <p:tav tm="100000">
                                          <p:val>
                                            <p:strVal val="#ppt_x"/>
                                          </p:val>
                                        </p:tav>
                                      </p:tavLst>
                                    </p:anim>
                                    <p:anim calcmode="lin" valueType="num">
                                      <p:cBhvr>
                                        <p:cTn id="10" dur="500" fill="hold"/>
                                        <p:tgtEl>
                                          <p:spTgt spid="567299"/>
                                        </p:tgtEl>
                                        <p:attrNameLst>
                                          <p:attrName>ppt_y</p:attrName>
                                        </p:attrNameLst>
                                      </p:cBhvr>
                                      <p:tavLst>
                                        <p:tav tm="0">
                                          <p:val>
                                            <p:strVal val="#ppt_y"/>
                                          </p:val>
                                        </p:tav>
                                        <p:tav tm="100000">
                                          <p:val>
                                            <p:strVal val="#ppt_y"/>
                                          </p:val>
                                        </p:tav>
                                      </p:tavLst>
                                    </p:anim>
                                    <p:animEffect transition="in" filter="fade">
                                      <p:cBhvr>
                                        <p:cTn id="11" dur="500"/>
                                        <p:tgtEl>
                                          <p:spTgt spid="567299"/>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567301"/>
                                        </p:tgtEl>
                                        <p:attrNameLst>
                                          <p:attrName>style.visibility</p:attrName>
                                        </p:attrNameLst>
                                      </p:cBhvr>
                                      <p:to>
                                        <p:strVal val="visible"/>
                                      </p:to>
                                    </p:set>
                                    <p:animEffect transition="in" filter="wipe(up)">
                                      <p:cBhvr>
                                        <p:cTn id="15" dur="500"/>
                                        <p:tgtEl>
                                          <p:spTgt spid="567301"/>
                                        </p:tgtEl>
                                      </p:cBhvr>
                                    </p:animEffect>
                                  </p:childTnLst>
                                </p:cTn>
                              </p:par>
                              <p:par>
                                <p:cTn id="16" presetID="10" presetClass="entr" presetSubtype="0" fill="hold" nodeType="withEffect">
                                  <p:stCondLst>
                                    <p:cond delay="0"/>
                                  </p:stCondLst>
                                  <p:childTnLst>
                                    <p:set>
                                      <p:cBhvr>
                                        <p:cTn id="17" dur="1" fill="hold">
                                          <p:stCondLst>
                                            <p:cond delay="0"/>
                                          </p:stCondLst>
                                        </p:cTn>
                                        <p:tgtEl>
                                          <p:spTgt spid="567298"/>
                                        </p:tgtEl>
                                        <p:attrNameLst>
                                          <p:attrName>style.visibility</p:attrName>
                                        </p:attrNameLst>
                                      </p:cBhvr>
                                      <p:to>
                                        <p:strVal val="visible"/>
                                      </p:to>
                                    </p:set>
                                    <p:animEffect transition="in" filter="fade">
                                      <p:cBhvr>
                                        <p:cTn id="18" dur="1000"/>
                                        <p:tgtEl>
                                          <p:spTgt spid="567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7299" grpId="0"/>
      <p:bldP spid="567301"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9346" name="Text Box 2"/>
          <p:cNvSpPr txBox="1">
            <a:spLocks noChangeArrowheads="1"/>
          </p:cNvSpPr>
          <p:nvPr/>
        </p:nvSpPr>
        <p:spPr bwMode="auto">
          <a:xfrm>
            <a:off x="0" y="908051"/>
            <a:ext cx="9906000" cy="461665"/>
          </a:xfrm>
          <a:prstGeom prst="rect">
            <a:avLst/>
          </a:prstGeom>
          <a:noFill/>
          <a:ln w="9525">
            <a:noFill/>
            <a:miter lim="800000"/>
            <a:headEnd/>
            <a:tailEnd/>
          </a:ln>
          <a:effectLst/>
        </p:spPr>
        <p:txBody>
          <a:bodyPr>
            <a:spAutoFit/>
          </a:bodyPr>
          <a:lstStyle/>
          <a:p>
            <a:pPr algn="ctr"/>
            <a:r>
              <a:rPr lang="en-GB" sz="2400" b="1" dirty="0" smtClean="0">
                <a:solidFill>
                  <a:srgbClr val="00B0F0"/>
                </a:solidFill>
              </a:rPr>
              <a:t>FINAL </a:t>
            </a:r>
            <a:r>
              <a:rPr lang="en-GB" sz="2400" b="1" dirty="0">
                <a:solidFill>
                  <a:srgbClr val="00B0F0"/>
                </a:solidFill>
              </a:rPr>
              <a:t>CONCLUSIONS</a:t>
            </a:r>
          </a:p>
        </p:txBody>
      </p:sp>
      <p:sp>
        <p:nvSpPr>
          <p:cNvPr id="569347" name="Text Box 3"/>
          <p:cNvSpPr txBox="1">
            <a:spLocks noChangeArrowheads="1"/>
          </p:cNvSpPr>
          <p:nvPr/>
        </p:nvSpPr>
        <p:spPr bwMode="auto">
          <a:xfrm>
            <a:off x="194337" y="1438276"/>
            <a:ext cx="4469738" cy="1090613"/>
          </a:xfrm>
          <a:prstGeom prst="rect">
            <a:avLst/>
          </a:prstGeom>
          <a:noFill/>
          <a:ln w="9525">
            <a:noFill/>
            <a:miter lim="800000"/>
            <a:headEnd/>
            <a:tailEnd/>
          </a:ln>
          <a:effectLst/>
        </p:spPr>
        <p:txBody>
          <a:bodyPr/>
          <a:lstStyle/>
          <a:p>
            <a:pPr>
              <a:buClr>
                <a:srgbClr val="00B0F0"/>
              </a:buClr>
              <a:buFont typeface="Arial Narrow" pitchFamily="34" charset="0"/>
              <a:buChar char="»"/>
            </a:pPr>
            <a:r>
              <a:rPr lang="en-GB" b="0" u="none">
                <a:solidFill>
                  <a:schemeClr val="tx1">
                    <a:lumMod val="50000"/>
                    <a:lumOff val="50000"/>
                  </a:schemeClr>
                </a:solidFill>
                <a:latin typeface="Arial Narrow" pitchFamily="34" charset="0"/>
                <a:cs typeface="Arial" charset="0"/>
              </a:rPr>
              <a:t> </a:t>
            </a:r>
            <a:r>
              <a:rPr lang="en-US" b="0" u="none">
                <a:solidFill>
                  <a:schemeClr val="tx1">
                    <a:lumMod val="50000"/>
                    <a:lumOff val="50000"/>
                  </a:schemeClr>
                </a:solidFill>
                <a:latin typeface="Arial Narrow" pitchFamily="34" charset="0"/>
                <a:cs typeface="Arial" charset="0"/>
              </a:rPr>
              <a:t>Peak current during initial start up instant, with same conditions, is</a:t>
            </a:r>
            <a:r>
              <a:rPr lang="en-US" u="none">
                <a:solidFill>
                  <a:schemeClr val="tx1">
                    <a:lumMod val="50000"/>
                    <a:lumOff val="50000"/>
                  </a:schemeClr>
                </a:solidFill>
                <a:latin typeface="Arial Narrow" pitchFamily="34" charset="0"/>
                <a:cs typeface="Arial" charset="0"/>
              </a:rPr>
              <a:t> ALWAYS BETTER </a:t>
            </a:r>
            <a:r>
              <a:rPr lang="en-US" b="0" u="none">
                <a:solidFill>
                  <a:schemeClr val="tx1">
                    <a:lumMod val="50000"/>
                    <a:lumOff val="50000"/>
                  </a:schemeClr>
                </a:solidFill>
                <a:latin typeface="Arial Narrow" pitchFamily="34" charset="0"/>
                <a:cs typeface="Arial" charset="0"/>
              </a:rPr>
              <a:t>with</a:t>
            </a:r>
            <a:r>
              <a:rPr lang="en-US" u="none">
                <a:solidFill>
                  <a:schemeClr val="tx1">
                    <a:lumMod val="50000"/>
                    <a:lumOff val="50000"/>
                  </a:schemeClr>
                </a:solidFill>
                <a:latin typeface="Arial Narrow" pitchFamily="34" charset="0"/>
                <a:cs typeface="Arial" charset="0"/>
              </a:rPr>
              <a:t> SOFTSTARTER.</a:t>
            </a:r>
          </a:p>
        </p:txBody>
      </p:sp>
      <p:sp>
        <p:nvSpPr>
          <p:cNvPr id="569349" name="Text Box 5"/>
          <p:cNvSpPr txBox="1">
            <a:spLocks noChangeArrowheads="1"/>
          </p:cNvSpPr>
          <p:nvPr/>
        </p:nvSpPr>
        <p:spPr bwMode="auto">
          <a:xfrm>
            <a:off x="5068227" y="1438275"/>
            <a:ext cx="4469738" cy="1270000"/>
          </a:xfrm>
          <a:prstGeom prst="rect">
            <a:avLst/>
          </a:prstGeom>
          <a:noFill/>
          <a:ln w="9525">
            <a:noFill/>
            <a:miter lim="800000"/>
            <a:headEnd/>
            <a:tailEnd/>
          </a:ln>
          <a:effectLst/>
        </p:spPr>
        <p:txBody>
          <a:bodyPr/>
          <a:lstStyle/>
          <a:p>
            <a:pPr>
              <a:buClr>
                <a:srgbClr val="00B0F0"/>
              </a:buClr>
              <a:buFont typeface="Arial Narrow" pitchFamily="34" charset="0"/>
              <a:buChar char="»"/>
            </a:pPr>
            <a:r>
              <a:rPr lang="en-GB" sz="2000" b="0" u="none">
                <a:solidFill>
                  <a:schemeClr val="tx1">
                    <a:lumMod val="50000"/>
                    <a:lumOff val="50000"/>
                  </a:schemeClr>
                </a:solidFill>
                <a:latin typeface="Arial Narrow" pitchFamily="34" charset="0"/>
                <a:cs typeface="Arial" charset="0"/>
              </a:rPr>
              <a:t> </a:t>
            </a:r>
            <a:r>
              <a:rPr lang="en-US" b="0" u="none">
                <a:solidFill>
                  <a:schemeClr val="tx1">
                    <a:lumMod val="50000"/>
                    <a:lumOff val="50000"/>
                  </a:schemeClr>
                </a:solidFill>
                <a:latin typeface="Arial Narrow" pitchFamily="34" charset="0"/>
              </a:rPr>
              <a:t>Peak current during initial start up, with same conditions is </a:t>
            </a:r>
            <a:r>
              <a:rPr lang="en-US" u="none">
                <a:solidFill>
                  <a:schemeClr val="tx1">
                    <a:lumMod val="50000"/>
                    <a:lumOff val="50000"/>
                  </a:schemeClr>
                </a:solidFill>
                <a:latin typeface="Arial Narrow" pitchFamily="34" charset="0"/>
              </a:rPr>
              <a:t>ALWAYS WORST</a:t>
            </a:r>
            <a:r>
              <a:rPr lang="en-US" b="0" u="none">
                <a:solidFill>
                  <a:schemeClr val="tx1">
                    <a:lumMod val="50000"/>
                    <a:lumOff val="50000"/>
                  </a:schemeClr>
                </a:solidFill>
                <a:latin typeface="Arial Narrow" pitchFamily="34" charset="0"/>
              </a:rPr>
              <a:t> with </a:t>
            </a:r>
            <a:r>
              <a:rPr lang="en-US" u="none">
                <a:solidFill>
                  <a:schemeClr val="tx1">
                    <a:lumMod val="50000"/>
                    <a:lumOff val="50000"/>
                  </a:schemeClr>
                </a:solidFill>
                <a:latin typeface="Arial Narrow" pitchFamily="34" charset="0"/>
              </a:rPr>
              <a:t>STAR – DELTA CONNECTION.</a:t>
            </a:r>
          </a:p>
        </p:txBody>
      </p:sp>
      <p:sp>
        <p:nvSpPr>
          <p:cNvPr id="569350" name="Text Box 6"/>
          <p:cNvSpPr txBox="1">
            <a:spLocks noChangeArrowheads="1"/>
          </p:cNvSpPr>
          <p:nvPr/>
        </p:nvSpPr>
        <p:spPr bwMode="auto">
          <a:xfrm>
            <a:off x="194337" y="3238501"/>
            <a:ext cx="4469738" cy="1343025"/>
          </a:xfrm>
          <a:prstGeom prst="rect">
            <a:avLst/>
          </a:prstGeom>
          <a:noFill/>
          <a:ln w="9525">
            <a:noFill/>
            <a:miter lim="800000"/>
            <a:headEnd/>
            <a:tailEnd/>
          </a:ln>
          <a:effectLst/>
        </p:spPr>
        <p:txBody>
          <a:bodyPr/>
          <a:lstStyle/>
          <a:p>
            <a:pPr>
              <a:buClr>
                <a:srgbClr val="00B0F0"/>
              </a:buClr>
              <a:buFont typeface="Arial Narrow" pitchFamily="34" charset="0"/>
              <a:buChar char="»"/>
            </a:pPr>
            <a:r>
              <a:rPr lang="en-GB" b="0" u="none">
                <a:solidFill>
                  <a:schemeClr val="tx1">
                    <a:lumMod val="50000"/>
                    <a:lumOff val="50000"/>
                  </a:schemeClr>
                </a:solidFill>
                <a:latin typeface="Arial Narrow" pitchFamily="34" charset="0"/>
                <a:cs typeface="Arial" charset="0"/>
              </a:rPr>
              <a:t> </a:t>
            </a:r>
            <a:r>
              <a:rPr lang="en-US" b="0" u="none">
                <a:solidFill>
                  <a:schemeClr val="tx1">
                    <a:lumMod val="50000"/>
                    <a:lumOff val="50000"/>
                  </a:schemeClr>
                </a:solidFill>
                <a:latin typeface="Arial Narrow" pitchFamily="34" charset="0"/>
                <a:cs typeface="Arial" charset="0"/>
              </a:rPr>
              <a:t>With a resistant torque above 35% of nominal torque,</a:t>
            </a:r>
            <a:r>
              <a:rPr lang="en-US" u="none">
                <a:solidFill>
                  <a:schemeClr val="tx1">
                    <a:lumMod val="50000"/>
                    <a:lumOff val="50000"/>
                  </a:schemeClr>
                </a:solidFill>
                <a:latin typeface="Arial Narrow" pitchFamily="34" charset="0"/>
                <a:cs typeface="Arial" charset="0"/>
              </a:rPr>
              <a:t> SOFTSTARTER has no problem starting the motor.</a:t>
            </a:r>
          </a:p>
        </p:txBody>
      </p:sp>
      <p:sp>
        <p:nvSpPr>
          <p:cNvPr id="569351" name="Text Box 7"/>
          <p:cNvSpPr txBox="1">
            <a:spLocks noChangeArrowheads="1"/>
          </p:cNvSpPr>
          <p:nvPr/>
        </p:nvSpPr>
        <p:spPr bwMode="auto">
          <a:xfrm>
            <a:off x="5068227" y="3238501"/>
            <a:ext cx="4469738" cy="1630363"/>
          </a:xfrm>
          <a:prstGeom prst="rect">
            <a:avLst/>
          </a:prstGeom>
          <a:noFill/>
          <a:ln w="9525">
            <a:noFill/>
            <a:miter lim="800000"/>
            <a:headEnd/>
            <a:tailEnd/>
          </a:ln>
          <a:effectLst/>
        </p:spPr>
        <p:txBody>
          <a:bodyPr/>
          <a:lstStyle/>
          <a:p>
            <a:pPr>
              <a:buClr>
                <a:srgbClr val="00B0F0"/>
              </a:buClr>
              <a:buFont typeface="Arial Narrow" pitchFamily="34" charset="0"/>
              <a:buChar char="»"/>
            </a:pPr>
            <a:r>
              <a:rPr lang="en-GB" b="0" u="none">
                <a:solidFill>
                  <a:schemeClr val="tx1">
                    <a:lumMod val="50000"/>
                    <a:lumOff val="50000"/>
                  </a:schemeClr>
                </a:solidFill>
                <a:latin typeface="Arial Narrow" pitchFamily="34" charset="0"/>
                <a:cs typeface="Arial" charset="0"/>
              </a:rPr>
              <a:t> </a:t>
            </a:r>
            <a:r>
              <a:rPr lang="en-US" b="0" u="none">
                <a:solidFill>
                  <a:schemeClr val="tx1">
                    <a:lumMod val="50000"/>
                    <a:lumOff val="50000"/>
                  </a:schemeClr>
                </a:solidFill>
                <a:latin typeface="Arial Narrow" pitchFamily="34" charset="0"/>
                <a:cs typeface="Arial" charset="0"/>
              </a:rPr>
              <a:t>With a resistant torque above 35% of nominal torque, </a:t>
            </a:r>
            <a:r>
              <a:rPr lang="en-US" u="none">
                <a:solidFill>
                  <a:schemeClr val="tx1">
                    <a:lumMod val="50000"/>
                    <a:lumOff val="50000"/>
                  </a:schemeClr>
                </a:solidFill>
                <a:latin typeface="Arial Narrow" pitchFamily="34" charset="0"/>
                <a:cs typeface="Arial" charset="0"/>
              </a:rPr>
              <a:t>STAR – DELTA CONNECTION</a:t>
            </a:r>
            <a:r>
              <a:rPr lang="en-US" b="0" u="none">
                <a:solidFill>
                  <a:schemeClr val="tx1">
                    <a:lumMod val="50000"/>
                    <a:lumOff val="50000"/>
                  </a:schemeClr>
                </a:solidFill>
                <a:latin typeface="Arial Narrow" pitchFamily="34" charset="0"/>
                <a:cs typeface="Arial" charset="0"/>
              </a:rPr>
              <a:t> is like a DOL as star connection is </a:t>
            </a:r>
            <a:r>
              <a:rPr lang="en-US" u="none">
                <a:solidFill>
                  <a:schemeClr val="tx1">
                    <a:lumMod val="50000"/>
                    <a:lumOff val="50000"/>
                  </a:schemeClr>
                </a:solidFill>
                <a:latin typeface="Arial Narrow" pitchFamily="34" charset="0"/>
                <a:cs typeface="Arial" charset="0"/>
              </a:rPr>
              <a:t>no longer able to generate sufficient torque</a:t>
            </a:r>
            <a:r>
              <a:rPr lang="en-US" b="0" u="none">
                <a:solidFill>
                  <a:schemeClr val="tx1">
                    <a:lumMod val="50000"/>
                    <a:lumOff val="50000"/>
                  </a:schemeClr>
                </a:solidFill>
                <a:latin typeface="Arial Narrow" pitchFamily="34" charset="0"/>
                <a:cs typeface="Arial" charset="0"/>
              </a:rPr>
              <a:t> to continue acceleration.</a:t>
            </a:r>
          </a:p>
        </p:txBody>
      </p:sp>
      <p:sp>
        <p:nvSpPr>
          <p:cNvPr id="569352" name="Text Box 8"/>
          <p:cNvSpPr txBox="1">
            <a:spLocks noChangeArrowheads="1"/>
          </p:cNvSpPr>
          <p:nvPr/>
        </p:nvSpPr>
        <p:spPr bwMode="auto">
          <a:xfrm>
            <a:off x="194337" y="5037139"/>
            <a:ext cx="4469738" cy="1343025"/>
          </a:xfrm>
          <a:prstGeom prst="rect">
            <a:avLst/>
          </a:prstGeom>
          <a:noFill/>
          <a:ln w="9525">
            <a:noFill/>
            <a:miter lim="800000"/>
            <a:headEnd/>
            <a:tailEnd/>
          </a:ln>
          <a:effectLst/>
        </p:spPr>
        <p:txBody>
          <a:bodyPr/>
          <a:lstStyle/>
          <a:p>
            <a:pPr>
              <a:buClr>
                <a:srgbClr val="00B0F0"/>
              </a:buClr>
              <a:buFont typeface="Arial Narrow" pitchFamily="34" charset="0"/>
              <a:buChar char="»"/>
            </a:pPr>
            <a:r>
              <a:rPr lang="en-GB" b="0" u="none" dirty="0">
                <a:solidFill>
                  <a:schemeClr val="tx1">
                    <a:lumMod val="50000"/>
                    <a:lumOff val="50000"/>
                  </a:schemeClr>
                </a:solidFill>
                <a:latin typeface="Arial Narrow" pitchFamily="34" charset="0"/>
                <a:cs typeface="Arial" charset="0"/>
              </a:rPr>
              <a:t> </a:t>
            </a:r>
            <a:r>
              <a:rPr lang="en-US" u="none" dirty="0">
                <a:solidFill>
                  <a:schemeClr val="tx1">
                    <a:lumMod val="50000"/>
                    <a:lumOff val="50000"/>
                  </a:schemeClr>
                </a:solidFill>
                <a:latin typeface="Arial Narrow" pitchFamily="34" charset="0"/>
                <a:cs typeface="Arial" charset="0"/>
              </a:rPr>
              <a:t>PROGRESSIVE ACCELERATION</a:t>
            </a:r>
            <a:r>
              <a:rPr lang="en-US" b="0" u="none" dirty="0">
                <a:solidFill>
                  <a:schemeClr val="tx1">
                    <a:lumMod val="50000"/>
                    <a:lumOff val="50000"/>
                  </a:schemeClr>
                </a:solidFill>
                <a:latin typeface="Arial Narrow" pitchFamily="34" charset="0"/>
                <a:cs typeface="Arial" charset="0"/>
              </a:rPr>
              <a:t> with a </a:t>
            </a:r>
            <a:r>
              <a:rPr lang="en-US" u="none" dirty="0">
                <a:solidFill>
                  <a:schemeClr val="tx1">
                    <a:lumMod val="50000"/>
                    <a:lumOff val="50000"/>
                  </a:schemeClr>
                </a:solidFill>
                <a:latin typeface="Arial Narrow" pitchFamily="34" charset="0"/>
                <a:cs typeface="Arial" charset="0"/>
              </a:rPr>
              <a:t>SOFTSTARTER</a:t>
            </a:r>
            <a:r>
              <a:rPr lang="en-US" b="0" u="none" dirty="0">
                <a:solidFill>
                  <a:schemeClr val="tx1">
                    <a:lumMod val="50000"/>
                    <a:lumOff val="50000"/>
                  </a:schemeClr>
                </a:solidFill>
                <a:latin typeface="Arial Narrow" pitchFamily="34" charset="0"/>
                <a:cs typeface="Arial" charset="0"/>
              </a:rPr>
              <a:t>: NO STRESS in in mechanical transmissions.</a:t>
            </a:r>
          </a:p>
        </p:txBody>
      </p:sp>
      <p:sp>
        <p:nvSpPr>
          <p:cNvPr id="569353" name="Text Box 9"/>
          <p:cNvSpPr txBox="1">
            <a:spLocks noChangeArrowheads="1"/>
          </p:cNvSpPr>
          <p:nvPr/>
        </p:nvSpPr>
        <p:spPr bwMode="auto">
          <a:xfrm>
            <a:off x="5068227" y="5037139"/>
            <a:ext cx="4469738" cy="1343025"/>
          </a:xfrm>
          <a:prstGeom prst="rect">
            <a:avLst/>
          </a:prstGeom>
          <a:noFill/>
          <a:ln w="9525">
            <a:noFill/>
            <a:miter lim="800000"/>
            <a:headEnd/>
            <a:tailEnd/>
          </a:ln>
          <a:effectLst/>
        </p:spPr>
        <p:txBody>
          <a:bodyPr/>
          <a:lstStyle/>
          <a:p>
            <a:pPr>
              <a:buClr>
                <a:srgbClr val="00B0F0"/>
              </a:buClr>
              <a:buFont typeface="Arial Narrow" pitchFamily="34" charset="0"/>
              <a:buChar char="»"/>
            </a:pPr>
            <a:r>
              <a:rPr lang="en-GB" b="0" u="none">
                <a:solidFill>
                  <a:schemeClr val="tx1">
                    <a:lumMod val="50000"/>
                    <a:lumOff val="50000"/>
                  </a:schemeClr>
                </a:solidFill>
                <a:latin typeface="Arial Narrow" pitchFamily="34" charset="0"/>
                <a:cs typeface="Arial" charset="0"/>
              </a:rPr>
              <a:t> </a:t>
            </a:r>
            <a:r>
              <a:rPr lang="en-US" b="0" u="none">
                <a:solidFill>
                  <a:schemeClr val="tx1">
                    <a:lumMod val="50000"/>
                    <a:lumOff val="50000"/>
                  </a:schemeClr>
                </a:solidFill>
                <a:latin typeface="Arial Narrow" pitchFamily="34" charset="0"/>
                <a:cs typeface="Arial" charset="0"/>
              </a:rPr>
              <a:t>ABRUPT ACCELERATION of motor with </a:t>
            </a:r>
            <a:r>
              <a:rPr lang="en-US" u="none">
                <a:solidFill>
                  <a:schemeClr val="tx1">
                    <a:lumMod val="50000"/>
                    <a:lumOff val="50000"/>
                  </a:schemeClr>
                </a:solidFill>
                <a:latin typeface="Arial Narrow" pitchFamily="34" charset="0"/>
                <a:cs typeface="Arial" charset="0"/>
              </a:rPr>
              <a:t>STAR – DELTA CONNECTION: mechanical fatigue PROBLEMS.</a:t>
            </a:r>
            <a:endParaRPr lang="en-GB" u="none">
              <a:solidFill>
                <a:schemeClr val="tx1">
                  <a:lumMod val="50000"/>
                  <a:lumOff val="50000"/>
                </a:schemeClr>
              </a:solidFill>
              <a:latin typeface="Arial Narrow" pitchFamily="34"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569346"/>
                                        </p:tgtEl>
                                        <p:attrNameLst>
                                          <p:attrName>style.visibility</p:attrName>
                                        </p:attrNameLst>
                                      </p:cBhvr>
                                      <p:to>
                                        <p:strVal val="visible"/>
                                      </p:to>
                                    </p:set>
                                    <p:anim calcmode="lin" valueType="num">
                                      <p:cBhvr>
                                        <p:cTn id="7" dur="500" fill="hold"/>
                                        <p:tgtEl>
                                          <p:spTgt spid="569346"/>
                                        </p:tgtEl>
                                        <p:attrNameLst>
                                          <p:attrName>ppt_w</p:attrName>
                                        </p:attrNameLst>
                                      </p:cBhvr>
                                      <p:tavLst>
                                        <p:tav tm="0">
                                          <p:val>
                                            <p:strVal val="#ppt_w*0.05"/>
                                          </p:val>
                                        </p:tav>
                                        <p:tav tm="100000">
                                          <p:val>
                                            <p:strVal val="#ppt_w"/>
                                          </p:val>
                                        </p:tav>
                                      </p:tavLst>
                                    </p:anim>
                                    <p:anim calcmode="lin" valueType="num">
                                      <p:cBhvr>
                                        <p:cTn id="8" dur="500" fill="hold"/>
                                        <p:tgtEl>
                                          <p:spTgt spid="569346"/>
                                        </p:tgtEl>
                                        <p:attrNameLst>
                                          <p:attrName>ppt_h</p:attrName>
                                        </p:attrNameLst>
                                      </p:cBhvr>
                                      <p:tavLst>
                                        <p:tav tm="0">
                                          <p:val>
                                            <p:strVal val="#ppt_h"/>
                                          </p:val>
                                        </p:tav>
                                        <p:tav tm="100000">
                                          <p:val>
                                            <p:strVal val="#ppt_h"/>
                                          </p:val>
                                        </p:tav>
                                      </p:tavLst>
                                    </p:anim>
                                    <p:anim calcmode="lin" valueType="num">
                                      <p:cBhvr>
                                        <p:cTn id="9" dur="500" fill="hold"/>
                                        <p:tgtEl>
                                          <p:spTgt spid="569346"/>
                                        </p:tgtEl>
                                        <p:attrNameLst>
                                          <p:attrName>ppt_x</p:attrName>
                                        </p:attrNameLst>
                                      </p:cBhvr>
                                      <p:tavLst>
                                        <p:tav tm="0">
                                          <p:val>
                                            <p:strVal val="#ppt_x-.2"/>
                                          </p:val>
                                        </p:tav>
                                        <p:tav tm="100000">
                                          <p:val>
                                            <p:strVal val="#ppt_x"/>
                                          </p:val>
                                        </p:tav>
                                      </p:tavLst>
                                    </p:anim>
                                    <p:anim calcmode="lin" valueType="num">
                                      <p:cBhvr>
                                        <p:cTn id="10" dur="500" fill="hold"/>
                                        <p:tgtEl>
                                          <p:spTgt spid="569346"/>
                                        </p:tgtEl>
                                        <p:attrNameLst>
                                          <p:attrName>ppt_y</p:attrName>
                                        </p:attrNameLst>
                                      </p:cBhvr>
                                      <p:tavLst>
                                        <p:tav tm="0">
                                          <p:val>
                                            <p:strVal val="#ppt_y"/>
                                          </p:val>
                                        </p:tav>
                                        <p:tav tm="100000">
                                          <p:val>
                                            <p:strVal val="#ppt_y"/>
                                          </p:val>
                                        </p:tav>
                                      </p:tavLst>
                                    </p:anim>
                                    <p:animEffect transition="in" filter="fade">
                                      <p:cBhvr>
                                        <p:cTn id="11" dur="500"/>
                                        <p:tgtEl>
                                          <p:spTgt spid="569346"/>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569347"/>
                                        </p:tgtEl>
                                        <p:attrNameLst>
                                          <p:attrName>style.visibility</p:attrName>
                                        </p:attrNameLst>
                                      </p:cBhvr>
                                      <p:to>
                                        <p:strVal val="visible"/>
                                      </p:to>
                                    </p:set>
                                    <p:animEffect transition="in" filter="wipe(left)">
                                      <p:cBhvr>
                                        <p:cTn id="15" dur="1000"/>
                                        <p:tgtEl>
                                          <p:spTgt spid="56934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69349"/>
                                        </p:tgtEl>
                                        <p:attrNameLst>
                                          <p:attrName>style.visibility</p:attrName>
                                        </p:attrNameLst>
                                      </p:cBhvr>
                                      <p:to>
                                        <p:strVal val="visible"/>
                                      </p:to>
                                    </p:set>
                                    <p:animEffect transition="in" filter="wipe(left)">
                                      <p:cBhvr>
                                        <p:cTn id="19" dur="500"/>
                                        <p:tgtEl>
                                          <p:spTgt spid="56934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69350"/>
                                        </p:tgtEl>
                                        <p:attrNameLst>
                                          <p:attrName>style.visibility</p:attrName>
                                        </p:attrNameLst>
                                      </p:cBhvr>
                                      <p:to>
                                        <p:strVal val="visible"/>
                                      </p:to>
                                    </p:set>
                                    <p:animEffect transition="in" filter="wipe(left)">
                                      <p:cBhvr>
                                        <p:cTn id="24" dur="1000"/>
                                        <p:tgtEl>
                                          <p:spTgt spid="569350"/>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569351"/>
                                        </p:tgtEl>
                                        <p:attrNameLst>
                                          <p:attrName>style.visibility</p:attrName>
                                        </p:attrNameLst>
                                      </p:cBhvr>
                                      <p:to>
                                        <p:strVal val="visible"/>
                                      </p:to>
                                    </p:set>
                                    <p:animEffect transition="in" filter="wipe(left)">
                                      <p:cBhvr>
                                        <p:cTn id="28" dur="1000"/>
                                        <p:tgtEl>
                                          <p:spTgt spid="56935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69352"/>
                                        </p:tgtEl>
                                        <p:attrNameLst>
                                          <p:attrName>style.visibility</p:attrName>
                                        </p:attrNameLst>
                                      </p:cBhvr>
                                      <p:to>
                                        <p:strVal val="visible"/>
                                      </p:to>
                                    </p:set>
                                    <p:animEffect transition="in" filter="wipe(left)">
                                      <p:cBhvr>
                                        <p:cTn id="33" dur="1000"/>
                                        <p:tgtEl>
                                          <p:spTgt spid="569352"/>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569353"/>
                                        </p:tgtEl>
                                        <p:attrNameLst>
                                          <p:attrName>style.visibility</p:attrName>
                                        </p:attrNameLst>
                                      </p:cBhvr>
                                      <p:to>
                                        <p:strVal val="visible"/>
                                      </p:to>
                                    </p:set>
                                    <p:animEffect transition="in" filter="wipe(left)">
                                      <p:cBhvr>
                                        <p:cTn id="37" dur="1000"/>
                                        <p:tgtEl>
                                          <p:spTgt spid="569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9346" grpId="0"/>
      <p:bldP spid="569347" grpId="0"/>
      <p:bldP spid="569349" grpId="0"/>
      <p:bldP spid="569350" grpId="0"/>
      <p:bldP spid="569351" grpId="0"/>
      <p:bldP spid="569352" grpId="0"/>
      <p:bldP spid="569353"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1475" name="Text Box 3"/>
          <p:cNvSpPr txBox="1">
            <a:spLocks noChangeArrowheads="1"/>
          </p:cNvSpPr>
          <p:nvPr/>
        </p:nvSpPr>
        <p:spPr bwMode="auto">
          <a:xfrm>
            <a:off x="194337" y="1438275"/>
            <a:ext cx="5544608" cy="2349500"/>
          </a:xfrm>
          <a:prstGeom prst="rect">
            <a:avLst/>
          </a:prstGeom>
          <a:noFill/>
          <a:ln w="9525">
            <a:noFill/>
            <a:miter lim="800000"/>
            <a:headEnd/>
            <a:tailEnd/>
          </a:ln>
          <a:effectLst/>
        </p:spPr>
        <p:txBody>
          <a:bodyPr/>
          <a:lstStyle/>
          <a:p>
            <a:pPr>
              <a:buClr>
                <a:srgbClr val="00B0F0"/>
              </a:buClr>
              <a:buFont typeface="Arial Narrow" pitchFamily="34" charset="0"/>
              <a:buChar char="»"/>
            </a:pPr>
            <a:r>
              <a:rPr lang="en-US" sz="2000" b="0" u="none" smtClean="0">
                <a:solidFill>
                  <a:schemeClr val="tx1">
                    <a:lumMod val="50000"/>
                    <a:lumOff val="50000"/>
                  </a:schemeClr>
                </a:solidFill>
                <a:latin typeface="Arial Narrow" pitchFamily="34" charset="0"/>
              </a:rPr>
              <a:t>Flux lines (arrows) induce currents into the rotor bars.</a:t>
            </a:r>
          </a:p>
          <a:p>
            <a:pPr>
              <a:buClr>
                <a:srgbClr val="00B0F0"/>
              </a:buClr>
              <a:buFont typeface="Arial Narrow" pitchFamily="34" charset="0"/>
              <a:buChar char="»"/>
            </a:pPr>
            <a:r>
              <a:rPr lang="en-US" sz="2000" b="0" u="none" smtClean="0">
                <a:solidFill>
                  <a:schemeClr val="tx1">
                    <a:lumMod val="50000"/>
                    <a:lumOff val="50000"/>
                  </a:schemeClr>
                </a:solidFill>
                <a:latin typeface="Arial Narrow" pitchFamily="34" charset="0"/>
              </a:rPr>
              <a:t>The interaction of the magnetic fields generated in the stator and rotor create a force that is capable of creating torque. It is this torque that causes the rotor to rotate.</a:t>
            </a:r>
            <a:endParaRPr lang="en-US" sz="2000" b="0" u="none">
              <a:solidFill>
                <a:schemeClr val="tx1">
                  <a:lumMod val="50000"/>
                  <a:lumOff val="50000"/>
                </a:schemeClr>
              </a:solidFill>
              <a:latin typeface="Arial Narrow" pitchFamily="34" charset="0"/>
            </a:endParaRPr>
          </a:p>
        </p:txBody>
      </p:sp>
      <p:grpSp>
        <p:nvGrpSpPr>
          <p:cNvPr id="2" name="Group 44"/>
          <p:cNvGrpSpPr>
            <a:grpSpLocks/>
          </p:cNvGrpSpPr>
          <p:nvPr/>
        </p:nvGrpSpPr>
        <p:grpSpPr bwMode="auto">
          <a:xfrm>
            <a:off x="4547130" y="1792288"/>
            <a:ext cx="5281481" cy="4341812"/>
            <a:chOff x="312" y="1036"/>
            <a:chExt cx="3071" cy="2735"/>
          </a:xfrm>
        </p:grpSpPr>
        <p:sp>
          <p:nvSpPr>
            <p:cNvPr id="361517" name="Oval 45"/>
            <p:cNvSpPr>
              <a:spLocks noChangeArrowheads="1"/>
            </p:cNvSpPr>
            <p:nvPr/>
          </p:nvSpPr>
          <p:spPr bwMode="auto">
            <a:xfrm rot="-2037070">
              <a:off x="2270" y="1489"/>
              <a:ext cx="228" cy="356"/>
            </a:xfrm>
            <a:prstGeom prst="ellipse">
              <a:avLst/>
            </a:prstGeom>
            <a:solidFill>
              <a:schemeClr val="accent1"/>
            </a:solidFill>
            <a:ln w="9525">
              <a:noFill/>
              <a:round/>
              <a:headEnd/>
              <a:tailEnd/>
            </a:ln>
            <a:effectLst/>
            <a:scene3d>
              <a:camera prst="legacyObliqueTopRight"/>
              <a:lightRig rig="legacyFlat3" dir="b"/>
            </a:scene3d>
            <a:sp3d extrusionH="887400" prstMaterial="legacyMatte">
              <a:bevelT w="13500" h="13500" prst="angle"/>
              <a:bevelB w="13500" h="13500" prst="angle"/>
              <a:extrusionClr>
                <a:schemeClr val="accent1"/>
              </a:extrusionClr>
            </a:sp3d>
          </p:spPr>
          <p:txBody>
            <a:bodyPr wrap="none" anchor="ctr">
              <a:flatTx/>
            </a:bodyPr>
            <a:lstStyle/>
            <a:p>
              <a:pPr algn="ctr" eaLnBrk="0" hangingPunct="0"/>
              <a:endParaRPr lang="en-US" sz="2400" b="0" u="none">
                <a:cs typeface="Arial" charset="0"/>
              </a:endParaRPr>
            </a:p>
          </p:txBody>
        </p:sp>
        <p:sp>
          <p:nvSpPr>
            <p:cNvPr id="361518" name="Oval 46"/>
            <p:cNvSpPr>
              <a:spLocks noChangeArrowheads="1"/>
            </p:cNvSpPr>
            <p:nvPr/>
          </p:nvSpPr>
          <p:spPr bwMode="auto">
            <a:xfrm rot="2085171">
              <a:off x="951" y="2736"/>
              <a:ext cx="62" cy="53"/>
            </a:xfrm>
            <a:prstGeom prst="ellipse">
              <a:avLst/>
            </a:prstGeom>
            <a:solidFill>
              <a:schemeClr val="accent1"/>
            </a:solidFill>
            <a:ln w="9525">
              <a:round/>
              <a:headEnd/>
              <a:tailEnd/>
            </a:ln>
            <a:effectLst/>
            <a:scene3d>
              <a:camera prst="legacyObliqueTopRight"/>
              <a:lightRig rig="legacyFlat3" dir="b"/>
            </a:scene3d>
            <a:sp3d extrusionH="3630600" prstMaterial="legacyMatte">
              <a:bevelT w="13500" h="13500" prst="angle"/>
              <a:bevelB w="13500" h="13500" prst="angle"/>
              <a:extrusionClr>
                <a:schemeClr val="accent1"/>
              </a:extrusionClr>
            </a:sp3d>
          </p:spPr>
          <p:txBody>
            <a:bodyPr wrap="none" anchor="ctr">
              <a:flatTx/>
            </a:bodyPr>
            <a:lstStyle/>
            <a:p>
              <a:endParaRPr lang="en-US"/>
            </a:p>
          </p:txBody>
        </p:sp>
        <p:sp>
          <p:nvSpPr>
            <p:cNvPr id="361519" name="Line 47"/>
            <p:cNvSpPr>
              <a:spLocks noChangeShapeType="1"/>
            </p:cNvSpPr>
            <p:nvPr/>
          </p:nvSpPr>
          <p:spPr bwMode="auto">
            <a:xfrm>
              <a:off x="1066" y="1731"/>
              <a:ext cx="0" cy="1930"/>
            </a:xfrm>
            <a:prstGeom prst="line">
              <a:avLst/>
            </a:prstGeom>
            <a:noFill/>
            <a:ln w="9525">
              <a:solidFill>
                <a:srgbClr val="FF9966"/>
              </a:solidFill>
              <a:round/>
              <a:headEnd/>
              <a:tailEnd type="triangle" w="med" len="med"/>
            </a:ln>
            <a:effectLst/>
          </p:spPr>
          <p:txBody>
            <a:bodyPr wrap="none" anchor="ctr"/>
            <a:lstStyle/>
            <a:p>
              <a:endParaRPr lang="en-US"/>
            </a:p>
          </p:txBody>
        </p:sp>
        <p:sp>
          <p:nvSpPr>
            <p:cNvPr id="361520" name="Line 48"/>
            <p:cNvSpPr>
              <a:spLocks noChangeShapeType="1"/>
            </p:cNvSpPr>
            <p:nvPr/>
          </p:nvSpPr>
          <p:spPr bwMode="auto">
            <a:xfrm>
              <a:off x="1597" y="1626"/>
              <a:ext cx="0" cy="1527"/>
            </a:xfrm>
            <a:prstGeom prst="line">
              <a:avLst/>
            </a:prstGeom>
            <a:noFill/>
            <a:ln w="9525">
              <a:solidFill>
                <a:srgbClr val="FF9966"/>
              </a:solidFill>
              <a:round/>
              <a:headEnd/>
              <a:tailEnd type="triangle" w="med" len="med"/>
            </a:ln>
            <a:effectLst/>
          </p:spPr>
          <p:txBody>
            <a:bodyPr wrap="none" anchor="ctr"/>
            <a:lstStyle/>
            <a:p>
              <a:endParaRPr lang="en-US"/>
            </a:p>
          </p:txBody>
        </p:sp>
        <p:sp>
          <p:nvSpPr>
            <p:cNvPr id="361521" name="Oval 49"/>
            <p:cNvSpPr>
              <a:spLocks noChangeArrowheads="1"/>
            </p:cNvSpPr>
            <p:nvPr/>
          </p:nvSpPr>
          <p:spPr bwMode="auto">
            <a:xfrm rot="-2037070">
              <a:off x="1734" y="1447"/>
              <a:ext cx="804" cy="1032"/>
            </a:xfrm>
            <a:prstGeom prst="ellipse">
              <a:avLst/>
            </a:prstGeom>
            <a:solidFill>
              <a:schemeClr val="accent1"/>
            </a:solidFill>
            <a:ln w="9525">
              <a:noFill/>
              <a:round/>
              <a:headEnd/>
              <a:tailEnd/>
            </a:ln>
            <a:effectLst/>
            <a:scene3d>
              <a:camera prst="legacyObliqueTopRight"/>
              <a:lightRig rig="legacyFlat3" dir="b"/>
            </a:scene3d>
            <a:sp3d extrusionH="227000" prstMaterial="legacyMatte">
              <a:bevelT w="13500" h="13500" prst="angle"/>
              <a:bevelB w="13500" h="13500" prst="angle"/>
              <a:extrusionClr>
                <a:schemeClr val="accent1"/>
              </a:extrusionClr>
            </a:sp3d>
          </p:spPr>
          <p:txBody>
            <a:bodyPr wrap="none" anchor="ctr">
              <a:flatTx/>
            </a:bodyPr>
            <a:lstStyle/>
            <a:p>
              <a:endParaRPr lang="en-US"/>
            </a:p>
          </p:txBody>
        </p:sp>
        <p:sp>
          <p:nvSpPr>
            <p:cNvPr id="361522" name="Oval 50"/>
            <p:cNvSpPr>
              <a:spLocks noChangeArrowheads="1"/>
            </p:cNvSpPr>
            <p:nvPr/>
          </p:nvSpPr>
          <p:spPr bwMode="auto">
            <a:xfrm rot="-2037070">
              <a:off x="1850" y="1588"/>
              <a:ext cx="539" cy="744"/>
            </a:xfrm>
            <a:prstGeom prst="ellipse">
              <a:avLst/>
            </a:prstGeom>
            <a:solidFill>
              <a:schemeClr val="bg1"/>
            </a:solidFill>
            <a:ln w="9525">
              <a:noFill/>
              <a:round/>
              <a:headEnd/>
              <a:tailEnd/>
            </a:ln>
            <a:effectLst/>
          </p:spPr>
          <p:txBody>
            <a:bodyPr wrap="none" anchor="ctr"/>
            <a:lstStyle/>
            <a:p>
              <a:endParaRPr lang="en-US"/>
            </a:p>
          </p:txBody>
        </p:sp>
        <p:sp>
          <p:nvSpPr>
            <p:cNvPr id="361523" name="Oval 51"/>
            <p:cNvSpPr>
              <a:spLocks noChangeArrowheads="1"/>
            </p:cNvSpPr>
            <p:nvPr/>
          </p:nvSpPr>
          <p:spPr bwMode="auto">
            <a:xfrm rot="-2037070">
              <a:off x="2099" y="1581"/>
              <a:ext cx="53" cy="50"/>
            </a:xfrm>
            <a:prstGeom prst="ellipse">
              <a:avLst/>
            </a:prstGeom>
            <a:solidFill>
              <a:schemeClr val="bg1"/>
            </a:solidFill>
            <a:ln w="9525">
              <a:noFill/>
              <a:round/>
              <a:headEnd/>
              <a:tailEnd/>
            </a:ln>
            <a:effectLst/>
          </p:spPr>
          <p:txBody>
            <a:bodyPr wrap="none" anchor="ctr"/>
            <a:lstStyle/>
            <a:p>
              <a:pPr algn="ctr" eaLnBrk="0" hangingPunct="0"/>
              <a:endParaRPr lang="en-US" sz="2400" b="0" u="none">
                <a:cs typeface="Arial" charset="0"/>
              </a:endParaRPr>
            </a:p>
          </p:txBody>
        </p:sp>
        <p:sp>
          <p:nvSpPr>
            <p:cNvPr id="361524" name="Oval 52"/>
            <p:cNvSpPr>
              <a:spLocks noChangeArrowheads="1"/>
            </p:cNvSpPr>
            <p:nvPr/>
          </p:nvSpPr>
          <p:spPr bwMode="auto">
            <a:xfrm rot="-2037070">
              <a:off x="1956" y="2255"/>
              <a:ext cx="52" cy="49"/>
            </a:xfrm>
            <a:prstGeom prst="ellipse">
              <a:avLst/>
            </a:prstGeom>
            <a:solidFill>
              <a:schemeClr val="bg1"/>
            </a:solidFill>
            <a:ln w="9525">
              <a:noFill/>
              <a:round/>
              <a:headEnd/>
              <a:tailEnd/>
            </a:ln>
            <a:effectLst/>
          </p:spPr>
          <p:txBody>
            <a:bodyPr wrap="none" anchor="ctr"/>
            <a:lstStyle/>
            <a:p>
              <a:pPr algn="ctr" eaLnBrk="0" hangingPunct="0"/>
              <a:endParaRPr lang="en-US" sz="2400" b="0" u="none">
                <a:cs typeface="Arial" charset="0"/>
              </a:endParaRPr>
            </a:p>
          </p:txBody>
        </p:sp>
        <p:sp>
          <p:nvSpPr>
            <p:cNvPr id="361525" name="Oval 53"/>
            <p:cNvSpPr>
              <a:spLocks noChangeArrowheads="1"/>
            </p:cNvSpPr>
            <p:nvPr/>
          </p:nvSpPr>
          <p:spPr bwMode="auto">
            <a:xfrm rot="-2037070">
              <a:off x="1780" y="1626"/>
              <a:ext cx="52" cy="50"/>
            </a:xfrm>
            <a:prstGeom prst="ellipse">
              <a:avLst/>
            </a:prstGeom>
            <a:solidFill>
              <a:schemeClr val="bg1"/>
            </a:solidFill>
            <a:ln w="9525">
              <a:noFill/>
              <a:round/>
              <a:headEnd/>
              <a:tailEnd/>
            </a:ln>
            <a:effectLst/>
          </p:spPr>
          <p:txBody>
            <a:bodyPr wrap="none" anchor="ctr"/>
            <a:lstStyle/>
            <a:p>
              <a:pPr algn="ctr" eaLnBrk="0" hangingPunct="0"/>
              <a:endParaRPr lang="en-US" sz="2400" b="0" u="none">
                <a:cs typeface="Arial" charset="0"/>
              </a:endParaRPr>
            </a:p>
          </p:txBody>
        </p:sp>
        <p:sp>
          <p:nvSpPr>
            <p:cNvPr id="361526" name="Line 54"/>
            <p:cNvSpPr>
              <a:spLocks noChangeShapeType="1"/>
            </p:cNvSpPr>
            <p:nvPr/>
          </p:nvSpPr>
          <p:spPr bwMode="auto">
            <a:xfrm>
              <a:off x="1062" y="3652"/>
              <a:ext cx="410" cy="90"/>
            </a:xfrm>
            <a:prstGeom prst="line">
              <a:avLst/>
            </a:prstGeom>
            <a:noFill/>
            <a:ln w="9525">
              <a:solidFill>
                <a:schemeClr val="bg2"/>
              </a:solidFill>
              <a:round/>
              <a:headEnd/>
              <a:tailEnd/>
            </a:ln>
            <a:effectLst/>
            <a:scene3d>
              <a:camera prst="legacyObliqueTopRight"/>
              <a:lightRig rig="legacyFlat3" dir="b"/>
            </a:scene3d>
            <a:sp3d extrusionH="3630600" prstMaterial="legacyMatte">
              <a:bevelT w="13500" h="13500" prst="angle"/>
              <a:bevelB w="13500" h="13500" prst="angle"/>
              <a:extrusionClr>
                <a:schemeClr val="bg2"/>
              </a:extrusionClr>
            </a:sp3d>
          </p:spPr>
          <p:txBody>
            <a:bodyPr wrap="none" anchor="ctr">
              <a:flatTx/>
            </a:bodyPr>
            <a:lstStyle/>
            <a:p>
              <a:endParaRPr lang="en-US"/>
            </a:p>
          </p:txBody>
        </p:sp>
        <p:sp>
          <p:nvSpPr>
            <p:cNvPr id="361527" name="Line 55"/>
            <p:cNvSpPr>
              <a:spLocks noChangeShapeType="1"/>
            </p:cNvSpPr>
            <p:nvPr/>
          </p:nvSpPr>
          <p:spPr bwMode="auto">
            <a:xfrm>
              <a:off x="2218" y="1036"/>
              <a:ext cx="0" cy="1931"/>
            </a:xfrm>
            <a:prstGeom prst="line">
              <a:avLst/>
            </a:prstGeom>
            <a:noFill/>
            <a:ln w="9525">
              <a:solidFill>
                <a:srgbClr val="FF9966"/>
              </a:solidFill>
              <a:round/>
              <a:headEnd/>
              <a:tailEnd type="triangle" w="med" len="med"/>
            </a:ln>
            <a:effectLst/>
          </p:spPr>
          <p:txBody>
            <a:bodyPr wrap="none" anchor="ctr"/>
            <a:lstStyle/>
            <a:p>
              <a:endParaRPr lang="en-US"/>
            </a:p>
          </p:txBody>
        </p:sp>
        <p:sp>
          <p:nvSpPr>
            <p:cNvPr id="361528" name="Line 56"/>
            <p:cNvSpPr>
              <a:spLocks noChangeShapeType="1"/>
            </p:cNvSpPr>
            <p:nvPr/>
          </p:nvSpPr>
          <p:spPr bwMode="auto">
            <a:xfrm>
              <a:off x="1460" y="1616"/>
              <a:ext cx="0" cy="2155"/>
            </a:xfrm>
            <a:prstGeom prst="line">
              <a:avLst/>
            </a:prstGeom>
            <a:noFill/>
            <a:ln w="9525">
              <a:solidFill>
                <a:srgbClr val="FF9966"/>
              </a:solidFill>
              <a:round/>
              <a:headEnd/>
              <a:tailEnd type="triangle" w="med" len="med"/>
            </a:ln>
            <a:effectLst/>
          </p:spPr>
          <p:txBody>
            <a:bodyPr wrap="none" anchor="ctr"/>
            <a:lstStyle/>
            <a:p>
              <a:endParaRPr lang="en-US"/>
            </a:p>
          </p:txBody>
        </p:sp>
        <p:sp>
          <p:nvSpPr>
            <p:cNvPr id="361529" name="Line 57"/>
            <p:cNvSpPr>
              <a:spLocks noChangeShapeType="1"/>
            </p:cNvSpPr>
            <p:nvPr/>
          </p:nvSpPr>
          <p:spPr bwMode="auto">
            <a:xfrm flipH="1">
              <a:off x="1915" y="1221"/>
              <a:ext cx="6" cy="2084"/>
            </a:xfrm>
            <a:prstGeom prst="line">
              <a:avLst/>
            </a:prstGeom>
            <a:noFill/>
            <a:ln w="9525">
              <a:solidFill>
                <a:srgbClr val="FF9966"/>
              </a:solidFill>
              <a:round/>
              <a:headEnd/>
              <a:tailEnd type="triangle" w="med" len="med"/>
            </a:ln>
            <a:effectLst/>
          </p:spPr>
          <p:txBody>
            <a:bodyPr wrap="none" anchor="ctr"/>
            <a:lstStyle/>
            <a:p>
              <a:endParaRPr lang="en-US"/>
            </a:p>
          </p:txBody>
        </p:sp>
        <p:sp>
          <p:nvSpPr>
            <p:cNvPr id="361530" name="Line 58"/>
            <p:cNvSpPr>
              <a:spLocks noChangeShapeType="1"/>
            </p:cNvSpPr>
            <p:nvPr/>
          </p:nvSpPr>
          <p:spPr bwMode="auto">
            <a:xfrm>
              <a:off x="1338" y="1718"/>
              <a:ext cx="0" cy="1776"/>
            </a:xfrm>
            <a:prstGeom prst="line">
              <a:avLst/>
            </a:prstGeom>
            <a:noFill/>
            <a:ln w="9525">
              <a:solidFill>
                <a:srgbClr val="FF9966"/>
              </a:solidFill>
              <a:round/>
              <a:headEnd/>
              <a:tailEnd type="triangle" w="med" len="med"/>
            </a:ln>
            <a:effectLst/>
          </p:spPr>
          <p:txBody>
            <a:bodyPr wrap="none" anchor="ctr"/>
            <a:lstStyle/>
            <a:p>
              <a:endParaRPr lang="en-US"/>
            </a:p>
          </p:txBody>
        </p:sp>
        <p:sp>
          <p:nvSpPr>
            <p:cNvPr id="361531" name="Line 59"/>
            <p:cNvSpPr>
              <a:spLocks noChangeShapeType="1"/>
            </p:cNvSpPr>
            <p:nvPr/>
          </p:nvSpPr>
          <p:spPr bwMode="auto">
            <a:xfrm>
              <a:off x="1614" y="1638"/>
              <a:ext cx="0" cy="1796"/>
            </a:xfrm>
            <a:prstGeom prst="line">
              <a:avLst/>
            </a:prstGeom>
            <a:noFill/>
            <a:ln w="9525">
              <a:solidFill>
                <a:srgbClr val="FF9966"/>
              </a:solidFill>
              <a:round/>
              <a:headEnd/>
              <a:tailEnd type="triangle" w="med" len="med"/>
            </a:ln>
            <a:effectLst/>
          </p:spPr>
          <p:txBody>
            <a:bodyPr wrap="none" anchor="ctr"/>
            <a:lstStyle/>
            <a:p>
              <a:endParaRPr lang="en-US"/>
            </a:p>
          </p:txBody>
        </p:sp>
        <p:sp>
          <p:nvSpPr>
            <p:cNvPr id="361532" name="Line 60"/>
            <p:cNvSpPr>
              <a:spLocks noChangeShapeType="1"/>
            </p:cNvSpPr>
            <p:nvPr/>
          </p:nvSpPr>
          <p:spPr bwMode="auto">
            <a:xfrm>
              <a:off x="1847" y="1314"/>
              <a:ext cx="0" cy="1751"/>
            </a:xfrm>
            <a:prstGeom prst="line">
              <a:avLst/>
            </a:prstGeom>
            <a:noFill/>
            <a:ln w="9525">
              <a:solidFill>
                <a:srgbClr val="FF9966"/>
              </a:solidFill>
              <a:round/>
              <a:headEnd/>
              <a:tailEnd type="triangle" w="med" len="med"/>
            </a:ln>
            <a:effectLst/>
          </p:spPr>
          <p:txBody>
            <a:bodyPr wrap="none" anchor="ctr"/>
            <a:lstStyle/>
            <a:p>
              <a:endParaRPr lang="en-US"/>
            </a:p>
          </p:txBody>
        </p:sp>
        <p:sp>
          <p:nvSpPr>
            <p:cNvPr id="361533" name="Freeform 61"/>
            <p:cNvSpPr>
              <a:spLocks/>
            </p:cNvSpPr>
            <p:nvPr/>
          </p:nvSpPr>
          <p:spPr bwMode="auto">
            <a:xfrm>
              <a:off x="2084" y="1117"/>
              <a:ext cx="1299" cy="1825"/>
            </a:xfrm>
            <a:custGeom>
              <a:avLst/>
              <a:gdLst/>
              <a:ahLst/>
              <a:cxnLst>
                <a:cxn ang="0">
                  <a:pos x="8" y="0"/>
                </a:cxn>
                <a:cxn ang="0">
                  <a:pos x="0" y="1619"/>
                </a:cxn>
              </a:cxnLst>
              <a:rect l="0" t="0" r="r" b="b"/>
              <a:pathLst>
                <a:path w="1299" h="1825">
                  <a:moveTo>
                    <a:pt x="8" y="0"/>
                  </a:moveTo>
                  <a:cubicBezTo>
                    <a:pt x="945" y="66"/>
                    <a:pt x="1299" y="1825"/>
                    <a:pt x="0" y="1619"/>
                  </a:cubicBezTo>
                </a:path>
              </a:pathLst>
            </a:custGeom>
            <a:noFill/>
            <a:ln w="28575" cmpd="sng">
              <a:solidFill>
                <a:schemeClr val="tx1"/>
              </a:solidFill>
              <a:round/>
              <a:headEnd type="none" w="med" len="med"/>
              <a:tailEnd type="triangle" w="med" len="med"/>
            </a:ln>
            <a:effectLst/>
          </p:spPr>
          <p:txBody>
            <a:bodyPr wrap="none" anchor="ctr"/>
            <a:lstStyle/>
            <a:p>
              <a:endParaRPr lang="en-US"/>
            </a:p>
          </p:txBody>
        </p:sp>
        <p:sp>
          <p:nvSpPr>
            <p:cNvPr id="361534" name="Text Box 62"/>
            <p:cNvSpPr txBox="1">
              <a:spLocks noChangeArrowheads="1"/>
            </p:cNvSpPr>
            <p:nvPr/>
          </p:nvSpPr>
          <p:spPr bwMode="auto">
            <a:xfrm>
              <a:off x="2392" y="2816"/>
              <a:ext cx="720" cy="174"/>
            </a:xfrm>
            <a:prstGeom prst="rect">
              <a:avLst/>
            </a:prstGeom>
            <a:noFill/>
            <a:ln w="9525">
              <a:noFill/>
              <a:miter lim="800000"/>
              <a:headEnd/>
              <a:tailEnd/>
            </a:ln>
            <a:effectLst/>
          </p:spPr>
          <p:txBody>
            <a:bodyPr>
              <a:spAutoFit/>
            </a:bodyPr>
            <a:lstStyle/>
            <a:p>
              <a:pPr eaLnBrk="0" hangingPunct="0">
                <a:spcBef>
                  <a:spcPct val="50000"/>
                </a:spcBef>
              </a:pPr>
              <a:r>
                <a:rPr lang="en-US" sz="1200" u="none" smtClean="0">
                  <a:latin typeface="Bauhaus" pitchFamily="2" charset="0"/>
                  <a:cs typeface="Arial" charset="0"/>
                </a:rPr>
                <a:t>ROTATING FIELD</a:t>
              </a:r>
              <a:endParaRPr lang="en-US" sz="2400" b="0" u="none">
                <a:latin typeface="Bauhaus" pitchFamily="2" charset="0"/>
                <a:cs typeface="Arial" charset="0"/>
              </a:endParaRPr>
            </a:p>
          </p:txBody>
        </p:sp>
        <p:grpSp>
          <p:nvGrpSpPr>
            <p:cNvPr id="3" name="Group 63"/>
            <p:cNvGrpSpPr>
              <a:grpSpLocks/>
            </p:cNvGrpSpPr>
            <p:nvPr/>
          </p:nvGrpSpPr>
          <p:grpSpPr bwMode="auto">
            <a:xfrm>
              <a:off x="981" y="2368"/>
              <a:ext cx="721" cy="833"/>
              <a:chOff x="1453" y="2352"/>
              <a:chExt cx="721" cy="833"/>
            </a:xfrm>
          </p:grpSpPr>
          <p:sp>
            <p:nvSpPr>
              <p:cNvPr id="361536" name="Oval 64"/>
              <p:cNvSpPr>
                <a:spLocks noChangeArrowheads="1"/>
              </p:cNvSpPr>
              <p:nvPr/>
            </p:nvSpPr>
            <p:spPr bwMode="auto">
              <a:xfrm rot="2085171">
                <a:off x="1453" y="2396"/>
                <a:ext cx="63" cy="53"/>
              </a:xfrm>
              <a:prstGeom prst="ellipse">
                <a:avLst/>
              </a:prstGeom>
              <a:solidFill>
                <a:schemeClr val="accent1"/>
              </a:solidFill>
              <a:ln w="9525">
                <a:round/>
                <a:headEnd/>
                <a:tailEnd/>
              </a:ln>
              <a:effectLst/>
              <a:scene3d>
                <a:camera prst="legacyObliqueTopRight"/>
                <a:lightRig rig="legacyFlat3" dir="b"/>
              </a:scene3d>
              <a:sp3d extrusionH="3630600" prstMaterial="legacyMatte">
                <a:bevelT w="13500" h="13500" prst="angle"/>
                <a:bevelB w="13500" h="13500" prst="angle"/>
                <a:extrusionClr>
                  <a:schemeClr val="accent1"/>
                </a:extrusionClr>
              </a:sp3d>
            </p:spPr>
            <p:txBody>
              <a:bodyPr wrap="none" anchor="ctr">
                <a:flatTx/>
              </a:bodyPr>
              <a:lstStyle/>
              <a:p>
                <a:endParaRPr lang="en-US"/>
              </a:p>
            </p:txBody>
          </p:sp>
          <p:sp>
            <p:nvSpPr>
              <p:cNvPr id="361537" name="Oval 65"/>
              <p:cNvSpPr>
                <a:spLocks noChangeArrowheads="1"/>
              </p:cNvSpPr>
              <p:nvPr/>
            </p:nvSpPr>
            <p:spPr bwMode="auto">
              <a:xfrm rot="2085171">
                <a:off x="1541" y="3031"/>
                <a:ext cx="63" cy="53"/>
              </a:xfrm>
              <a:prstGeom prst="ellipse">
                <a:avLst/>
              </a:prstGeom>
              <a:solidFill>
                <a:schemeClr val="accent1"/>
              </a:solidFill>
              <a:ln w="9525">
                <a:round/>
                <a:headEnd/>
                <a:tailEnd/>
              </a:ln>
              <a:effectLst/>
              <a:scene3d>
                <a:camera prst="legacyObliqueTopRight"/>
                <a:lightRig rig="legacyFlat3" dir="b"/>
              </a:scene3d>
              <a:sp3d extrusionH="3630600" prstMaterial="legacyMatte">
                <a:bevelT w="13500" h="13500" prst="angle"/>
                <a:bevelB w="13500" h="13500" prst="angle"/>
                <a:extrusionClr>
                  <a:schemeClr val="accent1"/>
                </a:extrusionClr>
              </a:sp3d>
            </p:spPr>
            <p:txBody>
              <a:bodyPr wrap="none" anchor="ctr">
                <a:flatTx/>
              </a:bodyPr>
              <a:lstStyle/>
              <a:p>
                <a:endParaRPr lang="en-US"/>
              </a:p>
            </p:txBody>
          </p:sp>
          <p:sp>
            <p:nvSpPr>
              <p:cNvPr id="361538" name="Oval 66"/>
              <p:cNvSpPr>
                <a:spLocks noChangeArrowheads="1"/>
              </p:cNvSpPr>
              <p:nvPr/>
            </p:nvSpPr>
            <p:spPr bwMode="auto">
              <a:xfrm rot="2085171">
                <a:off x="2064" y="2592"/>
                <a:ext cx="63" cy="53"/>
              </a:xfrm>
              <a:prstGeom prst="ellipse">
                <a:avLst/>
              </a:prstGeom>
              <a:solidFill>
                <a:schemeClr val="accent1"/>
              </a:solidFill>
              <a:ln w="9525">
                <a:round/>
                <a:headEnd/>
                <a:tailEnd/>
              </a:ln>
              <a:effectLst/>
              <a:scene3d>
                <a:camera prst="legacyObliqueTopRight"/>
                <a:lightRig rig="legacyFlat3" dir="b"/>
              </a:scene3d>
              <a:sp3d extrusionH="3630600" prstMaterial="legacyMatte">
                <a:bevelT w="13500" h="13500" prst="angle"/>
                <a:bevelB w="13500" h="13500" prst="angle"/>
                <a:extrusionClr>
                  <a:schemeClr val="accent1"/>
                </a:extrusionClr>
              </a:sp3d>
            </p:spPr>
            <p:txBody>
              <a:bodyPr wrap="none" anchor="ctr">
                <a:flatTx/>
              </a:bodyPr>
              <a:lstStyle/>
              <a:p>
                <a:endParaRPr lang="en-US"/>
              </a:p>
            </p:txBody>
          </p:sp>
          <p:sp>
            <p:nvSpPr>
              <p:cNvPr id="361539" name="Oval 67"/>
              <p:cNvSpPr>
                <a:spLocks noChangeArrowheads="1"/>
              </p:cNvSpPr>
              <p:nvPr/>
            </p:nvSpPr>
            <p:spPr bwMode="auto">
              <a:xfrm rot="2085171">
                <a:off x="1776" y="2352"/>
                <a:ext cx="63" cy="53"/>
              </a:xfrm>
              <a:prstGeom prst="ellipse">
                <a:avLst/>
              </a:prstGeom>
              <a:solidFill>
                <a:schemeClr val="accent1"/>
              </a:solidFill>
              <a:ln w="9525">
                <a:round/>
                <a:headEnd/>
                <a:tailEnd/>
              </a:ln>
              <a:effectLst/>
              <a:scene3d>
                <a:camera prst="legacyObliqueTopRight"/>
                <a:lightRig rig="legacyFlat3" dir="b"/>
              </a:scene3d>
              <a:sp3d extrusionH="3529000" prstMaterial="legacyMatte">
                <a:bevelT w="13500" h="13500" prst="angle"/>
                <a:bevelB w="13500" h="13500" prst="angle"/>
                <a:extrusionClr>
                  <a:schemeClr val="accent1"/>
                </a:extrusionClr>
              </a:sp3d>
            </p:spPr>
            <p:txBody>
              <a:bodyPr wrap="none" anchor="ctr">
                <a:flatTx/>
              </a:bodyPr>
              <a:lstStyle/>
              <a:p>
                <a:endParaRPr lang="en-US"/>
              </a:p>
            </p:txBody>
          </p:sp>
          <p:sp>
            <p:nvSpPr>
              <p:cNvPr id="361540" name="Oval 68"/>
              <p:cNvSpPr>
                <a:spLocks noChangeArrowheads="1"/>
              </p:cNvSpPr>
              <p:nvPr/>
            </p:nvSpPr>
            <p:spPr bwMode="auto">
              <a:xfrm rot="2085171">
                <a:off x="1952" y="3132"/>
                <a:ext cx="63" cy="53"/>
              </a:xfrm>
              <a:prstGeom prst="ellipse">
                <a:avLst/>
              </a:prstGeom>
              <a:solidFill>
                <a:schemeClr val="accent1"/>
              </a:solidFill>
              <a:ln w="9525">
                <a:round/>
                <a:headEnd/>
                <a:tailEnd/>
              </a:ln>
              <a:effectLst/>
              <a:scene3d>
                <a:camera prst="legacyObliqueTopRight"/>
                <a:lightRig rig="legacyFlat3" dir="b"/>
              </a:scene3d>
              <a:sp3d extrusionH="3630600" prstMaterial="legacyMatte">
                <a:bevelT w="13500" h="13500" prst="angle"/>
                <a:bevelB w="13500" h="13500" prst="angle"/>
                <a:extrusionClr>
                  <a:schemeClr val="accent1"/>
                </a:extrusionClr>
              </a:sp3d>
            </p:spPr>
            <p:txBody>
              <a:bodyPr wrap="none" anchor="ctr">
                <a:flatTx/>
              </a:bodyPr>
              <a:lstStyle/>
              <a:p>
                <a:endParaRPr lang="en-US"/>
              </a:p>
            </p:txBody>
          </p:sp>
          <p:sp>
            <p:nvSpPr>
              <p:cNvPr id="361541" name="Oval 69"/>
              <p:cNvSpPr>
                <a:spLocks noChangeArrowheads="1"/>
              </p:cNvSpPr>
              <p:nvPr/>
            </p:nvSpPr>
            <p:spPr bwMode="auto">
              <a:xfrm rot="2085171">
                <a:off x="2112" y="2928"/>
                <a:ext cx="62" cy="53"/>
              </a:xfrm>
              <a:prstGeom prst="ellipse">
                <a:avLst/>
              </a:prstGeom>
              <a:solidFill>
                <a:schemeClr val="accent1"/>
              </a:solidFill>
              <a:ln w="9525">
                <a:round/>
                <a:headEnd/>
                <a:tailEnd/>
              </a:ln>
              <a:effectLst/>
              <a:scene3d>
                <a:camera prst="legacyObliqueTopRight"/>
                <a:lightRig rig="legacyFlat3" dir="b"/>
              </a:scene3d>
              <a:sp3d extrusionH="3630600" prstMaterial="legacyMatte">
                <a:bevelT w="13500" h="13500" prst="angle"/>
                <a:bevelB w="13500" h="13500" prst="angle"/>
                <a:extrusionClr>
                  <a:schemeClr val="accent1"/>
                </a:extrusionClr>
              </a:sp3d>
            </p:spPr>
            <p:txBody>
              <a:bodyPr wrap="none" anchor="ctr">
                <a:flatTx/>
              </a:bodyPr>
              <a:lstStyle/>
              <a:p>
                <a:endParaRPr lang="en-US"/>
              </a:p>
            </p:txBody>
          </p:sp>
        </p:grpSp>
        <p:sp>
          <p:nvSpPr>
            <p:cNvPr id="361542" name="Oval 70"/>
            <p:cNvSpPr>
              <a:spLocks noChangeArrowheads="1"/>
            </p:cNvSpPr>
            <p:nvPr/>
          </p:nvSpPr>
          <p:spPr bwMode="auto">
            <a:xfrm rot="-2037070">
              <a:off x="930" y="2280"/>
              <a:ext cx="684" cy="1033"/>
            </a:xfrm>
            <a:prstGeom prst="ellipse">
              <a:avLst/>
            </a:prstGeom>
            <a:solidFill>
              <a:schemeClr val="accent1"/>
            </a:solidFill>
            <a:ln w="9525">
              <a:noFill/>
              <a:round/>
              <a:headEnd/>
              <a:tailEnd/>
            </a:ln>
            <a:effectLst/>
            <a:scene3d>
              <a:camera prst="legacyObliqueTopRight"/>
              <a:lightRig rig="legacyFlat3" dir="b"/>
            </a:scene3d>
            <a:sp3d extrusionH="227000" prstMaterial="legacyMatte">
              <a:bevelT w="13500" h="13500" prst="angle"/>
              <a:bevelB w="13500" h="13500" prst="angle"/>
              <a:extrusionClr>
                <a:schemeClr val="accent1"/>
              </a:extrusionClr>
            </a:sp3d>
          </p:spPr>
          <p:txBody>
            <a:bodyPr wrap="none" anchor="ctr">
              <a:flatTx/>
            </a:bodyPr>
            <a:lstStyle/>
            <a:p>
              <a:endParaRPr lang="en-US"/>
            </a:p>
          </p:txBody>
        </p:sp>
        <p:sp>
          <p:nvSpPr>
            <p:cNvPr id="361543" name="Oval 71"/>
            <p:cNvSpPr>
              <a:spLocks noChangeArrowheads="1"/>
            </p:cNvSpPr>
            <p:nvPr/>
          </p:nvSpPr>
          <p:spPr bwMode="auto">
            <a:xfrm rot="-2037070">
              <a:off x="1039" y="2407"/>
              <a:ext cx="444" cy="785"/>
            </a:xfrm>
            <a:prstGeom prst="ellipse">
              <a:avLst/>
            </a:prstGeom>
            <a:solidFill>
              <a:schemeClr val="bg1"/>
            </a:solidFill>
            <a:ln w="9525">
              <a:noFill/>
              <a:round/>
              <a:headEnd/>
              <a:tailEnd/>
            </a:ln>
            <a:effectLst/>
          </p:spPr>
          <p:txBody>
            <a:bodyPr wrap="none" anchor="ctr"/>
            <a:lstStyle/>
            <a:p>
              <a:endParaRPr lang="en-US"/>
            </a:p>
          </p:txBody>
        </p:sp>
        <p:sp>
          <p:nvSpPr>
            <p:cNvPr id="361544" name="Oval 72"/>
            <p:cNvSpPr>
              <a:spLocks noChangeArrowheads="1"/>
            </p:cNvSpPr>
            <p:nvPr/>
          </p:nvSpPr>
          <p:spPr bwMode="auto">
            <a:xfrm rot="-2037070">
              <a:off x="1146" y="3059"/>
              <a:ext cx="44" cy="50"/>
            </a:xfrm>
            <a:prstGeom prst="ellipse">
              <a:avLst/>
            </a:prstGeom>
            <a:solidFill>
              <a:schemeClr val="bg1"/>
            </a:solidFill>
            <a:ln w="9525">
              <a:noFill/>
              <a:round/>
              <a:headEnd/>
              <a:tailEnd/>
            </a:ln>
            <a:effectLst/>
          </p:spPr>
          <p:txBody>
            <a:bodyPr wrap="none" anchor="ctr"/>
            <a:lstStyle/>
            <a:p>
              <a:pPr algn="ctr" eaLnBrk="0" hangingPunct="0"/>
              <a:endParaRPr lang="en-US" sz="2400" b="0" u="none">
                <a:cs typeface="Arial" charset="0"/>
              </a:endParaRPr>
            </a:p>
          </p:txBody>
        </p:sp>
        <p:sp>
          <p:nvSpPr>
            <p:cNvPr id="361545" name="Oval 73"/>
            <p:cNvSpPr>
              <a:spLocks noChangeArrowheads="1"/>
            </p:cNvSpPr>
            <p:nvPr/>
          </p:nvSpPr>
          <p:spPr bwMode="auto">
            <a:xfrm rot="-2037070">
              <a:off x="926" y="2819"/>
              <a:ext cx="228" cy="356"/>
            </a:xfrm>
            <a:prstGeom prst="ellipse">
              <a:avLst/>
            </a:prstGeom>
            <a:solidFill>
              <a:schemeClr val="accent1"/>
            </a:solidFill>
            <a:ln w="9525">
              <a:noFill/>
              <a:round/>
              <a:headEnd/>
              <a:tailEnd/>
            </a:ln>
            <a:effectLst/>
            <a:scene3d>
              <a:camera prst="legacyObliqueTopRight"/>
              <a:lightRig rig="legacyFlat3" dir="b"/>
            </a:scene3d>
            <a:sp3d extrusionH="887400" prstMaterial="legacyMatte">
              <a:bevelT w="13500" h="13500" prst="angle"/>
              <a:bevelB w="13500" h="13500" prst="angle"/>
              <a:extrusionClr>
                <a:schemeClr val="accent1"/>
              </a:extrusionClr>
            </a:sp3d>
          </p:spPr>
          <p:txBody>
            <a:bodyPr wrap="none" anchor="ctr">
              <a:flatTx/>
            </a:bodyPr>
            <a:lstStyle/>
            <a:p>
              <a:pPr algn="ctr" eaLnBrk="0" hangingPunct="0"/>
              <a:endParaRPr lang="en-US" sz="2400" b="0" u="none">
                <a:cs typeface="Arial" charset="0"/>
              </a:endParaRPr>
            </a:p>
          </p:txBody>
        </p:sp>
        <p:sp>
          <p:nvSpPr>
            <p:cNvPr id="361546" name="Line 74"/>
            <p:cNvSpPr>
              <a:spLocks noChangeShapeType="1"/>
            </p:cNvSpPr>
            <p:nvPr/>
          </p:nvSpPr>
          <p:spPr bwMode="auto">
            <a:xfrm>
              <a:off x="1020" y="1749"/>
              <a:ext cx="410" cy="89"/>
            </a:xfrm>
            <a:prstGeom prst="line">
              <a:avLst/>
            </a:prstGeom>
            <a:noFill/>
            <a:ln w="9525">
              <a:solidFill>
                <a:schemeClr val="bg2"/>
              </a:solidFill>
              <a:round/>
              <a:headEnd/>
              <a:tailEnd/>
            </a:ln>
            <a:effectLst/>
            <a:scene3d>
              <a:camera prst="legacyObliqueTopRight"/>
              <a:lightRig rig="legacyFlat3" dir="b"/>
            </a:scene3d>
            <a:sp3d extrusionH="3630600" prstMaterial="legacyMatte">
              <a:bevelT w="13500" h="13500" prst="angle"/>
              <a:bevelB w="13500" h="13500" prst="angle"/>
              <a:extrusionClr>
                <a:schemeClr val="bg2"/>
              </a:extrusionClr>
            </a:sp3d>
          </p:spPr>
          <p:txBody>
            <a:bodyPr wrap="none" anchor="ctr">
              <a:flatTx/>
            </a:bodyPr>
            <a:lstStyle/>
            <a:p>
              <a:endParaRPr lang="en-US"/>
            </a:p>
          </p:txBody>
        </p:sp>
        <p:sp>
          <p:nvSpPr>
            <p:cNvPr id="361547" name="Line 75"/>
            <p:cNvSpPr>
              <a:spLocks noChangeShapeType="1"/>
            </p:cNvSpPr>
            <p:nvPr/>
          </p:nvSpPr>
          <p:spPr bwMode="auto">
            <a:xfrm flipH="1">
              <a:off x="312" y="1222"/>
              <a:ext cx="2521" cy="2494"/>
            </a:xfrm>
            <a:prstGeom prst="line">
              <a:avLst/>
            </a:prstGeom>
            <a:noFill/>
            <a:ln w="9525">
              <a:solidFill>
                <a:schemeClr val="bg2"/>
              </a:solidFill>
              <a:prstDash val="lgDashDot"/>
              <a:round/>
              <a:headEnd/>
              <a:tailEnd/>
            </a:ln>
            <a:effectLst/>
          </p:spPr>
          <p:txBody>
            <a:bodyPr wrap="none" anchor="ctr"/>
            <a:lstStyle/>
            <a:p>
              <a:endParaRPr lang="en-US"/>
            </a:p>
          </p:txBody>
        </p:sp>
      </p:grpSp>
      <p:sp>
        <p:nvSpPr>
          <p:cNvPr id="361548" name="Text Box 76"/>
          <p:cNvSpPr txBox="1">
            <a:spLocks noChangeArrowheads="1"/>
          </p:cNvSpPr>
          <p:nvPr/>
        </p:nvSpPr>
        <p:spPr bwMode="auto">
          <a:xfrm>
            <a:off x="7116136" y="5764213"/>
            <a:ext cx="1525546" cy="184666"/>
          </a:xfrm>
          <a:prstGeom prst="rect">
            <a:avLst/>
          </a:prstGeom>
          <a:noFill/>
          <a:ln w="9525" algn="ctr">
            <a:noFill/>
            <a:miter lim="800000"/>
            <a:headEnd/>
            <a:tailEnd/>
          </a:ln>
          <a:effectLst/>
        </p:spPr>
        <p:txBody>
          <a:bodyPr wrap="square" lIns="0" tIns="0" rIns="0" bIns="0">
            <a:spAutoFit/>
          </a:bodyPr>
          <a:lstStyle/>
          <a:p>
            <a:pPr>
              <a:spcBef>
                <a:spcPct val="50000"/>
              </a:spcBef>
            </a:pPr>
            <a:r>
              <a:rPr lang="en-US" sz="1200" b="0" u="none" smtClean="0">
                <a:solidFill>
                  <a:schemeClr val="bg1">
                    <a:lumMod val="50000"/>
                  </a:schemeClr>
                </a:solidFill>
                <a:latin typeface="Verdana" pitchFamily="34" charset="0"/>
              </a:rPr>
              <a:t>» Rotating field</a:t>
            </a:r>
            <a:endParaRPr lang="en-US" sz="1200" b="0" u="none">
              <a:solidFill>
                <a:schemeClr val="bg1">
                  <a:lumMod val="50000"/>
                </a:schemeClr>
              </a:solidFill>
              <a:latin typeface="Verdana" pitchFamily="34" charset="0"/>
            </a:endParaRPr>
          </a:p>
        </p:txBody>
      </p:sp>
      <p:sp>
        <p:nvSpPr>
          <p:cNvPr id="40" name="Text Box 2"/>
          <p:cNvSpPr txBox="1">
            <a:spLocks noChangeArrowheads="1"/>
          </p:cNvSpPr>
          <p:nvPr/>
        </p:nvSpPr>
        <p:spPr bwMode="auto">
          <a:xfrm>
            <a:off x="0" y="908051"/>
            <a:ext cx="9906000" cy="461665"/>
          </a:xfrm>
          <a:prstGeom prst="rect">
            <a:avLst/>
          </a:prstGeom>
          <a:noFill/>
          <a:ln w="9525">
            <a:noFill/>
            <a:miter lim="800000"/>
            <a:headEnd/>
            <a:tailEnd/>
          </a:ln>
          <a:effectLst/>
        </p:spPr>
        <p:txBody>
          <a:bodyPr>
            <a:spAutoFit/>
          </a:bodyPr>
          <a:lstStyle/>
          <a:p>
            <a:pPr algn="ctr"/>
            <a:r>
              <a:rPr lang="en-US" sz="2400" b="1" smtClean="0">
                <a:solidFill>
                  <a:srgbClr val="00B0F0"/>
                </a:solidFill>
              </a:rPr>
              <a:t>INDUCTION</a:t>
            </a:r>
            <a:r>
              <a:rPr lang="en-US" sz="2000" u="none" smtClean="0">
                <a:solidFill>
                  <a:srgbClr val="0A2569"/>
                </a:solidFill>
                <a:latin typeface="Arial Black" pitchFamily="34" charset="0"/>
                <a:cs typeface="Arial" charset="0"/>
              </a:rPr>
              <a:t> </a:t>
            </a:r>
            <a:r>
              <a:rPr lang="en-US" sz="2400" b="1" smtClean="0">
                <a:solidFill>
                  <a:srgbClr val="00B0F0"/>
                </a:solidFill>
              </a:rPr>
              <a:t>MOTORS</a:t>
            </a:r>
          </a:p>
        </p:txBody>
      </p:sp>
      <p:graphicFrame>
        <p:nvGraphicFramePr>
          <p:cNvPr id="76801" name="Object 1"/>
          <p:cNvGraphicFramePr>
            <a:graphicFrameLocks noChangeAspect="1"/>
          </p:cNvGraphicFramePr>
          <p:nvPr/>
        </p:nvGraphicFramePr>
        <p:xfrm>
          <a:off x="701675" y="2976563"/>
          <a:ext cx="1517650" cy="860425"/>
        </p:xfrm>
        <a:graphic>
          <a:graphicData uri="http://schemas.openxmlformats.org/presentationml/2006/ole">
            <p:oleObj spid="_x0000_s76801" name="Ecuación" r:id="rId4" imgW="685800" imgH="419040" progId="Equation.3">
              <p:embed/>
            </p:oleObj>
          </a:graphicData>
        </a:graphic>
      </p:graphicFrame>
      <p:graphicFrame>
        <p:nvGraphicFramePr>
          <p:cNvPr id="76802" name="Object 2"/>
          <p:cNvGraphicFramePr>
            <a:graphicFrameLocks noChangeAspect="1"/>
          </p:cNvGraphicFramePr>
          <p:nvPr/>
        </p:nvGraphicFramePr>
        <p:xfrm>
          <a:off x="3335338" y="2995613"/>
          <a:ext cx="1939925" cy="365125"/>
        </p:xfrm>
        <a:graphic>
          <a:graphicData uri="http://schemas.openxmlformats.org/presentationml/2006/ole">
            <p:oleObj spid="_x0000_s76802" name="Ecuación" r:id="rId5" imgW="876240" imgH="177480" progId="Equation.3">
              <p:embed/>
            </p:oleObj>
          </a:graphicData>
        </a:graphic>
      </p:graphicFrame>
      <p:graphicFrame>
        <p:nvGraphicFramePr>
          <p:cNvPr id="76803" name="Object 3"/>
          <p:cNvGraphicFramePr>
            <a:graphicFrameLocks noChangeAspect="1"/>
          </p:cNvGraphicFramePr>
          <p:nvPr/>
        </p:nvGraphicFramePr>
        <p:xfrm>
          <a:off x="3459163" y="3592513"/>
          <a:ext cx="1743075" cy="365125"/>
        </p:xfrm>
        <a:graphic>
          <a:graphicData uri="http://schemas.openxmlformats.org/presentationml/2006/ole">
            <p:oleObj spid="_x0000_s76803" name="Ecuación" r:id="rId6" imgW="787320" imgH="177480" progId="Equation.3">
              <p:embed/>
            </p:oleObj>
          </a:graphicData>
        </a:graphic>
      </p:graphicFrame>
      <p:sp>
        <p:nvSpPr>
          <p:cNvPr id="41" name="Text Box 3"/>
          <p:cNvSpPr txBox="1">
            <a:spLocks noChangeArrowheads="1"/>
          </p:cNvSpPr>
          <p:nvPr/>
        </p:nvSpPr>
        <p:spPr bwMode="auto">
          <a:xfrm>
            <a:off x="80036" y="5041899"/>
            <a:ext cx="5952463" cy="1816101"/>
          </a:xfrm>
          <a:prstGeom prst="rect">
            <a:avLst/>
          </a:prstGeom>
          <a:noFill/>
          <a:ln w="9525">
            <a:noFill/>
            <a:miter lim="800000"/>
            <a:headEnd/>
            <a:tailEnd/>
          </a:ln>
          <a:effectLst/>
        </p:spPr>
        <p:txBody>
          <a:bodyPr numCol="2"/>
          <a:lstStyle/>
          <a:p>
            <a:pPr>
              <a:buClr>
                <a:srgbClr val="00B0F0"/>
              </a:buClr>
              <a:buFont typeface="Arial Narrow" pitchFamily="34" charset="0"/>
              <a:buChar char="»"/>
            </a:pPr>
            <a:r>
              <a:rPr lang="en-US" dirty="0" smtClean="0">
                <a:solidFill>
                  <a:schemeClr val="tx1">
                    <a:lumMod val="50000"/>
                    <a:lumOff val="50000"/>
                  </a:schemeClr>
                </a:solidFill>
                <a:latin typeface="Arial Narrow" pitchFamily="34" charset="0"/>
              </a:rPr>
              <a:t>ns : Synchronous speed.</a:t>
            </a:r>
          </a:p>
          <a:p>
            <a:pPr>
              <a:buClr>
                <a:srgbClr val="00B0F0"/>
              </a:buClr>
              <a:buFont typeface="Arial Narrow" pitchFamily="34" charset="0"/>
              <a:buChar char="»"/>
            </a:pPr>
            <a:r>
              <a:rPr lang="en-US" dirty="0" smtClean="0">
                <a:solidFill>
                  <a:schemeClr val="tx1">
                    <a:lumMod val="50000"/>
                    <a:lumOff val="50000"/>
                  </a:schemeClr>
                </a:solidFill>
                <a:latin typeface="Arial Narrow" pitchFamily="34" charset="0"/>
              </a:rPr>
              <a:t>f: frequency (Hz)</a:t>
            </a:r>
          </a:p>
          <a:p>
            <a:pPr>
              <a:buClr>
                <a:srgbClr val="00B0F0"/>
              </a:buClr>
              <a:buFont typeface="Arial Narrow" pitchFamily="34" charset="0"/>
              <a:buChar char="»"/>
            </a:pPr>
            <a:r>
              <a:rPr lang="en-US" dirty="0" smtClean="0">
                <a:solidFill>
                  <a:schemeClr val="tx1">
                    <a:lumMod val="50000"/>
                    <a:lumOff val="50000"/>
                  </a:schemeClr>
                </a:solidFill>
                <a:latin typeface="Arial Narrow" pitchFamily="34" charset="0"/>
              </a:rPr>
              <a:t>p : Motor poles </a:t>
            </a:r>
          </a:p>
          <a:p>
            <a:pPr>
              <a:buClr>
                <a:srgbClr val="00B0F0"/>
              </a:buClr>
              <a:buFont typeface="Arial Narrow" pitchFamily="34" charset="0"/>
              <a:buChar char="»"/>
            </a:pPr>
            <a:r>
              <a:rPr lang="en-US" dirty="0" smtClean="0">
                <a:solidFill>
                  <a:schemeClr val="tx1">
                    <a:lumMod val="50000"/>
                    <a:lumOff val="50000"/>
                  </a:schemeClr>
                </a:solidFill>
                <a:latin typeface="Arial Narrow" pitchFamily="34" charset="0"/>
              </a:rPr>
              <a:t>Pm: Shaft power (W)</a:t>
            </a:r>
          </a:p>
          <a:p>
            <a:pPr>
              <a:buClr>
                <a:srgbClr val="00B0F0"/>
              </a:buClr>
              <a:buFont typeface="Arial Narrow" pitchFamily="34" charset="0"/>
              <a:buChar char="»"/>
            </a:pPr>
            <a:r>
              <a:rPr lang="en-US" dirty="0" smtClean="0">
                <a:solidFill>
                  <a:schemeClr val="tx1">
                    <a:lumMod val="50000"/>
                    <a:lumOff val="50000"/>
                  </a:schemeClr>
                </a:solidFill>
                <a:latin typeface="Arial Narrow" pitchFamily="34" charset="0"/>
              </a:rPr>
              <a:t> Г: Torque (</a:t>
            </a:r>
            <a:r>
              <a:rPr lang="en-US" dirty="0" err="1" smtClean="0">
                <a:solidFill>
                  <a:schemeClr val="tx1">
                    <a:lumMod val="50000"/>
                    <a:lumOff val="50000"/>
                  </a:schemeClr>
                </a:solidFill>
                <a:latin typeface="Arial Narrow" pitchFamily="34" charset="0"/>
              </a:rPr>
              <a:t>N·m</a:t>
            </a:r>
            <a:r>
              <a:rPr lang="en-US" dirty="0" smtClean="0">
                <a:solidFill>
                  <a:schemeClr val="tx1">
                    <a:lumMod val="50000"/>
                    <a:lumOff val="50000"/>
                  </a:schemeClr>
                </a:solidFill>
                <a:latin typeface="Arial Narrow" pitchFamily="34" charset="0"/>
              </a:rPr>
              <a:t>)</a:t>
            </a:r>
          </a:p>
          <a:p>
            <a:pPr>
              <a:buClr>
                <a:srgbClr val="00B0F0"/>
              </a:buClr>
              <a:buFont typeface="Arial Narrow" pitchFamily="34" charset="0"/>
              <a:buChar char="»"/>
            </a:pPr>
            <a:r>
              <a:rPr lang="en-US" dirty="0" smtClean="0">
                <a:solidFill>
                  <a:schemeClr val="tx1">
                    <a:lumMod val="50000"/>
                    <a:lumOff val="50000"/>
                  </a:schemeClr>
                </a:solidFill>
                <a:latin typeface="Arial Narrow" pitchFamily="34" charset="0"/>
              </a:rPr>
              <a:t>J: Moment of Inertia (kg·m2)</a:t>
            </a:r>
          </a:p>
          <a:p>
            <a:pPr>
              <a:buClr>
                <a:srgbClr val="00B0F0"/>
              </a:buClr>
              <a:buFont typeface="Arial Narrow" pitchFamily="34" charset="0"/>
              <a:buChar char="»"/>
              <a:tabLst>
                <a:tab pos="355600" algn="l"/>
              </a:tabLst>
            </a:pPr>
            <a:r>
              <a:rPr lang="en-US" b="0" u="none" dirty="0" smtClean="0">
                <a:solidFill>
                  <a:schemeClr val="tx1">
                    <a:lumMod val="50000"/>
                    <a:lumOff val="50000"/>
                  </a:schemeClr>
                </a:solidFill>
                <a:latin typeface="Arial Narrow" pitchFamily="34" charset="0"/>
              </a:rPr>
              <a:t> α</a:t>
            </a:r>
            <a:r>
              <a:rPr lang="en-US" dirty="0" smtClean="0">
                <a:solidFill>
                  <a:schemeClr val="tx1">
                    <a:lumMod val="50000"/>
                    <a:lumOff val="50000"/>
                  </a:schemeClr>
                </a:solidFill>
                <a:latin typeface="Arial Narrow" pitchFamily="34" charset="0"/>
              </a:rPr>
              <a:t> : Angular acceleration (</a:t>
            </a:r>
            <a:r>
              <a:rPr lang="en-US" dirty="0" err="1" smtClean="0">
                <a:solidFill>
                  <a:schemeClr val="tx1">
                    <a:lumMod val="50000"/>
                    <a:lumOff val="50000"/>
                  </a:schemeClr>
                </a:solidFill>
                <a:latin typeface="Arial Narrow" pitchFamily="34" charset="0"/>
              </a:rPr>
              <a:t>rad</a:t>
            </a:r>
            <a:r>
              <a:rPr lang="en-US" dirty="0" smtClean="0">
                <a:solidFill>
                  <a:schemeClr val="tx1">
                    <a:lumMod val="50000"/>
                    <a:lumOff val="50000"/>
                  </a:schemeClr>
                </a:solidFill>
                <a:latin typeface="Arial Narrow" pitchFamily="34" charset="0"/>
              </a:rPr>
              <a:t>/s2)</a:t>
            </a:r>
          </a:p>
          <a:p>
            <a:pPr>
              <a:buClr>
                <a:srgbClr val="00B0F0"/>
              </a:buClr>
              <a:buFont typeface="Arial Narrow" pitchFamily="34" charset="0"/>
              <a:buChar char="»"/>
              <a:tabLst>
                <a:tab pos="355600" algn="l"/>
              </a:tabLst>
            </a:pPr>
            <a:r>
              <a:rPr lang="en-US" b="0" u="none" dirty="0" smtClean="0">
                <a:solidFill>
                  <a:schemeClr val="tx1">
                    <a:lumMod val="50000"/>
                    <a:lumOff val="50000"/>
                  </a:schemeClr>
                </a:solidFill>
                <a:latin typeface="Arial Narrow" pitchFamily="34" charset="0"/>
              </a:rPr>
              <a:t> ω</a:t>
            </a:r>
            <a:r>
              <a:rPr lang="es-ES" dirty="0" smtClean="0">
                <a:solidFill>
                  <a:schemeClr val="tx1">
                    <a:lumMod val="50000"/>
                    <a:lumOff val="50000"/>
                  </a:schemeClr>
                </a:solidFill>
                <a:latin typeface="Arial Narrow" pitchFamily="34" charset="0"/>
              </a:rPr>
              <a:t> : Angular </a:t>
            </a:r>
            <a:r>
              <a:rPr lang="es-ES" dirty="0" err="1" smtClean="0">
                <a:solidFill>
                  <a:schemeClr val="tx1">
                    <a:lumMod val="50000"/>
                    <a:lumOff val="50000"/>
                  </a:schemeClr>
                </a:solidFill>
                <a:latin typeface="Arial Narrow" pitchFamily="34" charset="0"/>
              </a:rPr>
              <a:t>velocity</a:t>
            </a:r>
            <a:r>
              <a:rPr lang="es-ES" dirty="0" smtClean="0">
                <a:solidFill>
                  <a:schemeClr val="tx1">
                    <a:lumMod val="50000"/>
                    <a:lumOff val="50000"/>
                  </a:schemeClr>
                </a:solidFill>
                <a:latin typeface="Arial Narrow" pitchFamily="34" charset="0"/>
              </a:rPr>
              <a:t> (rad/s)</a:t>
            </a:r>
          </a:p>
          <a:p>
            <a:pPr>
              <a:buClr>
                <a:srgbClr val="00B0F0"/>
              </a:buClr>
              <a:buFont typeface="Arial Narrow" pitchFamily="34" charset="0"/>
              <a:buChar char="»"/>
              <a:tabLst>
                <a:tab pos="355600" algn="l"/>
              </a:tabLst>
            </a:pPr>
            <a:r>
              <a:rPr lang="es-ES" b="0" u="none" dirty="0" smtClean="0">
                <a:solidFill>
                  <a:schemeClr val="tx1">
                    <a:lumMod val="50000"/>
                    <a:lumOff val="50000"/>
                  </a:schemeClr>
                </a:solidFill>
                <a:latin typeface="Arial Narrow" pitchFamily="34" charset="0"/>
              </a:rPr>
              <a:t> Pe: Electric Power (W)</a:t>
            </a:r>
          </a:p>
          <a:p>
            <a:pPr>
              <a:buClr>
                <a:srgbClr val="00B0F0"/>
              </a:buClr>
              <a:buFont typeface="Arial Narrow" pitchFamily="34" charset="0"/>
              <a:buChar char="»"/>
              <a:tabLst>
                <a:tab pos="355600" algn="l"/>
              </a:tabLst>
            </a:pPr>
            <a:r>
              <a:rPr lang="en-US" b="0" u="none" dirty="0" smtClean="0">
                <a:solidFill>
                  <a:schemeClr val="tx1">
                    <a:lumMod val="50000"/>
                    <a:lumOff val="50000"/>
                  </a:schemeClr>
                </a:solidFill>
                <a:latin typeface="Arial Narrow" pitchFamily="34" charset="0"/>
              </a:rPr>
              <a:t> U: Voltage (V)</a:t>
            </a:r>
          </a:p>
          <a:p>
            <a:pPr>
              <a:buClr>
                <a:srgbClr val="00B0F0"/>
              </a:buClr>
              <a:buFont typeface="Arial Narrow" pitchFamily="34" charset="0"/>
              <a:buChar char="»"/>
              <a:tabLst>
                <a:tab pos="355600" algn="l"/>
              </a:tabLst>
            </a:pPr>
            <a:r>
              <a:rPr lang="en-US" dirty="0" smtClean="0">
                <a:solidFill>
                  <a:schemeClr val="tx1">
                    <a:lumMod val="50000"/>
                    <a:lumOff val="50000"/>
                  </a:schemeClr>
                </a:solidFill>
                <a:latin typeface="Arial Narrow" pitchFamily="34" charset="0"/>
              </a:rPr>
              <a:t> I: Absorbed Current (A)</a:t>
            </a:r>
          </a:p>
        </p:txBody>
      </p:sp>
      <p:graphicFrame>
        <p:nvGraphicFramePr>
          <p:cNvPr id="76804" name="Object 4"/>
          <p:cNvGraphicFramePr>
            <a:graphicFrameLocks noChangeAspect="1"/>
          </p:cNvGraphicFramePr>
          <p:nvPr/>
        </p:nvGraphicFramePr>
        <p:xfrm>
          <a:off x="1758950" y="4276725"/>
          <a:ext cx="1968500" cy="469900"/>
        </p:xfrm>
        <a:graphic>
          <a:graphicData uri="http://schemas.openxmlformats.org/presentationml/2006/ole">
            <p:oleObj spid="_x0000_s76804" name="Ecuación" r:id="rId7" imgW="888840" imgH="2286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61548"/>
                                        </p:tgtEl>
                                        <p:attrNameLst>
                                          <p:attrName>style.visibility</p:attrName>
                                        </p:attrNameLst>
                                      </p:cBhvr>
                                      <p:to>
                                        <p:strVal val="visible"/>
                                      </p:to>
                                    </p:set>
                                  </p:childTnLst>
                                </p:cTn>
                              </p:par>
                              <p:par>
                                <p:cTn id="11" presetID="54" presetClass="entr" presetSubtype="0" accel="10000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p:cTn id="13" dur="500" fill="hold"/>
                                        <p:tgtEl>
                                          <p:spTgt spid="40"/>
                                        </p:tgtEl>
                                        <p:attrNameLst>
                                          <p:attrName>ppt_w</p:attrName>
                                        </p:attrNameLst>
                                      </p:cBhvr>
                                      <p:tavLst>
                                        <p:tav tm="0">
                                          <p:val>
                                            <p:strVal val="#ppt_w*0.05"/>
                                          </p:val>
                                        </p:tav>
                                        <p:tav tm="100000">
                                          <p:val>
                                            <p:strVal val="#ppt_w"/>
                                          </p:val>
                                        </p:tav>
                                      </p:tavLst>
                                    </p:anim>
                                    <p:anim calcmode="lin" valueType="num">
                                      <p:cBhvr>
                                        <p:cTn id="14" dur="500" fill="hold"/>
                                        <p:tgtEl>
                                          <p:spTgt spid="40"/>
                                        </p:tgtEl>
                                        <p:attrNameLst>
                                          <p:attrName>ppt_h</p:attrName>
                                        </p:attrNameLst>
                                      </p:cBhvr>
                                      <p:tavLst>
                                        <p:tav tm="0">
                                          <p:val>
                                            <p:strVal val="#ppt_h"/>
                                          </p:val>
                                        </p:tav>
                                        <p:tav tm="100000">
                                          <p:val>
                                            <p:strVal val="#ppt_h"/>
                                          </p:val>
                                        </p:tav>
                                      </p:tavLst>
                                    </p:anim>
                                    <p:anim calcmode="lin" valueType="num">
                                      <p:cBhvr>
                                        <p:cTn id="15" dur="500" fill="hold"/>
                                        <p:tgtEl>
                                          <p:spTgt spid="40"/>
                                        </p:tgtEl>
                                        <p:attrNameLst>
                                          <p:attrName>ppt_x</p:attrName>
                                        </p:attrNameLst>
                                      </p:cBhvr>
                                      <p:tavLst>
                                        <p:tav tm="0">
                                          <p:val>
                                            <p:strVal val="#ppt_x-.2"/>
                                          </p:val>
                                        </p:tav>
                                        <p:tav tm="100000">
                                          <p:val>
                                            <p:strVal val="#ppt_x"/>
                                          </p:val>
                                        </p:tav>
                                      </p:tavLst>
                                    </p:anim>
                                    <p:anim calcmode="lin" valueType="num">
                                      <p:cBhvr>
                                        <p:cTn id="16" dur="500" fill="hold"/>
                                        <p:tgtEl>
                                          <p:spTgt spid="40"/>
                                        </p:tgtEl>
                                        <p:attrNameLst>
                                          <p:attrName>ppt_y</p:attrName>
                                        </p:attrNameLst>
                                      </p:cBhvr>
                                      <p:tavLst>
                                        <p:tav tm="0">
                                          <p:val>
                                            <p:strVal val="#ppt_y"/>
                                          </p:val>
                                        </p:tav>
                                        <p:tav tm="100000">
                                          <p:val>
                                            <p:strVal val="#ppt_y"/>
                                          </p:val>
                                        </p:tav>
                                      </p:tavLst>
                                    </p:anim>
                                    <p:animEffect transition="in" filter="fade">
                                      <p:cBhvr>
                                        <p:cTn id="17" dur="500"/>
                                        <p:tgtEl>
                                          <p:spTgt spid="40"/>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76801"/>
                                        </p:tgtEl>
                                        <p:attrNameLst>
                                          <p:attrName>style.visibility</p:attrName>
                                        </p:attrNameLst>
                                      </p:cBhvr>
                                      <p:to>
                                        <p:strVal val="visible"/>
                                      </p:to>
                                    </p:set>
                                    <p:animEffect transition="in" filter="fade">
                                      <p:cBhvr>
                                        <p:cTn id="21" dur="500"/>
                                        <p:tgtEl>
                                          <p:spTgt spid="76801"/>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76802"/>
                                        </p:tgtEl>
                                        <p:attrNameLst>
                                          <p:attrName>style.visibility</p:attrName>
                                        </p:attrNameLst>
                                      </p:cBhvr>
                                      <p:to>
                                        <p:strVal val="visible"/>
                                      </p:to>
                                    </p:set>
                                    <p:animEffect transition="in" filter="fade">
                                      <p:cBhvr>
                                        <p:cTn id="25" dur="500"/>
                                        <p:tgtEl>
                                          <p:spTgt spid="76802"/>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76803"/>
                                        </p:tgtEl>
                                        <p:attrNameLst>
                                          <p:attrName>style.visibility</p:attrName>
                                        </p:attrNameLst>
                                      </p:cBhvr>
                                      <p:to>
                                        <p:strVal val="visible"/>
                                      </p:to>
                                    </p:set>
                                    <p:animEffect transition="in" filter="fade">
                                      <p:cBhvr>
                                        <p:cTn id="29" dur="500"/>
                                        <p:tgtEl>
                                          <p:spTgt spid="76803"/>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76804"/>
                                        </p:tgtEl>
                                        <p:attrNameLst>
                                          <p:attrName>style.visibility</p:attrName>
                                        </p:attrNameLst>
                                      </p:cBhvr>
                                      <p:to>
                                        <p:strVal val="visible"/>
                                      </p:to>
                                    </p:set>
                                    <p:animEffect transition="in" filter="fade">
                                      <p:cBhvr>
                                        <p:cTn id="33" dur="500"/>
                                        <p:tgtEl>
                                          <p:spTgt spid="76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548" grpId="0"/>
      <p:bldP spid="40" grpId="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1394" name="Text Box 2"/>
          <p:cNvSpPr txBox="1">
            <a:spLocks noChangeArrowheads="1"/>
          </p:cNvSpPr>
          <p:nvPr/>
        </p:nvSpPr>
        <p:spPr bwMode="auto">
          <a:xfrm>
            <a:off x="0" y="908051"/>
            <a:ext cx="9906000" cy="461665"/>
          </a:xfrm>
          <a:prstGeom prst="rect">
            <a:avLst/>
          </a:prstGeom>
          <a:noFill/>
          <a:ln w="9525">
            <a:noFill/>
            <a:miter lim="800000"/>
            <a:headEnd/>
            <a:tailEnd/>
          </a:ln>
          <a:effectLst/>
        </p:spPr>
        <p:txBody>
          <a:bodyPr>
            <a:spAutoFit/>
          </a:bodyPr>
          <a:lstStyle/>
          <a:p>
            <a:pPr algn="ctr"/>
            <a:r>
              <a:rPr lang="en-GB" sz="2400" b="1" dirty="0" smtClean="0">
                <a:solidFill>
                  <a:srgbClr val="00B0F0"/>
                </a:solidFill>
              </a:rPr>
              <a:t>FINAL </a:t>
            </a:r>
            <a:r>
              <a:rPr lang="en-GB" sz="2400" b="1" dirty="0">
                <a:solidFill>
                  <a:srgbClr val="00B0F0"/>
                </a:solidFill>
              </a:rPr>
              <a:t>CONCLUSIONS</a:t>
            </a:r>
          </a:p>
        </p:txBody>
      </p:sp>
      <p:sp>
        <p:nvSpPr>
          <p:cNvPr id="571395" name="Text Box 3"/>
          <p:cNvSpPr txBox="1">
            <a:spLocks noChangeArrowheads="1"/>
          </p:cNvSpPr>
          <p:nvPr/>
        </p:nvSpPr>
        <p:spPr bwMode="auto">
          <a:xfrm>
            <a:off x="194337" y="1438276"/>
            <a:ext cx="4469738" cy="1522413"/>
          </a:xfrm>
          <a:prstGeom prst="rect">
            <a:avLst/>
          </a:prstGeom>
          <a:noFill/>
          <a:ln w="9525">
            <a:noFill/>
            <a:miter lim="800000"/>
            <a:headEnd/>
            <a:tailEnd/>
          </a:ln>
          <a:effectLst/>
        </p:spPr>
        <p:txBody>
          <a:bodyPr/>
          <a:lstStyle/>
          <a:p>
            <a:pPr>
              <a:buClr>
                <a:srgbClr val="00B0F0"/>
              </a:buClr>
              <a:buFont typeface="Arial Narrow" pitchFamily="34" charset="0"/>
              <a:buChar char="»"/>
            </a:pPr>
            <a:r>
              <a:rPr lang="en-GB" b="0" u="none">
                <a:solidFill>
                  <a:schemeClr val="tx1">
                    <a:lumMod val="50000"/>
                    <a:lumOff val="50000"/>
                  </a:schemeClr>
                </a:solidFill>
                <a:latin typeface="Arial Narrow" pitchFamily="34" charset="0"/>
                <a:cs typeface="Arial" charset="0"/>
              </a:rPr>
              <a:t> </a:t>
            </a:r>
            <a:r>
              <a:rPr lang="en-US" b="0" u="none">
                <a:solidFill>
                  <a:schemeClr val="tx1">
                    <a:lumMod val="50000"/>
                    <a:lumOff val="50000"/>
                  </a:schemeClr>
                </a:solidFill>
                <a:latin typeface="Arial Narrow" pitchFamily="34" charset="0"/>
                <a:cs typeface="Arial" charset="0"/>
              </a:rPr>
              <a:t>If a HIGH number of STARTS exist,</a:t>
            </a:r>
            <a:r>
              <a:rPr lang="en-US" u="none">
                <a:solidFill>
                  <a:schemeClr val="tx1">
                    <a:lumMod val="50000"/>
                    <a:lumOff val="50000"/>
                  </a:schemeClr>
                </a:solidFill>
                <a:latin typeface="Arial Narrow" pitchFamily="34" charset="0"/>
                <a:cs typeface="Arial" charset="0"/>
              </a:rPr>
              <a:t> THYRISTORS have no life limitation due to excessive operations because they contain NO MOVING PARTS. </a:t>
            </a:r>
          </a:p>
        </p:txBody>
      </p:sp>
      <p:sp>
        <p:nvSpPr>
          <p:cNvPr id="571397" name="Text Box 5"/>
          <p:cNvSpPr txBox="1">
            <a:spLocks noChangeArrowheads="1"/>
          </p:cNvSpPr>
          <p:nvPr/>
        </p:nvSpPr>
        <p:spPr bwMode="auto">
          <a:xfrm>
            <a:off x="5068227" y="1438275"/>
            <a:ext cx="4469738" cy="1270000"/>
          </a:xfrm>
          <a:prstGeom prst="rect">
            <a:avLst/>
          </a:prstGeom>
          <a:noFill/>
          <a:ln w="9525">
            <a:noFill/>
            <a:miter lim="800000"/>
            <a:headEnd/>
            <a:tailEnd/>
          </a:ln>
          <a:effectLst/>
        </p:spPr>
        <p:txBody>
          <a:bodyPr/>
          <a:lstStyle/>
          <a:p>
            <a:pPr>
              <a:buClr>
                <a:srgbClr val="00B0F0"/>
              </a:buClr>
              <a:buFont typeface="Arial Narrow" pitchFamily="34" charset="0"/>
              <a:buChar char="»"/>
            </a:pPr>
            <a:r>
              <a:rPr lang="en-GB" sz="2000" b="0" u="none">
                <a:solidFill>
                  <a:schemeClr val="tx1">
                    <a:lumMod val="50000"/>
                    <a:lumOff val="50000"/>
                  </a:schemeClr>
                </a:solidFill>
                <a:latin typeface="Arial Narrow" pitchFamily="34" charset="0"/>
                <a:cs typeface="Arial" charset="0"/>
              </a:rPr>
              <a:t> </a:t>
            </a:r>
            <a:r>
              <a:rPr lang="en-US" b="0" u="none">
                <a:solidFill>
                  <a:schemeClr val="tx1">
                    <a:lumMod val="50000"/>
                    <a:lumOff val="50000"/>
                  </a:schemeClr>
                </a:solidFill>
                <a:latin typeface="Arial Narrow" pitchFamily="34" charset="0"/>
              </a:rPr>
              <a:t>If a HIGH number of START UP exist,</a:t>
            </a:r>
            <a:r>
              <a:rPr lang="en-US" u="none">
                <a:solidFill>
                  <a:schemeClr val="tx1">
                    <a:lumMod val="50000"/>
                    <a:lumOff val="50000"/>
                  </a:schemeClr>
                </a:solidFill>
                <a:latin typeface="Arial Narrow" pitchFamily="34" charset="0"/>
              </a:rPr>
              <a:t> the STAR – DELTA CONTACTORS will mechanically wear out with each operation.</a:t>
            </a:r>
          </a:p>
        </p:txBody>
      </p:sp>
      <p:sp>
        <p:nvSpPr>
          <p:cNvPr id="571398" name="Text Box 6"/>
          <p:cNvSpPr txBox="1">
            <a:spLocks noChangeArrowheads="1"/>
          </p:cNvSpPr>
          <p:nvPr/>
        </p:nvSpPr>
        <p:spPr bwMode="auto">
          <a:xfrm>
            <a:off x="194337" y="2708275"/>
            <a:ext cx="4469738" cy="730250"/>
          </a:xfrm>
          <a:prstGeom prst="rect">
            <a:avLst/>
          </a:prstGeom>
          <a:noFill/>
          <a:ln w="9525">
            <a:noFill/>
            <a:miter lim="800000"/>
            <a:headEnd/>
            <a:tailEnd/>
          </a:ln>
          <a:effectLst/>
        </p:spPr>
        <p:txBody>
          <a:bodyPr/>
          <a:lstStyle/>
          <a:p>
            <a:pPr>
              <a:buClr>
                <a:srgbClr val="00B0F0"/>
              </a:buClr>
              <a:buFont typeface="Arial Narrow" pitchFamily="34" charset="0"/>
              <a:buChar char="»"/>
            </a:pPr>
            <a:r>
              <a:rPr lang="en-GB" b="0" u="none">
                <a:solidFill>
                  <a:schemeClr val="tx1">
                    <a:lumMod val="50000"/>
                    <a:lumOff val="50000"/>
                  </a:schemeClr>
                </a:solidFill>
                <a:latin typeface="Arial Narrow" pitchFamily="34" charset="0"/>
                <a:cs typeface="Arial" charset="0"/>
              </a:rPr>
              <a:t> </a:t>
            </a:r>
            <a:r>
              <a:rPr lang="en-US" u="none">
                <a:solidFill>
                  <a:schemeClr val="tx1">
                    <a:lumMod val="50000"/>
                    <a:lumOff val="50000"/>
                  </a:schemeClr>
                </a:solidFill>
                <a:latin typeface="Arial Narrow" pitchFamily="34" charset="0"/>
                <a:cs typeface="Arial" charset="0"/>
              </a:rPr>
              <a:t>THERE IS NO PREVENTIVE MAINTENANCE</a:t>
            </a:r>
            <a:r>
              <a:rPr lang="en-US" b="0" u="none">
                <a:solidFill>
                  <a:schemeClr val="tx1">
                    <a:lumMod val="50000"/>
                    <a:lumOff val="50000"/>
                  </a:schemeClr>
                </a:solidFill>
                <a:latin typeface="Arial Narrow" pitchFamily="34" charset="0"/>
                <a:cs typeface="Arial" charset="0"/>
              </a:rPr>
              <a:t>, because there are no moving parts.</a:t>
            </a:r>
          </a:p>
        </p:txBody>
      </p:sp>
      <p:sp>
        <p:nvSpPr>
          <p:cNvPr id="571399" name="Text Box 7"/>
          <p:cNvSpPr txBox="1">
            <a:spLocks noChangeArrowheads="1"/>
          </p:cNvSpPr>
          <p:nvPr/>
        </p:nvSpPr>
        <p:spPr bwMode="auto">
          <a:xfrm>
            <a:off x="5068227" y="2708276"/>
            <a:ext cx="4469738" cy="982663"/>
          </a:xfrm>
          <a:prstGeom prst="rect">
            <a:avLst/>
          </a:prstGeom>
          <a:noFill/>
          <a:ln w="9525">
            <a:noFill/>
            <a:miter lim="800000"/>
            <a:headEnd/>
            <a:tailEnd/>
          </a:ln>
          <a:effectLst/>
        </p:spPr>
        <p:txBody>
          <a:bodyPr/>
          <a:lstStyle/>
          <a:p>
            <a:pPr>
              <a:buClr>
                <a:srgbClr val="00B0F0"/>
              </a:buClr>
              <a:buFont typeface="Arial Narrow" pitchFamily="34" charset="0"/>
              <a:buChar char="»"/>
            </a:pPr>
            <a:r>
              <a:rPr lang="en-GB" b="0" u="none">
                <a:solidFill>
                  <a:schemeClr val="tx1">
                    <a:lumMod val="50000"/>
                    <a:lumOff val="50000"/>
                  </a:schemeClr>
                </a:solidFill>
                <a:latin typeface="Arial Narrow" pitchFamily="34" charset="0"/>
                <a:cs typeface="Arial" charset="0"/>
              </a:rPr>
              <a:t> </a:t>
            </a:r>
            <a:r>
              <a:rPr lang="en-US" u="none">
                <a:solidFill>
                  <a:schemeClr val="tx1">
                    <a:lumMod val="50000"/>
                    <a:lumOff val="50000"/>
                  </a:schemeClr>
                </a:solidFill>
                <a:latin typeface="Arial Narrow" pitchFamily="34" charset="0"/>
                <a:cs typeface="Arial" charset="0"/>
              </a:rPr>
              <a:t>PREVENTIVE MAINTENANCE IS NECESSARY (COST),</a:t>
            </a:r>
            <a:r>
              <a:rPr lang="en-US" b="0" u="none">
                <a:solidFill>
                  <a:schemeClr val="tx1">
                    <a:lumMod val="50000"/>
                    <a:lumOff val="50000"/>
                  </a:schemeClr>
                </a:solidFill>
                <a:latin typeface="Arial Narrow" pitchFamily="34" charset="0"/>
                <a:cs typeface="Arial" charset="0"/>
              </a:rPr>
              <a:t> due to the life average of mechanical elements inside operating devices.</a:t>
            </a:r>
          </a:p>
        </p:txBody>
      </p:sp>
      <p:sp>
        <p:nvSpPr>
          <p:cNvPr id="571400" name="Text Box 8"/>
          <p:cNvSpPr txBox="1">
            <a:spLocks noChangeArrowheads="1"/>
          </p:cNvSpPr>
          <p:nvPr/>
        </p:nvSpPr>
        <p:spPr bwMode="auto">
          <a:xfrm>
            <a:off x="194337" y="3957639"/>
            <a:ext cx="4469738" cy="1343025"/>
          </a:xfrm>
          <a:prstGeom prst="rect">
            <a:avLst/>
          </a:prstGeom>
          <a:noFill/>
          <a:ln w="9525">
            <a:noFill/>
            <a:miter lim="800000"/>
            <a:headEnd/>
            <a:tailEnd/>
          </a:ln>
          <a:effectLst/>
        </p:spPr>
        <p:txBody>
          <a:bodyPr/>
          <a:lstStyle/>
          <a:p>
            <a:pPr>
              <a:buClr>
                <a:srgbClr val="00B0F0"/>
              </a:buClr>
              <a:buFont typeface="Arial Narrow" pitchFamily="34" charset="0"/>
              <a:buChar char="»"/>
            </a:pPr>
            <a:r>
              <a:rPr lang="en-GB" b="0" u="none">
                <a:solidFill>
                  <a:schemeClr val="tx1">
                    <a:lumMod val="50000"/>
                    <a:lumOff val="50000"/>
                  </a:schemeClr>
                </a:solidFill>
                <a:latin typeface="Arial Narrow" pitchFamily="34" charset="0"/>
                <a:cs typeface="Arial" charset="0"/>
              </a:rPr>
              <a:t> </a:t>
            </a:r>
            <a:r>
              <a:rPr lang="en-US" u="none">
                <a:solidFill>
                  <a:schemeClr val="tx1">
                    <a:lumMod val="50000"/>
                    <a:lumOff val="50000"/>
                  </a:schemeClr>
                </a:solidFill>
                <a:latin typeface="Arial Narrow" pitchFamily="34" charset="0"/>
                <a:cs typeface="Arial" charset="0"/>
              </a:rPr>
              <a:t>FLEXIBILITY IN MAXIMUM CURRENT SETTING:</a:t>
            </a:r>
            <a:r>
              <a:rPr lang="en-US" b="0" u="none">
                <a:solidFill>
                  <a:schemeClr val="tx1">
                    <a:lumMod val="50000"/>
                    <a:lumOff val="50000"/>
                  </a:schemeClr>
                </a:solidFill>
                <a:latin typeface="Arial Narrow" pitchFamily="34" charset="0"/>
                <a:cs typeface="Arial" charset="0"/>
              </a:rPr>
              <a:t> voltage drops which could affect other users can be avoided.</a:t>
            </a:r>
          </a:p>
        </p:txBody>
      </p:sp>
      <p:sp>
        <p:nvSpPr>
          <p:cNvPr id="571401" name="Text Box 9"/>
          <p:cNvSpPr txBox="1">
            <a:spLocks noChangeArrowheads="1"/>
          </p:cNvSpPr>
          <p:nvPr/>
        </p:nvSpPr>
        <p:spPr bwMode="auto">
          <a:xfrm>
            <a:off x="5068227" y="3957639"/>
            <a:ext cx="4469738" cy="1343025"/>
          </a:xfrm>
          <a:prstGeom prst="rect">
            <a:avLst/>
          </a:prstGeom>
          <a:noFill/>
          <a:ln w="9525">
            <a:noFill/>
            <a:miter lim="800000"/>
            <a:headEnd/>
            <a:tailEnd/>
          </a:ln>
          <a:effectLst/>
        </p:spPr>
        <p:txBody>
          <a:bodyPr/>
          <a:lstStyle/>
          <a:p>
            <a:pPr>
              <a:buClr>
                <a:srgbClr val="00B0F0"/>
              </a:buClr>
              <a:buFont typeface="Arial Narrow" pitchFamily="34" charset="0"/>
              <a:buChar char="»"/>
            </a:pPr>
            <a:r>
              <a:rPr lang="en-GB" b="0" u="none">
                <a:solidFill>
                  <a:schemeClr val="tx1">
                    <a:lumMod val="50000"/>
                    <a:lumOff val="50000"/>
                  </a:schemeClr>
                </a:solidFill>
                <a:latin typeface="Arial Narrow" pitchFamily="34" charset="0"/>
                <a:cs typeface="Arial" charset="0"/>
              </a:rPr>
              <a:t> </a:t>
            </a:r>
            <a:r>
              <a:rPr lang="en-US" u="none">
                <a:solidFill>
                  <a:schemeClr val="tx1">
                    <a:lumMod val="50000"/>
                    <a:lumOff val="50000"/>
                  </a:schemeClr>
                </a:solidFill>
                <a:latin typeface="Arial Narrow" pitchFamily="34" charset="0"/>
                <a:cs typeface="Arial" charset="0"/>
              </a:rPr>
              <a:t>MAXIMUM CURRENT CAN NOT BE ADJUSTED:</a:t>
            </a:r>
            <a:r>
              <a:rPr lang="en-US" b="0" u="none">
                <a:solidFill>
                  <a:schemeClr val="tx1">
                    <a:lumMod val="50000"/>
                    <a:lumOff val="50000"/>
                  </a:schemeClr>
                </a:solidFill>
                <a:latin typeface="Arial Narrow" pitchFamily="34" charset="0"/>
                <a:cs typeface="Arial" charset="0"/>
              </a:rPr>
              <a:t> fixed transition time, without knowing motor speed.</a:t>
            </a:r>
          </a:p>
        </p:txBody>
      </p:sp>
      <p:sp>
        <p:nvSpPr>
          <p:cNvPr id="571402" name="Text Box 10"/>
          <p:cNvSpPr txBox="1">
            <a:spLocks noChangeArrowheads="1"/>
          </p:cNvSpPr>
          <p:nvPr/>
        </p:nvSpPr>
        <p:spPr bwMode="auto">
          <a:xfrm>
            <a:off x="194337" y="5397501"/>
            <a:ext cx="4469738" cy="803275"/>
          </a:xfrm>
          <a:prstGeom prst="rect">
            <a:avLst/>
          </a:prstGeom>
          <a:noFill/>
          <a:ln w="9525">
            <a:noFill/>
            <a:miter lim="800000"/>
            <a:headEnd/>
            <a:tailEnd/>
          </a:ln>
          <a:effectLst/>
        </p:spPr>
        <p:txBody>
          <a:bodyPr/>
          <a:lstStyle/>
          <a:p>
            <a:pPr>
              <a:buClr>
                <a:srgbClr val="00B0F0"/>
              </a:buClr>
              <a:buFont typeface="Arial Narrow" pitchFamily="34" charset="0"/>
              <a:buChar char="»"/>
            </a:pPr>
            <a:r>
              <a:rPr lang="en-GB" b="0" u="none">
                <a:solidFill>
                  <a:schemeClr val="tx1">
                    <a:lumMod val="50000"/>
                    <a:lumOff val="50000"/>
                  </a:schemeClr>
                </a:solidFill>
                <a:latin typeface="Arial Narrow" pitchFamily="34" charset="0"/>
                <a:cs typeface="Arial" charset="0"/>
              </a:rPr>
              <a:t> </a:t>
            </a:r>
            <a:r>
              <a:rPr lang="en-US" u="none">
                <a:solidFill>
                  <a:schemeClr val="tx1">
                    <a:lumMod val="50000"/>
                    <a:lumOff val="50000"/>
                  </a:schemeClr>
                </a:solidFill>
                <a:latin typeface="Arial Narrow" pitchFamily="34" charset="0"/>
                <a:cs typeface="Arial" charset="0"/>
              </a:rPr>
              <a:t>PASSENGERS COMFORT:</a:t>
            </a:r>
            <a:r>
              <a:rPr lang="en-US" b="0" u="none">
                <a:solidFill>
                  <a:schemeClr val="tx1">
                    <a:lumMod val="50000"/>
                    <a:lumOff val="50000"/>
                  </a:schemeClr>
                </a:solidFill>
                <a:latin typeface="Arial Narrow" pitchFamily="34" charset="0"/>
                <a:cs typeface="Arial" charset="0"/>
              </a:rPr>
              <a:t> linear and seamless acceleration ensures maximum passengers comfort as no speed transitions occur.</a:t>
            </a:r>
          </a:p>
        </p:txBody>
      </p:sp>
      <p:sp>
        <p:nvSpPr>
          <p:cNvPr id="571403" name="Text Box 11"/>
          <p:cNvSpPr txBox="1">
            <a:spLocks noChangeArrowheads="1"/>
          </p:cNvSpPr>
          <p:nvPr/>
        </p:nvSpPr>
        <p:spPr bwMode="auto">
          <a:xfrm>
            <a:off x="5068227" y="5397501"/>
            <a:ext cx="4469738" cy="803275"/>
          </a:xfrm>
          <a:prstGeom prst="rect">
            <a:avLst/>
          </a:prstGeom>
          <a:noFill/>
          <a:ln w="9525">
            <a:noFill/>
            <a:miter lim="800000"/>
            <a:headEnd/>
            <a:tailEnd/>
          </a:ln>
          <a:effectLst/>
        </p:spPr>
        <p:txBody>
          <a:bodyPr/>
          <a:lstStyle/>
          <a:p>
            <a:pPr>
              <a:buClr>
                <a:srgbClr val="00B0F0"/>
              </a:buClr>
              <a:buFont typeface="Arial Narrow" pitchFamily="34" charset="0"/>
              <a:buChar char="»"/>
            </a:pPr>
            <a:r>
              <a:rPr lang="en-GB" b="0" u="none">
                <a:solidFill>
                  <a:schemeClr val="tx1">
                    <a:lumMod val="50000"/>
                    <a:lumOff val="50000"/>
                  </a:schemeClr>
                </a:solidFill>
                <a:latin typeface="Arial Narrow" pitchFamily="34" charset="0"/>
                <a:cs typeface="Arial" charset="0"/>
              </a:rPr>
              <a:t> </a:t>
            </a:r>
            <a:r>
              <a:rPr lang="en-US" u="none">
                <a:solidFill>
                  <a:schemeClr val="tx1">
                    <a:lumMod val="50000"/>
                    <a:lumOff val="50000"/>
                  </a:schemeClr>
                </a:solidFill>
                <a:latin typeface="Arial Narrow" pitchFamily="34" charset="0"/>
                <a:cs typeface="Arial" charset="0"/>
              </a:rPr>
              <a:t>REDUCED COMFORT:</a:t>
            </a:r>
            <a:r>
              <a:rPr lang="en-US" b="0" u="none">
                <a:solidFill>
                  <a:schemeClr val="tx1">
                    <a:lumMod val="50000"/>
                    <a:lumOff val="50000"/>
                  </a:schemeClr>
                </a:solidFill>
                <a:latin typeface="Arial Narrow" pitchFamily="34" charset="0"/>
                <a:cs typeface="Arial" charset="0"/>
              </a:rPr>
              <a:t> abrupt changes in speed at star – delta transition point exist resulting in reduced passengers comfort.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1395"/>
                                        </p:tgtEl>
                                        <p:attrNameLst>
                                          <p:attrName>style.visibility</p:attrName>
                                        </p:attrNameLst>
                                      </p:cBhvr>
                                      <p:to>
                                        <p:strVal val="visible"/>
                                      </p:to>
                                    </p:set>
                                    <p:animEffect transition="in" filter="wipe(left)">
                                      <p:cBhvr>
                                        <p:cTn id="7" dur="1000"/>
                                        <p:tgtEl>
                                          <p:spTgt spid="57139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71397"/>
                                        </p:tgtEl>
                                        <p:attrNameLst>
                                          <p:attrName>style.visibility</p:attrName>
                                        </p:attrNameLst>
                                      </p:cBhvr>
                                      <p:to>
                                        <p:strVal val="visible"/>
                                      </p:to>
                                    </p:set>
                                    <p:animEffect transition="in" filter="wipe(left)">
                                      <p:cBhvr>
                                        <p:cTn id="11" dur="500"/>
                                        <p:tgtEl>
                                          <p:spTgt spid="57139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71398"/>
                                        </p:tgtEl>
                                        <p:attrNameLst>
                                          <p:attrName>style.visibility</p:attrName>
                                        </p:attrNameLst>
                                      </p:cBhvr>
                                      <p:to>
                                        <p:strVal val="visible"/>
                                      </p:to>
                                    </p:set>
                                    <p:animEffect transition="in" filter="wipe(left)">
                                      <p:cBhvr>
                                        <p:cTn id="16" dur="1000"/>
                                        <p:tgtEl>
                                          <p:spTgt spid="571398"/>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571399"/>
                                        </p:tgtEl>
                                        <p:attrNameLst>
                                          <p:attrName>style.visibility</p:attrName>
                                        </p:attrNameLst>
                                      </p:cBhvr>
                                      <p:to>
                                        <p:strVal val="visible"/>
                                      </p:to>
                                    </p:set>
                                    <p:animEffect transition="in" filter="wipe(left)">
                                      <p:cBhvr>
                                        <p:cTn id="20" dur="1000"/>
                                        <p:tgtEl>
                                          <p:spTgt spid="57139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71400"/>
                                        </p:tgtEl>
                                        <p:attrNameLst>
                                          <p:attrName>style.visibility</p:attrName>
                                        </p:attrNameLst>
                                      </p:cBhvr>
                                      <p:to>
                                        <p:strVal val="visible"/>
                                      </p:to>
                                    </p:set>
                                    <p:animEffect transition="in" filter="wipe(left)">
                                      <p:cBhvr>
                                        <p:cTn id="25" dur="1000"/>
                                        <p:tgtEl>
                                          <p:spTgt spid="571400"/>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571401"/>
                                        </p:tgtEl>
                                        <p:attrNameLst>
                                          <p:attrName>style.visibility</p:attrName>
                                        </p:attrNameLst>
                                      </p:cBhvr>
                                      <p:to>
                                        <p:strVal val="visible"/>
                                      </p:to>
                                    </p:set>
                                    <p:animEffect transition="in" filter="wipe(left)">
                                      <p:cBhvr>
                                        <p:cTn id="29" dur="1000"/>
                                        <p:tgtEl>
                                          <p:spTgt spid="57140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71402"/>
                                        </p:tgtEl>
                                        <p:attrNameLst>
                                          <p:attrName>style.visibility</p:attrName>
                                        </p:attrNameLst>
                                      </p:cBhvr>
                                      <p:to>
                                        <p:strVal val="visible"/>
                                      </p:to>
                                    </p:set>
                                    <p:animEffect transition="in" filter="wipe(left)">
                                      <p:cBhvr>
                                        <p:cTn id="34" dur="1000"/>
                                        <p:tgtEl>
                                          <p:spTgt spid="571402"/>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571403"/>
                                        </p:tgtEl>
                                        <p:attrNameLst>
                                          <p:attrName>style.visibility</p:attrName>
                                        </p:attrNameLst>
                                      </p:cBhvr>
                                      <p:to>
                                        <p:strVal val="visible"/>
                                      </p:to>
                                    </p:set>
                                    <p:animEffect transition="in" filter="wipe(left)">
                                      <p:cBhvr>
                                        <p:cTn id="38" dur="1000"/>
                                        <p:tgtEl>
                                          <p:spTgt spid="571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395" grpId="0"/>
      <p:bldP spid="571397" grpId="0"/>
      <p:bldP spid="571398" grpId="0"/>
      <p:bldP spid="571399" grpId="0"/>
      <p:bldP spid="571400" grpId="0"/>
      <p:bldP spid="571401" grpId="0"/>
      <p:bldP spid="571402" grpId="0"/>
      <p:bldP spid="571403" grpId="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5490" name="Line 2"/>
          <p:cNvSpPr>
            <a:spLocks noChangeShapeType="1"/>
          </p:cNvSpPr>
          <p:nvPr/>
        </p:nvSpPr>
        <p:spPr bwMode="auto">
          <a:xfrm>
            <a:off x="7721865" y="1438275"/>
            <a:ext cx="0" cy="3240088"/>
          </a:xfrm>
          <a:prstGeom prst="line">
            <a:avLst/>
          </a:prstGeom>
          <a:noFill/>
          <a:ln w="19050">
            <a:solidFill>
              <a:schemeClr val="bg2"/>
            </a:solidFill>
            <a:prstDash val="dashDot"/>
            <a:round/>
            <a:headEnd/>
            <a:tailEnd/>
          </a:ln>
          <a:effectLst/>
        </p:spPr>
        <p:txBody>
          <a:bodyPr/>
          <a:lstStyle/>
          <a:p>
            <a:endParaRPr lang="es-ES"/>
          </a:p>
        </p:txBody>
      </p:sp>
      <p:sp>
        <p:nvSpPr>
          <p:cNvPr id="575491" name="Line 3"/>
          <p:cNvSpPr>
            <a:spLocks noChangeShapeType="1"/>
          </p:cNvSpPr>
          <p:nvPr/>
        </p:nvSpPr>
        <p:spPr bwMode="auto">
          <a:xfrm>
            <a:off x="4368271" y="3429000"/>
            <a:ext cx="5458619" cy="0"/>
          </a:xfrm>
          <a:prstGeom prst="line">
            <a:avLst/>
          </a:prstGeom>
          <a:noFill/>
          <a:ln w="19050">
            <a:solidFill>
              <a:schemeClr val="bg2"/>
            </a:solidFill>
            <a:prstDash val="dashDot"/>
            <a:round/>
            <a:headEnd/>
            <a:tailEnd/>
          </a:ln>
          <a:effectLst/>
        </p:spPr>
        <p:txBody>
          <a:bodyPr/>
          <a:lstStyle/>
          <a:p>
            <a:endParaRPr lang="es-ES"/>
          </a:p>
        </p:txBody>
      </p:sp>
      <p:sp>
        <p:nvSpPr>
          <p:cNvPr id="575492" name="Text Box 4"/>
          <p:cNvSpPr txBox="1">
            <a:spLocks noChangeArrowheads="1"/>
          </p:cNvSpPr>
          <p:nvPr/>
        </p:nvSpPr>
        <p:spPr bwMode="auto">
          <a:xfrm>
            <a:off x="0" y="908051"/>
            <a:ext cx="9906000" cy="461665"/>
          </a:xfrm>
          <a:prstGeom prst="rect">
            <a:avLst/>
          </a:prstGeom>
          <a:noFill/>
          <a:ln w="9525">
            <a:noFill/>
            <a:miter lim="800000"/>
            <a:headEnd/>
            <a:tailEnd/>
          </a:ln>
          <a:effectLst/>
        </p:spPr>
        <p:txBody>
          <a:bodyPr>
            <a:spAutoFit/>
          </a:bodyPr>
          <a:lstStyle/>
          <a:p>
            <a:pPr algn="ctr"/>
            <a:r>
              <a:rPr lang="en-GB" sz="2400" b="1" dirty="0" smtClean="0">
                <a:solidFill>
                  <a:srgbClr val="00B0F0"/>
                </a:solidFill>
              </a:rPr>
              <a:t>V5 </a:t>
            </a:r>
            <a:r>
              <a:rPr lang="en-GB" sz="2400" b="1" dirty="0">
                <a:solidFill>
                  <a:srgbClr val="00B0F0"/>
                </a:solidFill>
              </a:rPr>
              <a:t>SERIES</a:t>
            </a:r>
          </a:p>
        </p:txBody>
      </p:sp>
      <p:sp>
        <p:nvSpPr>
          <p:cNvPr id="575493" name="Text Box 5"/>
          <p:cNvSpPr txBox="1">
            <a:spLocks noChangeArrowheads="1"/>
          </p:cNvSpPr>
          <p:nvPr/>
        </p:nvSpPr>
        <p:spPr bwMode="auto">
          <a:xfrm>
            <a:off x="194337" y="1438275"/>
            <a:ext cx="4469738" cy="2566988"/>
          </a:xfrm>
          <a:prstGeom prst="rect">
            <a:avLst/>
          </a:prstGeom>
          <a:noFill/>
          <a:ln w="9525">
            <a:noFill/>
            <a:miter lim="800000"/>
            <a:headEnd/>
            <a:tailEnd/>
          </a:ln>
          <a:effectLst/>
        </p:spPr>
        <p:txBody>
          <a:bodyPr/>
          <a:lstStyle/>
          <a:p>
            <a:pPr>
              <a:buClr>
                <a:srgbClr val="00B0F0"/>
              </a:buClr>
              <a:buFont typeface="Arial Narrow" pitchFamily="34" charset="0"/>
              <a:buChar char="»"/>
            </a:pPr>
            <a:r>
              <a:rPr lang="en-GB" sz="2000" b="0" u="none" dirty="0">
                <a:solidFill>
                  <a:schemeClr val="tx1">
                    <a:lumMod val="50000"/>
                    <a:lumOff val="50000"/>
                  </a:schemeClr>
                </a:solidFill>
                <a:latin typeface="Arial Narrow" pitchFamily="34" charset="0"/>
                <a:cs typeface="Arial" charset="0"/>
              </a:rPr>
              <a:t> </a:t>
            </a:r>
            <a:r>
              <a:rPr lang="en-US" sz="2000" b="0" u="none" dirty="0" smtClean="0">
                <a:solidFill>
                  <a:schemeClr val="tx1">
                    <a:lumMod val="50000"/>
                    <a:lumOff val="50000"/>
                  </a:schemeClr>
                </a:solidFill>
                <a:latin typeface="Arial Narrow" pitchFamily="34" charset="0"/>
                <a:cs typeface="Arial" charset="0"/>
              </a:rPr>
              <a:t>Multilanguage </a:t>
            </a:r>
            <a:r>
              <a:rPr lang="en-US" sz="2000" b="0" u="none" dirty="0">
                <a:solidFill>
                  <a:schemeClr val="tx1">
                    <a:lumMod val="50000"/>
                    <a:lumOff val="50000"/>
                  </a:schemeClr>
                </a:solidFill>
                <a:latin typeface="Arial Narrow" pitchFamily="34" charset="0"/>
                <a:cs typeface="Arial" charset="0"/>
              </a:rPr>
              <a:t>messages by display </a:t>
            </a:r>
          </a:p>
          <a:p>
            <a:pPr>
              <a:buClr>
                <a:srgbClr val="00B0F0"/>
              </a:buClr>
              <a:buFont typeface="Arial Narrow" pitchFamily="34" charset="0"/>
              <a:buChar char="»"/>
            </a:pPr>
            <a:r>
              <a:rPr lang="en-US" sz="2000" b="0" u="none" dirty="0">
                <a:solidFill>
                  <a:schemeClr val="tx1">
                    <a:lumMod val="50000"/>
                    <a:lumOff val="50000"/>
                  </a:schemeClr>
                </a:solidFill>
                <a:latin typeface="Arial Narrow" pitchFamily="34" charset="0"/>
                <a:cs typeface="Arial" charset="0"/>
              </a:rPr>
              <a:t> Intelligent display</a:t>
            </a:r>
          </a:p>
          <a:p>
            <a:pPr>
              <a:buClr>
                <a:srgbClr val="00B0F0"/>
              </a:buClr>
              <a:buFont typeface="Arial Narrow" pitchFamily="34" charset="0"/>
              <a:buChar char="»"/>
            </a:pPr>
            <a:r>
              <a:rPr lang="en-US" sz="2000" b="0" u="none" dirty="0">
                <a:solidFill>
                  <a:schemeClr val="tx1">
                    <a:lumMod val="50000"/>
                    <a:lumOff val="50000"/>
                  </a:schemeClr>
                </a:solidFill>
                <a:latin typeface="Arial Narrow" pitchFamily="34" charset="0"/>
                <a:cs typeface="Arial" charset="0"/>
              </a:rPr>
              <a:t> </a:t>
            </a:r>
            <a:r>
              <a:rPr lang="en-US" sz="2000" b="0" u="none" dirty="0" err="1">
                <a:solidFill>
                  <a:schemeClr val="tx1">
                    <a:lumMod val="50000"/>
                    <a:lumOff val="50000"/>
                  </a:schemeClr>
                </a:solidFill>
                <a:latin typeface="Arial Narrow" pitchFamily="34" charset="0"/>
                <a:cs typeface="Arial" charset="0"/>
              </a:rPr>
              <a:t>Underload</a:t>
            </a:r>
            <a:r>
              <a:rPr lang="en-US" sz="2000" b="0" u="none" dirty="0">
                <a:solidFill>
                  <a:schemeClr val="tx1">
                    <a:lumMod val="50000"/>
                    <a:lumOff val="50000"/>
                  </a:schemeClr>
                </a:solidFill>
                <a:latin typeface="Arial Narrow" pitchFamily="34" charset="0"/>
                <a:cs typeface="Arial" charset="0"/>
              </a:rPr>
              <a:t> protection</a:t>
            </a:r>
          </a:p>
          <a:p>
            <a:pPr>
              <a:buClr>
                <a:srgbClr val="00B0F0"/>
              </a:buClr>
              <a:buFont typeface="Arial Narrow" pitchFamily="34" charset="0"/>
              <a:buChar char="»"/>
            </a:pPr>
            <a:r>
              <a:rPr lang="en-US" sz="2000" b="0" u="none" dirty="0">
                <a:solidFill>
                  <a:schemeClr val="tx1">
                    <a:lumMod val="50000"/>
                    <a:lumOff val="50000"/>
                  </a:schemeClr>
                </a:solidFill>
                <a:latin typeface="Arial Narrow" pitchFamily="34" charset="0"/>
                <a:cs typeface="Arial" charset="0"/>
              </a:rPr>
              <a:t> Vast voltages range</a:t>
            </a:r>
          </a:p>
          <a:p>
            <a:pPr>
              <a:buClr>
                <a:srgbClr val="00B0F0"/>
              </a:buClr>
              <a:buFont typeface="Arial Narrow" pitchFamily="34" charset="0"/>
              <a:buChar char="»"/>
            </a:pPr>
            <a:r>
              <a:rPr lang="en-US" sz="2000" b="0" u="none" dirty="0">
                <a:solidFill>
                  <a:schemeClr val="tx1">
                    <a:lumMod val="50000"/>
                    <a:lumOff val="50000"/>
                  </a:schemeClr>
                </a:solidFill>
                <a:latin typeface="Arial Narrow" pitchFamily="34" charset="0"/>
                <a:cs typeface="Arial" charset="0"/>
              </a:rPr>
              <a:t> Modular power elements</a:t>
            </a:r>
          </a:p>
          <a:p>
            <a:pPr>
              <a:buClr>
                <a:srgbClr val="00B0F0"/>
              </a:buClr>
              <a:buFont typeface="Arial Narrow" pitchFamily="34" charset="0"/>
              <a:buChar char="»"/>
            </a:pPr>
            <a:r>
              <a:rPr lang="en-US" sz="2000" b="0" u="none" dirty="0">
                <a:solidFill>
                  <a:schemeClr val="tx1">
                    <a:lumMod val="50000"/>
                    <a:lumOff val="50000"/>
                  </a:schemeClr>
                </a:solidFill>
                <a:latin typeface="Arial Narrow" pitchFamily="34" charset="0"/>
                <a:cs typeface="Arial" charset="0"/>
              </a:rPr>
              <a:t> Only one control board</a:t>
            </a:r>
          </a:p>
          <a:p>
            <a:pPr>
              <a:buClr>
                <a:srgbClr val="00B0F0"/>
              </a:buClr>
              <a:buFont typeface="Arial Narrow" pitchFamily="34" charset="0"/>
              <a:buChar char="»"/>
            </a:pPr>
            <a:r>
              <a:rPr lang="en-US" sz="2000" b="0" u="none" dirty="0">
                <a:solidFill>
                  <a:schemeClr val="tx1">
                    <a:lumMod val="50000"/>
                    <a:lumOff val="50000"/>
                  </a:schemeClr>
                </a:solidFill>
                <a:latin typeface="Arial Narrow" pitchFamily="34" charset="0"/>
                <a:cs typeface="Arial" charset="0"/>
              </a:rPr>
              <a:t> International regulations and CE certificate</a:t>
            </a:r>
            <a:endParaRPr lang="en-GB" sz="2000" b="0" u="none" dirty="0">
              <a:solidFill>
                <a:schemeClr val="tx1">
                  <a:lumMod val="50000"/>
                  <a:lumOff val="50000"/>
                </a:schemeClr>
              </a:solidFill>
              <a:latin typeface="Arial Narrow" pitchFamily="34" charset="0"/>
              <a:cs typeface="Arial" charset="0"/>
            </a:endParaRPr>
          </a:p>
        </p:txBody>
      </p:sp>
      <p:sp>
        <p:nvSpPr>
          <p:cNvPr id="575495" name="Text Box 7"/>
          <p:cNvSpPr txBox="1">
            <a:spLocks noChangeArrowheads="1"/>
          </p:cNvSpPr>
          <p:nvPr/>
        </p:nvSpPr>
        <p:spPr bwMode="auto">
          <a:xfrm>
            <a:off x="194337" y="4678363"/>
            <a:ext cx="4469738" cy="1846262"/>
          </a:xfrm>
          <a:prstGeom prst="rect">
            <a:avLst/>
          </a:prstGeom>
          <a:noFill/>
          <a:ln w="9525">
            <a:noFill/>
            <a:miter lim="800000"/>
            <a:headEnd/>
            <a:tailEnd/>
          </a:ln>
          <a:effectLst/>
        </p:spPr>
        <p:txBody>
          <a:bodyPr/>
          <a:lstStyle/>
          <a:p>
            <a:pPr>
              <a:buClr>
                <a:srgbClr val="00B0F0"/>
              </a:buClr>
              <a:buFont typeface="Arial Narrow" pitchFamily="34" charset="0"/>
              <a:buChar char="»"/>
            </a:pPr>
            <a:r>
              <a:rPr lang="en-GB" sz="2000" b="0" u="none" dirty="0">
                <a:solidFill>
                  <a:schemeClr val="tx1">
                    <a:lumMod val="50000"/>
                    <a:lumOff val="50000"/>
                  </a:schemeClr>
                </a:solidFill>
                <a:latin typeface="Arial Narrow" pitchFamily="34" charset="0"/>
                <a:cs typeface="Arial" charset="0"/>
              </a:rPr>
              <a:t> </a:t>
            </a:r>
            <a:r>
              <a:rPr lang="en-GB" sz="2000" u="none" dirty="0">
                <a:solidFill>
                  <a:schemeClr val="tx1">
                    <a:lumMod val="50000"/>
                    <a:lumOff val="50000"/>
                  </a:schemeClr>
                </a:solidFill>
                <a:latin typeface="Arial Narrow" pitchFamily="34" charset="0"/>
                <a:cs typeface="Arial" charset="0"/>
              </a:rPr>
              <a:t>PROTECTIONS:</a:t>
            </a:r>
          </a:p>
          <a:p>
            <a:pPr>
              <a:buClr>
                <a:srgbClr val="00B0F0"/>
              </a:buClr>
              <a:buFontTx/>
              <a:buChar char="•"/>
            </a:pPr>
            <a:r>
              <a:rPr lang="en-GB" sz="2000" b="0" u="none" dirty="0">
                <a:solidFill>
                  <a:schemeClr val="tx1">
                    <a:lumMod val="50000"/>
                    <a:lumOff val="50000"/>
                  </a:schemeClr>
                </a:solidFill>
                <a:latin typeface="Arial Narrow" pitchFamily="34" charset="0"/>
                <a:cs typeface="Arial" charset="0"/>
              </a:rPr>
              <a:t> Overload 0.8 to 1.2 In </a:t>
            </a:r>
          </a:p>
          <a:p>
            <a:pPr>
              <a:buClr>
                <a:srgbClr val="00B0F0"/>
              </a:buClr>
              <a:buFontTx/>
              <a:buChar char="•"/>
            </a:pPr>
            <a:r>
              <a:rPr lang="en-GB" sz="2000" b="0" u="none" dirty="0">
                <a:solidFill>
                  <a:schemeClr val="tx1">
                    <a:lumMod val="50000"/>
                    <a:lumOff val="50000"/>
                  </a:schemeClr>
                </a:solidFill>
                <a:latin typeface="Arial Narrow" pitchFamily="34" charset="0"/>
                <a:cs typeface="Arial" charset="0"/>
              </a:rPr>
              <a:t> Overload acting time</a:t>
            </a:r>
          </a:p>
          <a:p>
            <a:pPr>
              <a:buClr>
                <a:srgbClr val="00B0F0"/>
              </a:buClr>
              <a:buFontTx/>
              <a:buChar char="•"/>
            </a:pPr>
            <a:r>
              <a:rPr lang="en-GB" sz="2000" b="0" u="none" dirty="0">
                <a:solidFill>
                  <a:schemeClr val="tx1">
                    <a:lumMod val="50000"/>
                    <a:lumOff val="50000"/>
                  </a:schemeClr>
                </a:solidFill>
                <a:latin typeface="Arial Narrow" pitchFamily="34" charset="0"/>
                <a:cs typeface="Arial" charset="0"/>
              </a:rPr>
              <a:t> </a:t>
            </a:r>
            <a:r>
              <a:rPr lang="en-GB" sz="2000" b="0" u="none" dirty="0" err="1">
                <a:solidFill>
                  <a:schemeClr val="tx1">
                    <a:lumMod val="50000"/>
                    <a:lumOff val="50000"/>
                  </a:schemeClr>
                </a:solidFill>
                <a:latin typeface="Arial Narrow" pitchFamily="34" charset="0"/>
                <a:cs typeface="Arial" charset="0"/>
              </a:rPr>
              <a:t>Underload</a:t>
            </a:r>
            <a:r>
              <a:rPr lang="en-GB" sz="2000" b="0" u="none" dirty="0">
                <a:solidFill>
                  <a:schemeClr val="tx1">
                    <a:lumMod val="50000"/>
                    <a:lumOff val="50000"/>
                  </a:schemeClr>
                </a:solidFill>
                <a:latin typeface="Arial Narrow" pitchFamily="34" charset="0"/>
                <a:cs typeface="Arial" charset="0"/>
              </a:rPr>
              <a:t> 0.2 to 0.6 In</a:t>
            </a:r>
          </a:p>
          <a:p>
            <a:pPr>
              <a:buClr>
                <a:srgbClr val="00B0F0"/>
              </a:buClr>
              <a:buFontTx/>
              <a:buChar char="•"/>
            </a:pPr>
            <a:r>
              <a:rPr lang="en-GB" sz="2000" b="0" u="none" dirty="0">
                <a:solidFill>
                  <a:schemeClr val="tx1">
                    <a:lumMod val="50000"/>
                    <a:lumOff val="50000"/>
                  </a:schemeClr>
                </a:solidFill>
                <a:latin typeface="Arial Narrow" pitchFamily="34" charset="0"/>
                <a:cs typeface="Arial" charset="0"/>
              </a:rPr>
              <a:t> </a:t>
            </a:r>
            <a:r>
              <a:rPr lang="en-GB" sz="2000" b="0" u="none" dirty="0" err="1">
                <a:solidFill>
                  <a:schemeClr val="tx1">
                    <a:lumMod val="50000"/>
                    <a:lumOff val="50000"/>
                  </a:schemeClr>
                </a:solidFill>
                <a:latin typeface="Arial Narrow" pitchFamily="34" charset="0"/>
                <a:cs typeface="Arial" charset="0"/>
              </a:rPr>
              <a:t>Underload</a:t>
            </a:r>
            <a:r>
              <a:rPr lang="en-GB" sz="2000" b="0" u="none" dirty="0">
                <a:solidFill>
                  <a:schemeClr val="tx1">
                    <a:lumMod val="50000"/>
                    <a:lumOff val="50000"/>
                  </a:schemeClr>
                </a:solidFill>
                <a:latin typeface="Arial Narrow" pitchFamily="34" charset="0"/>
                <a:cs typeface="Arial" charset="0"/>
              </a:rPr>
              <a:t> acting time</a:t>
            </a:r>
          </a:p>
          <a:p>
            <a:pPr>
              <a:buClr>
                <a:srgbClr val="00B0F0"/>
              </a:buClr>
              <a:buFontTx/>
              <a:buChar char="•"/>
            </a:pPr>
            <a:r>
              <a:rPr lang="en-GB" sz="2000" b="0" u="none" dirty="0">
                <a:solidFill>
                  <a:schemeClr val="tx1">
                    <a:lumMod val="50000"/>
                    <a:lumOff val="50000"/>
                  </a:schemeClr>
                </a:solidFill>
                <a:latin typeface="Arial Narrow" pitchFamily="34" charset="0"/>
                <a:cs typeface="Arial" charset="0"/>
              </a:rPr>
              <a:t> </a:t>
            </a:r>
            <a:r>
              <a:rPr lang="en-GB" sz="2000" b="0" u="none" dirty="0" err="1">
                <a:solidFill>
                  <a:schemeClr val="tx1">
                    <a:lumMod val="50000"/>
                    <a:lumOff val="50000"/>
                  </a:schemeClr>
                </a:solidFill>
                <a:latin typeface="Arial Narrow" pitchFamily="34" charset="0"/>
                <a:cs typeface="Arial" charset="0"/>
              </a:rPr>
              <a:t>Shearpin</a:t>
            </a:r>
            <a:r>
              <a:rPr lang="en-GB" sz="2000" b="0" u="none" dirty="0">
                <a:solidFill>
                  <a:schemeClr val="tx1">
                    <a:lumMod val="50000"/>
                    <a:lumOff val="50000"/>
                  </a:schemeClr>
                </a:solidFill>
                <a:latin typeface="Arial Narrow" pitchFamily="34" charset="0"/>
                <a:cs typeface="Arial" charset="0"/>
              </a:rPr>
              <a:t> current mode</a:t>
            </a:r>
          </a:p>
        </p:txBody>
      </p:sp>
      <p:sp>
        <p:nvSpPr>
          <p:cNvPr id="575496" name="Text Box 8"/>
          <p:cNvSpPr txBox="1">
            <a:spLocks noChangeArrowheads="1"/>
          </p:cNvSpPr>
          <p:nvPr/>
        </p:nvSpPr>
        <p:spPr bwMode="auto">
          <a:xfrm>
            <a:off x="5068227" y="4678363"/>
            <a:ext cx="4469738" cy="1846262"/>
          </a:xfrm>
          <a:prstGeom prst="rect">
            <a:avLst/>
          </a:prstGeom>
          <a:noFill/>
          <a:ln w="9525">
            <a:noFill/>
            <a:miter lim="800000"/>
            <a:headEnd/>
            <a:tailEnd/>
          </a:ln>
          <a:effectLst/>
        </p:spPr>
        <p:txBody>
          <a:bodyPr/>
          <a:lstStyle/>
          <a:p>
            <a:pPr>
              <a:buClr>
                <a:srgbClr val="00B0F0"/>
              </a:buClr>
              <a:buFontTx/>
              <a:buChar char="•"/>
            </a:pPr>
            <a:r>
              <a:rPr lang="en-GB" sz="2000" b="0" u="none" dirty="0">
                <a:solidFill>
                  <a:schemeClr val="tx1">
                    <a:lumMod val="50000"/>
                    <a:lumOff val="50000"/>
                  </a:schemeClr>
                </a:solidFill>
                <a:latin typeface="Arial Narrow" pitchFamily="34" charset="0"/>
                <a:cs typeface="Arial" charset="0"/>
              </a:rPr>
              <a:t> </a:t>
            </a:r>
            <a:r>
              <a:rPr lang="en-GB" sz="2000" b="0" u="none" dirty="0" err="1">
                <a:solidFill>
                  <a:schemeClr val="tx1">
                    <a:lumMod val="50000"/>
                    <a:lumOff val="50000"/>
                  </a:schemeClr>
                </a:solidFill>
                <a:latin typeface="Arial Narrow" pitchFamily="34" charset="0"/>
                <a:cs typeface="Arial" charset="0"/>
              </a:rPr>
              <a:t>Shearpin</a:t>
            </a:r>
            <a:r>
              <a:rPr lang="en-GB" sz="2000" b="0" u="none" dirty="0">
                <a:solidFill>
                  <a:schemeClr val="tx1">
                    <a:lumMod val="50000"/>
                    <a:lumOff val="50000"/>
                  </a:schemeClr>
                </a:solidFill>
                <a:latin typeface="Arial Narrow" pitchFamily="34" charset="0"/>
                <a:cs typeface="Arial" charset="0"/>
              </a:rPr>
              <a:t> current</a:t>
            </a:r>
          </a:p>
          <a:p>
            <a:pPr>
              <a:buClr>
                <a:srgbClr val="00B0F0"/>
              </a:buClr>
              <a:buFontTx/>
              <a:buChar char="•"/>
            </a:pPr>
            <a:r>
              <a:rPr lang="en-GB" sz="2000" b="0" u="none" dirty="0">
                <a:solidFill>
                  <a:schemeClr val="tx1">
                    <a:lumMod val="50000"/>
                    <a:lumOff val="50000"/>
                  </a:schemeClr>
                </a:solidFill>
                <a:latin typeface="Arial Narrow" pitchFamily="34" charset="0"/>
                <a:cs typeface="Arial" charset="0"/>
              </a:rPr>
              <a:t> PTC Thermistor</a:t>
            </a:r>
          </a:p>
          <a:p>
            <a:pPr>
              <a:buClr>
                <a:srgbClr val="00B0F0"/>
              </a:buClr>
              <a:buFontTx/>
              <a:buChar char="•"/>
            </a:pPr>
            <a:r>
              <a:rPr lang="en-GB" sz="2000" b="0" u="none" dirty="0">
                <a:solidFill>
                  <a:schemeClr val="tx1">
                    <a:lumMod val="50000"/>
                    <a:lumOff val="50000"/>
                  </a:schemeClr>
                </a:solidFill>
                <a:latin typeface="Arial Narrow" pitchFamily="34" charset="0"/>
                <a:cs typeface="Arial" charset="0"/>
              </a:rPr>
              <a:t> Phase failure</a:t>
            </a:r>
          </a:p>
          <a:p>
            <a:pPr>
              <a:buClr>
                <a:srgbClr val="00B0F0"/>
              </a:buClr>
              <a:buFontTx/>
              <a:buChar char="•"/>
            </a:pPr>
            <a:r>
              <a:rPr lang="en-GB" sz="2000" b="0" u="none" dirty="0">
                <a:solidFill>
                  <a:schemeClr val="tx1">
                    <a:lumMod val="50000"/>
                    <a:lumOff val="50000"/>
                  </a:schemeClr>
                </a:solidFill>
                <a:latin typeface="Arial Narrow" pitchFamily="34" charset="0"/>
                <a:cs typeface="Arial" charset="0"/>
              </a:rPr>
              <a:t> Phase imbalance &gt;40%</a:t>
            </a:r>
          </a:p>
          <a:p>
            <a:pPr>
              <a:buClr>
                <a:srgbClr val="00B0F0"/>
              </a:buClr>
              <a:buFontTx/>
              <a:buChar char="•"/>
            </a:pPr>
            <a:r>
              <a:rPr lang="en-GB" sz="2000" b="0" u="none" dirty="0">
                <a:solidFill>
                  <a:schemeClr val="tx1">
                    <a:lumMod val="50000"/>
                    <a:lumOff val="50000"/>
                  </a:schemeClr>
                </a:solidFill>
                <a:latin typeface="Arial Narrow" pitchFamily="34" charset="0"/>
                <a:cs typeface="Arial" charset="0"/>
              </a:rPr>
              <a:t> Rotor locked</a:t>
            </a:r>
          </a:p>
        </p:txBody>
      </p:sp>
      <p:pic>
        <p:nvPicPr>
          <p:cNvPr id="575497" name="Picture 9" descr="V5_FE0013AE"/>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068227" y="1438276"/>
            <a:ext cx="4758663" cy="32940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575492"/>
                                        </p:tgtEl>
                                        <p:attrNameLst>
                                          <p:attrName>style.visibility</p:attrName>
                                        </p:attrNameLst>
                                      </p:cBhvr>
                                      <p:to>
                                        <p:strVal val="visible"/>
                                      </p:to>
                                    </p:set>
                                    <p:anim calcmode="lin" valueType="num">
                                      <p:cBhvr>
                                        <p:cTn id="7" dur="500" fill="hold"/>
                                        <p:tgtEl>
                                          <p:spTgt spid="575492"/>
                                        </p:tgtEl>
                                        <p:attrNameLst>
                                          <p:attrName>ppt_w</p:attrName>
                                        </p:attrNameLst>
                                      </p:cBhvr>
                                      <p:tavLst>
                                        <p:tav tm="0">
                                          <p:val>
                                            <p:strVal val="#ppt_w*0.05"/>
                                          </p:val>
                                        </p:tav>
                                        <p:tav tm="100000">
                                          <p:val>
                                            <p:strVal val="#ppt_w"/>
                                          </p:val>
                                        </p:tav>
                                      </p:tavLst>
                                    </p:anim>
                                    <p:anim calcmode="lin" valueType="num">
                                      <p:cBhvr>
                                        <p:cTn id="8" dur="500" fill="hold"/>
                                        <p:tgtEl>
                                          <p:spTgt spid="575492"/>
                                        </p:tgtEl>
                                        <p:attrNameLst>
                                          <p:attrName>ppt_h</p:attrName>
                                        </p:attrNameLst>
                                      </p:cBhvr>
                                      <p:tavLst>
                                        <p:tav tm="0">
                                          <p:val>
                                            <p:strVal val="#ppt_h"/>
                                          </p:val>
                                        </p:tav>
                                        <p:tav tm="100000">
                                          <p:val>
                                            <p:strVal val="#ppt_h"/>
                                          </p:val>
                                        </p:tav>
                                      </p:tavLst>
                                    </p:anim>
                                    <p:anim calcmode="lin" valueType="num">
                                      <p:cBhvr>
                                        <p:cTn id="9" dur="500" fill="hold"/>
                                        <p:tgtEl>
                                          <p:spTgt spid="575492"/>
                                        </p:tgtEl>
                                        <p:attrNameLst>
                                          <p:attrName>ppt_x</p:attrName>
                                        </p:attrNameLst>
                                      </p:cBhvr>
                                      <p:tavLst>
                                        <p:tav tm="0">
                                          <p:val>
                                            <p:strVal val="#ppt_x-.2"/>
                                          </p:val>
                                        </p:tav>
                                        <p:tav tm="100000">
                                          <p:val>
                                            <p:strVal val="#ppt_x"/>
                                          </p:val>
                                        </p:tav>
                                      </p:tavLst>
                                    </p:anim>
                                    <p:anim calcmode="lin" valueType="num">
                                      <p:cBhvr>
                                        <p:cTn id="10" dur="500" fill="hold"/>
                                        <p:tgtEl>
                                          <p:spTgt spid="575492"/>
                                        </p:tgtEl>
                                        <p:attrNameLst>
                                          <p:attrName>ppt_y</p:attrName>
                                        </p:attrNameLst>
                                      </p:cBhvr>
                                      <p:tavLst>
                                        <p:tav tm="0">
                                          <p:val>
                                            <p:strVal val="#ppt_y"/>
                                          </p:val>
                                        </p:tav>
                                        <p:tav tm="100000">
                                          <p:val>
                                            <p:strVal val="#ppt_y"/>
                                          </p:val>
                                        </p:tav>
                                      </p:tavLst>
                                    </p:anim>
                                    <p:animEffect transition="in" filter="fade">
                                      <p:cBhvr>
                                        <p:cTn id="11" dur="500"/>
                                        <p:tgtEl>
                                          <p:spTgt spid="575492"/>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575493"/>
                                        </p:tgtEl>
                                        <p:attrNameLst>
                                          <p:attrName>style.visibility</p:attrName>
                                        </p:attrNameLst>
                                      </p:cBhvr>
                                      <p:to>
                                        <p:strVal val="visible"/>
                                      </p:to>
                                    </p:set>
                                    <p:animEffect transition="in" filter="wipe(left)">
                                      <p:cBhvr>
                                        <p:cTn id="15" dur="1000"/>
                                        <p:tgtEl>
                                          <p:spTgt spid="575493"/>
                                        </p:tgtEl>
                                      </p:cBhvr>
                                    </p:animEffect>
                                  </p:childTnLst>
                                </p:cTn>
                              </p:par>
                              <p:par>
                                <p:cTn id="16" presetID="10" presetClass="entr" presetSubtype="0" fill="hold" nodeType="withEffect">
                                  <p:stCondLst>
                                    <p:cond delay="0"/>
                                  </p:stCondLst>
                                  <p:childTnLst>
                                    <p:set>
                                      <p:cBhvr>
                                        <p:cTn id="17" dur="1" fill="hold">
                                          <p:stCondLst>
                                            <p:cond delay="0"/>
                                          </p:stCondLst>
                                        </p:cTn>
                                        <p:tgtEl>
                                          <p:spTgt spid="575497"/>
                                        </p:tgtEl>
                                        <p:attrNameLst>
                                          <p:attrName>style.visibility</p:attrName>
                                        </p:attrNameLst>
                                      </p:cBhvr>
                                      <p:to>
                                        <p:strVal val="visible"/>
                                      </p:to>
                                    </p:set>
                                    <p:animEffect transition="in" filter="fade">
                                      <p:cBhvr>
                                        <p:cTn id="18" dur="1000"/>
                                        <p:tgtEl>
                                          <p:spTgt spid="575497"/>
                                        </p:tgtEl>
                                      </p:cBhvr>
                                    </p:animEffect>
                                  </p:childTnLst>
                                </p:cTn>
                              </p:par>
                              <p:par>
                                <p:cTn id="19" presetID="54" presetClass="entr" presetSubtype="0" accel="100000" fill="hold" grpId="0" nodeType="withEffect">
                                  <p:stCondLst>
                                    <p:cond delay="0"/>
                                  </p:stCondLst>
                                  <p:childTnLst>
                                    <p:set>
                                      <p:cBhvr>
                                        <p:cTn id="20" dur="1" fill="hold">
                                          <p:stCondLst>
                                            <p:cond delay="0"/>
                                          </p:stCondLst>
                                        </p:cTn>
                                        <p:tgtEl>
                                          <p:spTgt spid="575491"/>
                                        </p:tgtEl>
                                        <p:attrNameLst>
                                          <p:attrName>style.visibility</p:attrName>
                                        </p:attrNameLst>
                                      </p:cBhvr>
                                      <p:to>
                                        <p:strVal val="visible"/>
                                      </p:to>
                                    </p:set>
                                    <p:anim calcmode="lin" valueType="num">
                                      <p:cBhvr>
                                        <p:cTn id="21" dur="500" fill="hold"/>
                                        <p:tgtEl>
                                          <p:spTgt spid="575491"/>
                                        </p:tgtEl>
                                        <p:attrNameLst>
                                          <p:attrName>ppt_w</p:attrName>
                                        </p:attrNameLst>
                                      </p:cBhvr>
                                      <p:tavLst>
                                        <p:tav tm="0">
                                          <p:val>
                                            <p:strVal val="#ppt_w*0.05"/>
                                          </p:val>
                                        </p:tav>
                                        <p:tav tm="100000">
                                          <p:val>
                                            <p:strVal val="#ppt_w"/>
                                          </p:val>
                                        </p:tav>
                                      </p:tavLst>
                                    </p:anim>
                                    <p:anim calcmode="lin" valueType="num">
                                      <p:cBhvr>
                                        <p:cTn id="22" dur="500" fill="hold"/>
                                        <p:tgtEl>
                                          <p:spTgt spid="575491"/>
                                        </p:tgtEl>
                                        <p:attrNameLst>
                                          <p:attrName>ppt_h</p:attrName>
                                        </p:attrNameLst>
                                      </p:cBhvr>
                                      <p:tavLst>
                                        <p:tav tm="0">
                                          <p:val>
                                            <p:strVal val="#ppt_h"/>
                                          </p:val>
                                        </p:tav>
                                        <p:tav tm="100000">
                                          <p:val>
                                            <p:strVal val="#ppt_h"/>
                                          </p:val>
                                        </p:tav>
                                      </p:tavLst>
                                    </p:anim>
                                    <p:anim calcmode="lin" valueType="num">
                                      <p:cBhvr>
                                        <p:cTn id="23" dur="500" fill="hold"/>
                                        <p:tgtEl>
                                          <p:spTgt spid="575491"/>
                                        </p:tgtEl>
                                        <p:attrNameLst>
                                          <p:attrName>ppt_x</p:attrName>
                                        </p:attrNameLst>
                                      </p:cBhvr>
                                      <p:tavLst>
                                        <p:tav tm="0">
                                          <p:val>
                                            <p:strVal val="#ppt_x-.2"/>
                                          </p:val>
                                        </p:tav>
                                        <p:tav tm="100000">
                                          <p:val>
                                            <p:strVal val="#ppt_x"/>
                                          </p:val>
                                        </p:tav>
                                      </p:tavLst>
                                    </p:anim>
                                    <p:anim calcmode="lin" valueType="num">
                                      <p:cBhvr>
                                        <p:cTn id="24" dur="500" fill="hold"/>
                                        <p:tgtEl>
                                          <p:spTgt spid="575491"/>
                                        </p:tgtEl>
                                        <p:attrNameLst>
                                          <p:attrName>ppt_y</p:attrName>
                                        </p:attrNameLst>
                                      </p:cBhvr>
                                      <p:tavLst>
                                        <p:tav tm="0">
                                          <p:val>
                                            <p:strVal val="#ppt_y"/>
                                          </p:val>
                                        </p:tav>
                                        <p:tav tm="100000">
                                          <p:val>
                                            <p:strVal val="#ppt_y"/>
                                          </p:val>
                                        </p:tav>
                                      </p:tavLst>
                                    </p:anim>
                                    <p:animEffect transition="in" filter="fade">
                                      <p:cBhvr>
                                        <p:cTn id="25" dur="500"/>
                                        <p:tgtEl>
                                          <p:spTgt spid="575491"/>
                                        </p:tgtEl>
                                      </p:cBhvr>
                                    </p:animEffect>
                                  </p:childTnLst>
                                </p:cTn>
                              </p:par>
                              <p:par>
                                <p:cTn id="26" presetID="17" presetClass="entr" presetSubtype="4" fill="hold" grpId="0" nodeType="withEffect">
                                  <p:stCondLst>
                                    <p:cond delay="0"/>
                                  </p:stCondLst>
                                  <p:childTnLst>
                                    <p:set>
                                      <p:cBhvr>
                                        <p:cTn id="27" dur="1" fill="hold">
                                          <p:stCondLst>
                                            <p:cond delay="0"/>
                                          </p:stCondLst>
                                        </p:cTn>
                                        <p:tgtEl>
                                          <p:spTgt spid="575490"/>
                                        </p:tgtEl>
                                        <p:attrNameLst>
                                          <p:attrName>style.visibility</p:attrName>
                                        </p:attrNameLst>
                                      </p:cBhvr>
                                      <p:to>
                                        <p:strVal val="visible"/>
                                      </p:to>
                                    </p:set>
                                    <p:anim calcmode="lin" valueType="num">
                                      <p:cBhvr>
                                        <p:cTn id="28" dur="1000" fill="hold"/>
                                        <p:tgtEl>
                                          <p:spTgt spid="575490"/>
                                        </p:tgtEl>
                                        <p:attrNameLst>
                                          <p:attrName>ppt_x</p:attrName>
                                        </p:attrNameLst>
                                      </p:cBhvr>
                                      <p:tavLst>
                                        <p:tav tm="0">
                                          <p:val>
                                            <p:strVal val="#ppt_x"/>
                                          </p:val>
                                        </p:tav>
                                        <p:tav tm="100000">
                                          <p:val>
                                            <p:strVal val="#ppt_x"/>
                                          </p:val>
                                        </p:tav>
                                      </p:tavLst>
                                    </p:anim>
                                    <p:anim calcmode="lin" valueType="num">
                                      <p:cBhvr>
                                        <p:cTn id="29" dur="1000" fill="hold"/>
                                        <p:tgtEl>
                                          <p:spTgt spid="575490"/>
                                        </p:tgtEl>
                                        <p:attrNameLst>
                                          <p:attrName>ppt_y</p:attrName>
                                        </p:attrNameLst>
                                      </p:cBhvr>
                                      <p:tavLst>
                                        <p:tav tm="0">
                                          <p:val>
                                            <p:strVal val="#ppt_y+#ppt_h/2"/>
                                          </p:val>
                                        </p:tav>
                                        <p:tav tm="100000">
                                          <p:val>
                                            <p:strVal val="#ppt_y"/>
                                          </p:val>
                                        </p:tav>
                                      </p:tavLst>
                                    </p:anim>
                                    <p:anim calcmode="lin" valueType="num">
                                      <p:cBhvr>
                                        <p:cTn id="30" dur="1000" fill="hold"/>
                                        <p:tgtEl>
                                          <p:spTgt spid="575490"/>
                                        </p:tgtEl>
                                        <p:attrNameLst>
                                          <p:attrName>ppt_w</p:attrName>
                                        </p:attrNameLst>
                                      </p:cBhvr>
                                      <p:tavLst>
                                        <p:tav tm="0">
                                          <p:val>
                                            <p:strVal val="#ppt_w"/>
                                          </p:val>
                                        </p:tav>
                                        <p:tav tm="100000">
                                          <p:val>
                                            <p:strVal val="#ppt_w"/>
                                          </p:val>
                                        </p:tav>
                                      </p:tavLst>
                                    </p:anim>
                                    <p:anim calcmode="lin" valueType="num">
                                      <p:cBhvr>
                                        <p:cTn id="31" dur="1000" fill="hold"/>
                                        <p:tgtEl>
                                          <p:spTgt spid="575490"/>
                                        </p:tgtEl>
                                        <p:attrNameLst>
                                          <p:attrName>ppt_h</p:attrName>
                                        </p:attrNameLst>
                                      </p:cBhvr>
                                      <p:tavLst>
                                        <p:tav tm="0">
                                          <p:val>
                                            <p:fltVal val="0"/>
                                          </p:val>
                                        </p:tav>
                                        <p:tav tm="100000">
                                          <p:val>
                                            <p:strVal val="#ppt_h"/>
                                          </p:val>
                                        </p:tav>
                                      </p:tavLst>
                                    </p:anim>
                                  </p:childTnLst>
                                </p:cTn>
                              </p:par>
                            </p:childTnLst>
                          </p:cTn>
                        </p:par>
                        <p:par>
                          <p:cTn id="32" fill="hold">
                            <p:stCondLst>
                              <p:cond delay="1500"/>
                            </p:stCondLst>
                            <p:childTnLst>
                              <p:par>
                                <p:cTn id="33" presetID="22" presetClass="entr" presetSubtype="8" fill="hold" grpId="0" nodeType="afterEffect">
                                  <p:stCondLst>
                                    <p:cond delay="0"/>
                                  </p:stCondLst>
                                  <p:childTnLst>
                                    <p:set>
                                      <p:cBhvr>
                                        <p:cTn id="34" dur="1" fill="hold">
                                          <p:stCondLst>
                                            <p:cond delay="0"/>
                                          </p:stCondLst>
                                        </p:cTn>
                                        <p:tgtEl>
                                          <p:spTgt spid="575495"/>
                                        </p:tgtEl>
                                        <p:attrNameLst>
                                          <p:attrName>style.visibility</p:attrName>
                                        </p:attrNameLst>
                                      </p:cBhvr>
                                      <p:to>
                                        <p:strVal val="visible"/>
                                      </p:to>
                                    </p:set>
                                    <p:animEffect transition="in" filter="wipe(left)">
                                      <p:cBhvr>
                                        <p:cTn id="35" dur="1000"/>
                                        <p:tgtEl>
                                          <p:spTgt spid="575495"/>
                                        </p:tgtEl>
                                      </p:cBhvr>
                                    </p:animEffect>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575496"/>
                                        </p:tgtEl>
                                        <p:attrNameLst>
                                          <p:attrName>style.visibility</p:attrName>
                                        </p:attrNameLst>
                                      </p:cBhvr>
                                      <p:to>
                                        <p:strVal val="visible"/>
                                      </p:to>
                                    </p:set>
                                    <p:animEffect transition="in" filter="wipe(left)">
                                      <p:cBhvr>
                                        <p:cTn id="39" dur="1000"/>
                                        <p:tgtEl>
                                          <p:spTgt spid="575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5490" grpId="0" animBg="1"/>
      <p:bldP spid="575491" grpId="0" animBg="1"/>
      <p:bldP spid="575492" grpId="0"/>
      <p:bldP spid="575493" grpId="0"/>
      <p:bldP spid="575495" grpId="0"/>
      <p:bldP spid="57549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uadroTexto 4"/>
          <p:cNvSpPr txBox="1">
            <a:spLocks noChangeArrowheads="1"/>
          </p:cNvSpPr>
          <p:nvPr/>
        </p:nvSpPr>
        <p:spPr bwMode="auto">
          <a:xfrm>
            <a:off x="5737225" y="2196353"/>
            <a:ext cx="3783542" cy="707886"/>
          </a:xfrm>
          <a:prstGeom prst="rect">
            <a:avLst/>
          </a:prstGeom>
          <a:noFill/>
          <a:ln w="9525">
            <a:noFill/>
            <a:miter lim="800000"/>
            <a:headEnd/>
            <a:tailEnd/>
          </a:ln>
        </p:spPr>
        <p:txBody>
          <a:bodyPr wrap="square">
            <a:spAutoFit/>
          </a:bodyPr>
          <a:lstStyle/>
          <a:p>
            <a:pPr algn="r"/>
            <a:r>
              <a:rPr lang="en-US" sz="2000" b="1" u="none" dirty="0" smtClean="0">
                <a:solidFill>
                  <a:schemeClr val="bg1">
                    <a:lumMod val="50000"/>
                  </a:schemeClr>
                </a:solidFill>
              </a:rPr>
              <a:t>POWER ELECTRONICS</a:t>
            </a:r>
          </a:p>
          <a:p>
            <a:pPr algn="r"/>
            <a:r>
              <a:rPr lang="en-US" sz="2000" u="none" dirty="0" smtClean="0">
                <a:solidFill>
                  <a:schemeClr val="bg1">
                    <a:lumMod val="50000"/>
                  </a:schemeClr>
                </a:solidFill>
              </a:rPr>
              <a:t>appreciate your attention</a:t>
            </a:r>
            <a:endParaRPr lang="en-US" sz="2000" u="none" dirty="0">
              <a:solidFill>
                <a:schemeClr val="bg1">
                  <a:lumMod val="50000"/>
                </a:schemeClr>
              </a:solidFill>
            </a:endParaRPr>
          </a:p>
        </p:txBody>
      </p:sp>
      <p:sp>
        <p:nvSpPr>
          <p:cNvPr id="3" name="Rectángulo redondeado 35"/>
          <p:cNvSpPr>
            <a:spLocks noChangeArrowheads="1"/>
          </p:cNvSpPr>
          <p:nvPr/>
        </p:nvSpPr>
        <p:spPr bwMode="auto">
          <a:xfrm>
            <a:off x="5611681" y="3355975"/>
            <a:ext cx="3909086" cy="1296987"/>
          </a:xfrm>
          <a:prstGeom prst="roundRect">
            <a:avLst>
              <a:gd name="adj" fmla="val 6500"/>
            </a:avLst>
          </a:prstGeom>
          <a:noFill/>
          <a:ln w="9525">
            <a:noFill/>
            <a:round/>
            <a:headEnd/>
            <a:tailEnd/>
          </a:ln>
          <a:effectLst>
            <a:outerShdw dist="23000" dir="5400000" rotWithShape="0">
              <a:srgbClr val="808080">
                <a:alpha val="34998"/>
              </a:srgbClr>
            </a:outerShdw>
          </a:effectLst>
        </p:spPr>
        <p:txBody>
          <a:bodyPr rIns="0" anchor="ctr"/>
          <a:lstStyle/>
          <a:p>
            <a:pPr algn="ctr">
              <a:spcAft>
                <a:spcPts val="900"/>
              </a:spcAft>
              <a:defRPr/>
            </a:pPr>
            <a:r>
              <a:rPr lang="en-US" b="0" u="none" smtClean="0">
                <a:solidFill>
                  <a:schemeClr val="bg1">
                    <a:lumMod val="50000"/>
                  </a:schemeClr>
                </a:solidFill>
                <a:latin typeface="Arial Narrow" pitchFamily="34" charset="0"/>
              </a:rPr>
              <a:t>More info</a:t>
            </a:r>
            <a:r>
              <a:rPr lang="en-US" smtClean="0">
                <a:solidFill>
                  <a:schemeClr val="bg1">
                    <a:lumMod val="50000"/>
                  </a:schemeClr>
                </a:solidFill>
                <a:latin typeface="Arial Narrow" pitchFamily="34" charset="0"/>
              </a:rPr>
              <a:t>:</a:t>
            </a:r>
            <a:endParaRPr lang="en-US" b="0" u="none" smtClean="0">
              <a:solidFill>
                <a:schemeClr val="bg1">
                  <a:lumMod val="50000"/>
                </a:schemeClr>
              </a:solidFill>
              <a:latin typeface="Arial Narrow" pitchFamily="34" charset="0"/>
            </a:endParaRPr>
          </a:p>
          <a:p>
            <a:pPr algn="ctr">
              <a:spcAft>
                <a:spcPts val="900"/>
              </a:spcAft>
              <a:defRPr/>
            </a:pPr>
            <a:r>
              <a:rPr lang="en-US" b="0" u="none" smtClean="0">
                <a:solidFill>
                  <a:schemeClr val="bg1">
                    <a:lumMod val="50000"/>
                  </a:schemeClr>
                </a:solidFill>
                <a:latin typeface="Arial Narrow" pitchFamily="34" charset="0"/>
              </a:rPr>
              <a:t>www.power-electronics.com</a:t>
            </a:r>
            <a:endParaRPr lang="en-US" b="0" u="none">
              <a:solidFill>
                <a:schemeClr val="bg1">
                  <a:lumMod val="50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63572" name="Picture 52" descr="GDTG0001AI"/>
          <p:cNvPicPr>
            <a:picLocks noChangeAspect="1" noChangeArrowheads="1"/>
          </p:cNvPicPr>
          <p:nvPr/>
        </p:nvPicPr>
        <p:blipFill>
          <a:blip r:embed="rId3"/>
          <a:srcRect/>
          <a:stretch>
            <a:fillRect/>
          </a:stretch>
        </p:blipFill>
        <p:spPr bwMode="auto">
          <a:xfrm>
            <a:off x="337079" y="2190751"/>
            <a:ext cx="9231842" cy="2474913"/>
          </a:xfrm>
          <a:prstGeom prst="rect">
            <a:avLst/>
          </a:prstGeom>
          <a:noFill/>
        </p:spPr>
      </p:pic>
      <p:sp>
        <p:nvSpPr>
          <p:cNvPr id="363522" name="Text Box 2"/>
          <p:cNvSpPr txBox="1">
            <a:spLocks noChangeArrowheads="1"/>
          </p:cNvSpPr>
          <p:nvPr/>
        </p:nvSpPr>
        <p:spPr bwMode="auto">
          <a:xfrm>
            <a:off x="0" y="908051"/>
            <a:ext cx="9906000" cy="461665"/>
          </a:xfrm>
          <a:prstGeom prst="rect">
            <a:avLst/>
          </a:prstGeom>
          <a:noFill/>
          <a:ln w="9525">
            <a:noFill/>
            <a:miter lim="800000"/>
            <a:headEnd/>
            <a:tailEnd/>
          </a:ln>
          <a:effectLst/>
        </p:spPr>
        <p:txBody>
          <a:bodyPr>
            <a:spAutoFit/>
          </a:bodyPr>
          <a:lstStyle/>
          <a:p>
            <a:pPr algn="ctr"/>
            <a:r>
              <a:rPr lang="en-GB" sz="2400" b="1" dirty="0" smtClean="0">
                <a:solidFill>
                  <a:srgbClr val="00B0F0"/>
                </a:solidFill>
              </a:rPr>
              <a:t>MOTOR EQUIVALENT CIRCUIT: TRANSFORMER</a:t>
            </a:r>
          </a:p>
        </p:txBody>
      </p:sp>
      <p:sp>
        <p:nvSpPr>
          <p:cNvPr id="363523" name="Text Box 3"/>
          <p:cNvSpPr txBox="1">
            <a:spLocks noChangeArrowheads="1"/>
          </p:cNvSpPr>
          <p:nvPr/>
        </p:nvSpPr>
        <p:spPr bwMode="auto">
          <a:xfrm>
            <a:off x="194336" y="1438276"/>
            <a:ext cx="9294568" cy="667251"/>
          </a:xfrm>
          <a:prstGeom prst="rect">
            <a:avLst/>
          </a:prstGeom>
          <a:noFill/>
          <a:ln w="9525">
            <a:noFill/>
            <a:miter lim="800000"/>
            <a:headEnd/>
            <a:tailEnd/>
          </a:ln>
          <a:effectLst/>
        </p:spPr>
        <p:txBody>
          <a:bodyPr/>
          <a:lstStyle/>
          <a:p>
            <a:pPr>
              <a:buClr>
                <a:srgbClr val="00B0F0"/>
              </a:buClr>
              <a:buFont typeface="Arial Narrow" pitchFamily="34" charset="0"/>
              <a:buChar char="»"/>
            </a:pPr>
            <a:r>
              <a:rPr lang="en-GB" sz="2000" b="0" u="none" dirty="0">
                <a:solidFill>
                  <a:schemeClr val="bg1">
                    <a:lumMod val="50000"/>
                  </a:schemeClr>
                </a:solidFill>
                <a:latin typeface="Arial Narrow" pitchFamily="34" charset="0"/>
                <a:cs typeface="Arial" charset="0"/>
              </a:rPr>
              <a:t> </a:t>
            </a:r>
            <a:r>
              <a:rPr lang="en-US" sz="2000" b="0" u="none" dirty="0">
                <a:solidFill>
                  <a:schemeClr val="bg1">
                    <a:lumMod val="50000"/>
                  </a:schemeClr>
                </a:solidFill>
                <a:latin typeface="Arial Narrow" pitchFamily="34" charset="0"/>
              </a:rPr>
              <a:t>The equivalent motor circuit can be explained like a transformer</a:t>
            </a:r>
            <a:r>
              <a:rPr lang="en-GB" sz="2000" b="0" u="none" dirty="0">
                <a:solidFill>
                  <a:schemeClr val="bg1">
                    <a:lumMod val="50000"/>
                  </a:schemeClr>
                </a:solidFill>
                <a:latin typeface="Arial Narrow" pitchFamily="34" charset="0"/>
              </a:rPr>
              <a:t>.</a:t>
            </a:r>
          </a:p>
        </p:txBody>
      </p:sp>
      <p:sp>
        <p:nvSpPr>
          <p:cNvPr id="363565" name="Line 45"/>
          <p:cNvSpPr>
            <a:spLocks noChangeShapeType="1"/>
          </p:cNvSpPr>
          <p:nvPr/>
        </p:nvSpPr>
        <p:spPr bwMode="auto">
          <a:xfrm flipH="1">
            <a:off x="3236648" y="3644900"/>
            <a:ext cx="701675" cy="863600"/>
          </a:xfrm>
          <a:prstGeom prst="line">
            <a:avLst/>
          </a:prstGeom>
          <a:noFill/>
          <a:ln w="9525">
            <a:solidFill>
              <a:schemeClr val="tx1"/>
            </a:solidFill>
            <a:round/>
            <a:headEnd/>
            <a:tailEnd type="triangle" w="med" len="med"/>
          </a:ln>
          <a:effectLst/>
        </p:spPr>
        <p:txBody>
          <a:bodyPr/>
          <a:lstStyle/>
          <a:p>
            <a:endParaRPr lang="es-ES"/>
          </a:p>
        </p:txBody>
      </p:sp>
      <p:sp>
        <p:nvSpPr>
          <p:cNvPr id="363566" name="Text Box 46"/>
          <p:cNvSpPr txBox="1">
            <a:spLocks noChangeArrowheads="1"/>
          </p:cNvSpPr>
          <p:nvPr/>
        </p:nvSpPr>
        <p:spPr bwMode="auto">
          <a:xfrm>
            <a:off x="388674" y="4678364"/>
            <a:ext cx="3898768" cy="1800225"/>
          </a:xfrm>
          <a:prstGeom prst="rect">
            <a:avLst/>
          </a:prstGeom>
          <a:noFill/>
          <a:ln w="9525">
            <a:noFill/>
            <a:miter lim="800000"/>
            <a:headEnd/>
            <a:tailEnd/>
          </a:ln>
          <a:effectLst/>
        </p:spPr>
        <p:txBody>
          <a:bodyPr/>
          <a:lstStyle/>
          <a:p>
            <a:pPr>
              <a:spcBef>
                <a:spcPct val="20000"/>
              </a:spcBef>
            </a:pPr>
            <a:r>
              <a:rPr lang="en-GB" sz="2000" b="1" u="none" dirty="0">
                <a:solidFill>
                  <a:schemeClr val="tx1">
                    <a:lumMod val="50000"/>
                    <a:lumOff val="50000"/>
                  </a:schemeClr>
                </a:solidFill>
                <a:latin typeface="Arial Narrow" pitchFamily="34" charset="0"/>
                <a:cs typeface="Arial" charset="0"/>
              </a:rPr>
              <a:t>I</a:t>
            </a:r>
            <a:r>
              <a:rPr lang="en-GB" sz="2000" b="1" u="none" baseline="-25000" dirty="0">
                <a:solidFill>
                  <a:schemeClr val="tx1">
                    <a:lumMod val="50000"/>
                    <a:lumOff val="50000"/>
                  </a:schemeClr>
                </a:solidFill>
                <a:latin typeface="Arial Narrow" pitchFamily="34" charset="0"/>
                <a:cs typeface="Arial" charset="0"/>
              </a:rPr>
              <a:t>M</a:t>
            </a:r>
            <a:r>
              <a:rPr lang="en-GB" sz="2000" b="1" u="none" dirty="0">
                <a:solidFill>
                  <a:schemeClr val="tx1">
                    <a:lumMod val="50000"/>
                    <a:lumOff val="50000"/>
                  </a:schemeClr>
                </a:solidFill>
                <a:latin typeface="Arial Narrow" pitchFamily="34" charset="0"/>
                <a:cs typeface="Arial" charset="0"/>
              </a:rPr>
              <a:t>: Magnetizing current.</a:t>
            </a:r>
          </a:p>
          <a:p>
            <a:pPr>
              <a:spcBef>
                <a:spcPct val="20000"/>
              </a:spcBef>
            </a:pPr>
            <a:r>
              <a:rPr lang="en-US" sz="2000" b="0" u="none" dirty="0">
                <a:solidFill>
                  <a:schemeClr val="bg1">
                    <a:lumMod val="50000"/>
                  </a:schemeClr>
                </a:solidFill>
                <a:latin typeface="Arial Narrow" pitchFamily="34" charset="0"/>
                <a:cs typeface="Arial" charset="0"/>
              </a:rPr>
              <a:t>“Imaginary” current which flows in stator. Responsible of motor flux.</a:t>
            </a:r>
            <a:endParaRPr lang="en-GB" sz="2000" b="0" u="none" dirty="0">
              <a:solidFill>
                <a:schemeClr val="bg1">
                  <a:lumMod val="50000"/>
                </a:schemeClr>
              </a:solidFill>
              <a:latin typeface="Arial Narrow" pitchFamily="34" charset="0"/>
              <a:cs typeface="Arial" charset="0"/>
            </a:endParaRPr>
          </a:p>
        </p:txBody>
      </p:sp>
      <p:sp>
        <p:nvSpPr>
          <p:cNvPr id="363568" name="Line 48"/>
          <p:cNvSpPr>
            <a:spLocks noChangeShapeType="1"/>
          </p:cNvSpPr>
          <p:nvPr/>
        </p:nvSpPr>
        <p:spPr bwMode="auto">
          <a:xfrm>
            <a:off x="6512852" y="3500439"/>
            <a:ext cx="624284" cy="936625"/>
          </a:xfrm>
          <a:prstGeom prst="line">
            <a:avLst/>
          </a:prstGeom>
          <a:noFill/>
          <a:ln w="9525">
            <a:solidFill>
              <a:schemeClr val="tx1"/>
            </a:solidFill>
            <a:round/>
            <a:headEnd/>
            <a:tailEnd type="triangle" w="med" len="med"/>
          </a:ln>
          <a:effectLst/>
        </p:spPr>
        <p:txBody>
          <a:bodyPr/>
          <a:lstStyle/>
          <a:p>
            <a:endParaRPr lang="es-ES"/>
          </a:p>
        </p:txBody>
      </p:sp>
      <p:sp>
        <p:nvSpPr>
          <p:cNvPr id="363569" name="Text Box 49"/>
          <p:cNvSpPr txBox="1">
            <a:spLocks noChangeArrowheads="1"/>
          </p:cNvSpPr>
          <p:nvPr/>
        </p:nvSpPr>
        <p:spPr bwMode="auto">
          <a:xfrm>
            <a:off x="5068227" y="4678364"/>
            <a:ext cx="3898767" cy="1800225"/>
          </a:xfrm>
          <a:prstGeom prst="rect">
            <a:avLst/>
          </a:prstGeom>
          <a:noFill/>
          <a:ln w="9525">
            <a:noFill/>
            <a:miter lim="800000"/>
            <a:headEnd/>
            <a:tailEnd/>
          </a:ln>
          <a:effectLst/>
        </p:spPr>
        <p:txBody>
          <a:bodyPr/>
          <a:lstStyle/>
          <a:p>
            <a:pPr>
              <a:spcBef>
                <a:spcPct val="20000"/>
              </a:spcBef>
            </a:pPr>
            <a:r>
              <a:rPr lang="en-GB" sz="2000" b="1" u="none" dirty="0">
                <a:solidFill>
                  <a:schemeClr val="tx1">
                    <a:lumMod val="50000"/>
                    <a:lumOff val="50000"/>
                  </a:schemeClr>
                </a:solidFill>
                <a:latin typeface="Arial Narrow" pitchFamily="34" charset="0"/>
                <a:cs typeface="Arial" charset="0"/>
              </a:rPr>
              <a:t>I</a:t>
            </a:r>
            <a:r>
              <a:rPr lang="en-GB" sz="2000" b="1" u="none" baseline="-25000" dirty="0">
                <a:solidFill>
                  <a:schemeClr val="tx1">
                    <a:lumMod val="50000"/>
                    <a:lumOff val="50000"/>
                  </a:schemeClr>
                </a:solidFill>
                <a:latin typeface="Arial Narrow" pitchFamily="34" charset="0"/>
                <a:cs typeface="Arial" charset="0"/>
              </a:rPr>
              <a:t>R</a:t>
            </a:r>
            <a:r>
              <a:rPr lang="en-GB" sz="2000" b="1" u="none" dirty="0">
                <a:solidFill>
                  <a:schemeClr val="tx1">
                    <a:lumMod val="50000"/>
                    <a:lumOff val="50000"/>
                  </a:schemeClr>
                </a:solidFill>
                <a:latin typeface="Arial Narrow" pitchFamily="34" charset="0"/>
                <a:cs typeface="Arial" charset="0"/>
              </a:rPr>
              <a:t>: Rotor current.</a:t>
            </a:r>
          </a:p>
          <a:p>
            <a:pPr>
              <a:spcBef>
                <a:spcPct val="20000"/>
              </a:spcBef>
            </a:pPr>
            <a:r>
              <a:rPr lang="en-US" sz="2000" b="0" u="none" dirty="0">
                <a:solidFill>
                  <a:schemeClr val="bg1">
                    <a:lumMod val="50000"/>
                  </a:schemeClr>
                </a:solidFill>
                <a:latin typeface="Arial Narrow" pitchFamily="34" charset="0"/>
                <a:cs typeface="Arial" charset="0"/>
              </a:rPr>
              <a:t>“Real” current which flows in rotor, torque generator. Increases with motor load</a:t>
            </a:r>
            <a:r>
              <a:rPr lang="en-GB" sz="2000" b="0" u="none" dirty="0">
                <a:solidFill>
                  <a:schemeClr val="bg1">
                    <a:lumMod val="50000"/>
                  </a:schemeClr>
                </a:solidFill>
                <a:latin typeface="Arial Narrow" pitchFamily="34" charset="0"/>
                <a:cs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363522"/>
                                        </p:tgtEl>
                                        <p:attrNameLst>
                                          <p:attrName>style.visibility</p:attrName>
                                        </p:attrNameLst>
                                      </p:cBhvr>
                                      <p:to>
                                        <p:strVal val="visible"/>
                                      </p:to>
                                    </p:set>
                                    <p:anim calcmode="lin" valueType="num">
                                      <p:cBhvr>
                                        <p:cTn id="7" dur="500" fill="hold"/>
                                        <p:tgtEl>
                                          <p:spTgt spid="363522"/>
                                        </p:tgtEl>
                                        <p:attrNameLst>
                                          <p:attrName>ppt_w</p:attrName>
                                        </p:attrNameLst>
                                      </p:cBhvr>
                                      <p:tavLst>
                                        <p:tav tm="0">
                                          <p:val>
                                            <p:strVal val="#ppt_w*0.05"/>
                                          </p:val>
                                        </p:tav>
                                        <p:tav tm="100000">
                                          <p:val>
                                            <p:strVal val="#ppt_w"/>
                                          </p:val>
                                        </p:tav>
                                      </p:tavLst>
                                    </p:anim>
                                    <p:anim calcmode="lin" valueType="num">
                                      <p:cBhvr>
                                        <p:cTn id="8" dur="500" fill="hold"/>
                                        <p:tgtEl>
                                          <p:spTgt spid="363522"/>
                                        </p:tgtEl>
                                        <p:attrNameLst>
                                          <p:attrName>ppt_h</p:attrName>
                                        </p:attrNameLst>
                                      </p:cBhvr>
                                      <p:tavLst>
                                        <p:tav tm="0">
                                          <p:val>
                                            <p:strVal val="#ppt_h"/>
                                          </p:val>
                                        </p:tav>
                                        <p:tav tm="100000">
                                          <p:val>
                                            <p:strVal val="#ppt_h"/>
                                          </p:val>
                                        </p:tav>
                                      </p:tavLst>
                                    </p:anim>
                                    <p:anim calcmode="lin" valueType="num">
                                      <p:cBhvr>
                                        <p:cTn id="9" dur="500" fill="hold"/>
                                        <p:tgtEl>
                                          <p:spTgt spid="363522"/>
                                        </p:tgtEl>
                                        <p:attrNameLst>
                                          <p:attrName>ppt_x</p:attrName>
                                        </p:attrNameLst>
                                      </p:cBhvr>
                                      <p:tavLst>
                                        <p:tav tm="0">
                                          <p:val>
                                            <p:strVal val="#ppt_x-.2"/>
                                          </p:val>
                                        </p:tav>
                                        <p:tav tm="100000">
                                          <p:val>
                                            <p:strVal val="#ppt_x"/>
                                          </p:val>
                                        </p:tav>
                                      </p:tavLst>
                                    </p:anim>
                                    <p:anim calcmode="lin" valueType="num">
                                      <p:cBhvr>
                                        <p:cTn id="10" dur="500" fill="hold"/>
                                        <p:tgtEl>
                                          <p:spTgt spid="363522"/>
                                        </p:tgtEl>
                                        <p:attrNameLst>
                                          <p:attrName>ppt_y</p:attrName>
                                        </p:attrNameLst>
                                      </p:cBhvr>
                                      <p:tavLst>
                                        <p:tav tm="0">
                                          <p:val>
                                            <p:strVal val="#ppt_y"/>
                                          </p:val>
                                        </p:tav>
                                        <p:tav tm="100000">
                                          <p:val>
                                            <p:strVal val="#ppt_y"/>
                                          </p:val>
                                        </p:tav>
                                      </p:tavLst>
                                    </p:anim>
                                    <p:animEffect transition="in" filter="fade">
                                      <p:cBhvr>
                                        <p:cTn id="11" dur="500"/>
                                        <p:tgtEl>
                                          <p:spTgt spid="363522"/>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363523"/>
                                        </p:tgtEl>
                                        <p:attrNameLst>
                                          <p:attrName>style.visibility</p:attrName>
                                        </p:attrNameLst>
                                      </p:cBhvr>
                                      <p:to>
                                        <p:strVal val="visible"/>
                                      </p:to>
                                    </p:set>
                                    <p:animEffect transition="in" filter="wipe(up)">
                                      <p:cBhvr>
                                        <p:cTn id="15" dur="500"/>
                                        <p:tgtEl>
                                          <p:spTgt spid="363523"/>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363572"/>
                                        </p:tgtEl>
                                        <p:attrNameLst>
                                          <p:attrName>style.visibility</p:attrName>
                                        </p:attrNameLst>
                                      </p:cBhvr>
                                      <p:to>
                                        <p:strVal val="visible"/>
                                      </p:to>
                                    </p:set>
                                    <p:animEffect transition="in" filter="fade">
                                      <p:cBhvr>
                                        <p:cTn id="19" dur="1000"/>
                                        <p:tgtEl>
                                          <p:spTgt spid="36357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63565"/>
                                        </p:tgtEl>
                                        <p:attrNameLst>
                                          <p:attrName>style.visibility</p:attrName>
                                        </p:attrNameLst>
                                      </p:cBhvr>
                                      <p:to>
                                        <p:strVal val="visible"/>
                                      </p:to>
                                    </p:set>
                                    <p:animEffect transition="in" filter="wipe(up)">
                                      <p:cBhvr>
                                        <p:cTn id="23" dur="500"/>
                                        <p:tgtEl>
                                          <p:spTgt spid="363565"/>
                                        </p:tgtEl>
                                      </p:cBhvr>
                                    </p:animEffect>
                                  </p:childTnLst>
                                </p:cTn>
                              </p:par>
                            </p:childTnLst>
                          </p:cTn>
                        </p:par>
                        <p:par>
                          <p:cTn id="24" fill="hold">
                            <p:stCondLst>
                              <p:cond delay="2500"/>
                            </p:stCondLst>
                            <p:childTnLst>
                              <p:par>
                                <p:cTn id="25" presetID="47" presetClass="entr" presetSubtype="0" fill="hold" grpId="0" nodeType="afterEffect">
                                  <p:stCondLst>
                                    <p:cond delay="0"/>
                                  </p:stCondLst>
                                  <p:childTnLst>
                                    <p:set>
                                      <p:cBhvr>
                                        <p:cTn id="26" dur="1" fill="hold">
                                          <p:stCondLst>
                                            <p:cond delay="0"/>
                                          </p:stCondLst>
                                        </p:cTn>
                                        <p:tgtEl>
                                          <p:spTgt spid="363566"/>
                                        </p:tgtEl>
                                        <p:attrNameLst>
                                          <p:attrName>style.visibility</p:attrName>
                                        </p:attrNameLst>
                                      </p:cBhvr>
                                      <p:to>
                                        <p:strVal val="visible"/>
                                      </p:to>
                                    </p:set>
                                    <p:animEffect transition="in" filter="fade">
                                      <p:cBhvr>
                                        <p:cTn id="27" dur="1000"/>
                                        <p:tgtEl>
                                          <p:spTgt spid="363566"/>
                                        </p:tgtEl>
                                      </p:cBhvr>
                                    </p:animEffect>
                                    <p:anim calcmode="lin" valueType="num">
                                      <p:cBhvr>
                                        <p:cTn id="28" dur="1000" fill="hold"/>
                                        <p:tgtEl>
                                          <p:spTgt spid="363566"/>
                                        </p:tgtEl>
                                        <p:attrNameLst>
                                          <p:attrName>ppt_x</p:attrName>
                                        </p:attrNameLst>
                                      </p:cBhvr>
                                      <p:tavLst>
                                        <p:tav tm="0">
                                          <p:val>
                                            <p:strVal val="#ppt_x"/>
                                          </p:val>
                                        </p:tav>
                                        <p:tav tm="100000">
                                          <p:val>
                                            <p:strVal val="#ppt_x"/>
                                          </p:val>
                                        </p:tav>
                                      </p:tavLst>
                                    </p:anim>
                                    <p:anim calcmode="lin" valueType="num">
                                      <p:cBhvr>
                                        <p:cTn id="29" dur="1000" fill="hold"/>
                                        <p:tgtEl>
                                          <p:spTgt spid="363566"/>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363568"/>
                                        </p:tgtEl>
                                        <p:attrNameLst>
                                          <p:attrName>style.visibility</p:attrName>
                                        </p:attrNameLst>
                                      </p:cBhvr>
                                      <p:to>
                                        <p:strVal val="visible"/>
                                      </p:to>
                                    </p:set>
                                    <p:animEffect transition="in" filter="wipe(up)">
                                      <p:cBhvr>
                                        <p:cTn id="33" dur="500"/>
                                        <p:tgtEl>
                                          <p:spTgt spid="363568"/>
                                        </p:tgtEl>
                                      </p:cBhvr>
                                    </p:animEffect>
                                  </p:childTnLst>
                                </p:cTn>
                              </p:par>
                            </p:childTnLst>
                          </p:cTn>
                        </p:par>
                        <p:par>
                          <p:cTn id="34" fill="hold">
                            <p:stCondLst>
                              <p:cond delay="4000"/>
                            </p:stCondLst>
                            <p:childTnLst>
                              <p:par>
                                <p:cTn id="35" presetID="47" presetClass="entr" presetSubtype="0" fill="hold" grpId="0" nodeType="afterEffect">
                                  <p:stCondLst>
                                    <p:cond delay="0"/>
                                  </p:stCondLst>
                                  <p:childTnLst>
                                    <p:set>
                                      <p:cBhvr>
                                        <p:cTn id="36" dur="1" fill="hold">
                                          <p:stCondLst>
                                            <p:cond delay="0"/>
                                          </p:stCondLst>
                                        </p:cTn>
                                        <p:tgtEl>
                                          <p:spTgt spid="363569"/>
                                        </p:tgtEl>
                                        <p:attrNameLst>
                                          <p:attrName>style.visibility</p:attrName>
                                        </p:attrNameLst>
                                      </p:cBhvr>
                                      <p:to>
                                        <p:strVal val="visible"/>
                                      </p:to>
                                    </p:set>
                                    <p:animEffect transition="in" filter="fade">
                                      <p:cBhvr>
                                        <p:cTn id="37" dur="1000"/>
                                        <p:tgtEl>
                                          <p:spTgt spid="363569"/>
                                        </p:tgtEl>
                                      </p:cBhvr>
                                    </p:animEffect>
                                    <p:anim calcmode="lin" valueType="num">
                                      <p:cBhvr>
                                        <p:cTn id="38" dur="1000" fill="hold"/>
                                        <p:tgtEl>
                                          <p:spTgt spid="363569"/>
                                        </p:tgtEl>
                                        <p:attrNameLst>
                                          <p:attrName>ppt_x</p:attrName>
                                        </p:attrNameLst>
                                      </p:cBhvr>
                                      <p:tavLst>
                                        <p:tav tm="0">
                                          <p:val>
                                            <p:strVal val="#ppt_x"/>
                                          </p:val>
                                        </p:tav>
                                        <p:tav tm="100000">
                                          <p:val>
                                            <p:strVal val="#ppt_x"/>
                                          </p:val>
                                        </p:tav>
                                      </p:tavLst>
                                    </p:anim>
                                    <p:anim calcmode="lin" valueType="num">
                                      <p:cBhvr>
                                        <p:cTn id="39" dur="1000" fill="hold"/>
                                        <p:tgtEl>
                                          <p:spTgt spid="3635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22" grpId="0"/>
      <p:bldP spid="363523" grpId="0"/>
      <p:bldP spid="363565" grpId="0" animBg="1"/>
      <p:bldP spid="363566" grpId="0"/>
      <p:bldP spid="363568" grpId="0" animBg="1"/>
      <p:bldP spid="363569"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5571" name="Text Box 3"/>
          <p:cNvSpPr txBox="1">
            <a:spLocks noChangeArrowheads="1"/>
          </p:cNvSpPr>
          <p:nvPr/>
        </p:nvSpPr>
        <p:spPr bwMode="auto">
          <a:xfrm>
            <a:off x="233440" y="1739065"/>
            <a:ext cx="4469738" cy="2349500"/>
          </a:xfrm>
          <a:prstGeom prst="rect">
            <a:avLst/>
          </a:prstGeom>
          <a:noFill/>
          <a:ln w="9525">
            <a:noFill/>
            <a:miter lim="800000"/>
            <a:headEnd/>
            <a:tailEnd/>
          </a:ln>
          <a:effectLst/>
        </p:spPr>
        <p:txBody>
          <a:bodyPr/>
          <a:lstStyle/>
          <a:p>
            <a:pPr marL="180975" lvl="4">
              <a:buClr>
                <a:srgbClr val="00B0F0"/>
              </a:buClr>
              <a:buFont typeface="Arial Narrow" pitchFamily="34" charset="0"/>
              <a:buChar char="»"/>
            </a:pPr>
            <a:r>
              <a:rPr lang="en-US" sz="2000" b="0" u="none" dirty="0">
                <a:solidFill>
                  <a:schemeClr val="tx1">
                    <a:lumMod val="50000"/>
                    <a:lumOff val="50000"/>
                  </a:schemeClr>
                </a:solidFill>
                <a:latin typeface="Arial Narrow" pitchFamily="34" charset="0"/>
              </a:rPr>
              <a:t>Controlling the voltage applied to the stator (E1) it is possible to control magnetizing current </a:t>
            </a:r>
            <a:r>
              <a:rPr lang="en-GB" sz="2000" b="0" u="none" dirty="0">
                <a:solidFill>
                  <a:schemeClr val="tx1">
                    <a:lumMod val="50000"/>
                    <a:lumOff val="50000"/>
                  </a:schemeClr>
                </a:solidFill>
                <a:latin typeface="Arial Narrow" pitchFamily="34" charset="0"/>
              </a:rPr>
              <a:t>(</a:t>
            </a:r>
            <a:r>
              <a:rPr lang="en-GB" sz="2000" u="none" dirty="0">
                <a:solidFill>
                  <a:schemeClr val="tx1">
                    <a:lumMod val="50000"/>
                    <a:lumOff val="50000"/>
                  </a:schemeClr>
                </a:solidFill>
                <a:latin typeface="Arial Narrow" pitchFamily="34" charset="0"/>
              </a:rPr>
              <a:t>I</a:t>
            </a:r>
            <a:r>
              <a:rPr lang="en-GB" sz="2000" u="none" baseline="-25000" dirty="0">
                <a:solidFill>
                  <a:schemeClr val="tx1">
                    <a:lumMod val="50000"/>
                    <a:lumOff val="50000"/>
                  </a:schemeClr>
                </a:solidFill>
                <a:latin typeface="Arial Narrow" pitchFamily="34" charset="0"/>
              </a:rPr>
              <a:t>M</a:t>
            </a:r>
            <a:r>
              <a:rPr lang="en-GB" sz="2000" b="0" u="none" dirty="0">
                <a:solidFill>
                  <a:schemeClr val="tx1">
                    <a:lumMod val="50000"/>
                    <a:lumOff val="50000"/>
                  </a:schemeClr>
                </a:solidFill>
                <a:latin typeface="Arial Narrow" pitchFamily="34" charset="0"/>
              </a:rPr>
              <a:t>)</a:t>
            </a:r>
            <a:r>
              <a:rPr lang="en-US" sz="2000" b="0" u="none" dirty="0">
                <a:solidFill>
                  <a:schemeClr val="tx1">
                    <a:lumMod val="50000"/>
                    <a:lumOff val="50000"/>
                  </a:schemeClr>
                </a:solidFill>
                <a:latin typeface="Arial Narrow" pitchFamily="34" charset="0"/>
              </a:rPr>
              <a:t> and consequently the flux.</a:t>
            </a:r>
            <a:endParaRPr lang="en-GB" sz="2000" b="0" u="none" dirty="0">
              <a:solidFill>
                <a:schemeClr val="tx1">
                  <a:lumMod val="50000"/>
                  <a:lumOff val="50000"/>
                </a:schemeClr>
              </a:solidFill>
              <a:latin typeface="Arial Narrow" pitchFamily="34" charset="0"/>
            </a:endParaRPr>
          </a:p>
        </p:txBody>
      </p:sp>
      <p:sp>
        <p:nvSpPr>
          <p:cNvPr id="365578" name="Text Box 10"/>
          <p:cNvSpPr txBox="1">
            <a:spLocks noChangeArrowheads="1"/>
          </p:cNvSpPr>
          <p:nvPr/>
        </p:nvSpPr>
        <p:spPr bwMode="auto">
          <a:xfrm>
            <a:off x="5081261" y="1739065"/>
            <a:ext cx="4469738" cy="2349500"/>
          </a:xfrm>
          <a:prstGeom prst="rect">
            <a:avLst/>
          </a:prstGeom>
          <a:noFill/>
          <a:ln w="9525">
            <a:noFill/>
            <a:miter lim="800000"/>
            <a:headEnd/>
            <a:tailEnd/>
          </a:ln>
          <a:effectLst/>
        </p:spPr>
        <p:txBody>
          <a:bodyPr/>
          <a:lstStyle/>
          <a:p>
            <a:pPr>
              <a:buClr>
                <a:srgbClr val="00B0F0"/>
              </a:buClr>
              <a:buFont typeface="Arial Narrow" pitchFamily="34" charset="0"/>
              <a:buChar char="»"/>
            </a:pPr>
            <a:r>
              <a:rPr lang="en-GB" sz="2000" b="0" u="none" dirty="0">
                <a:solidFill>
                  <a:schemeClr val="tx1">
                    <a:lumMod val="50000"/>
                    <a:lumOff val="50000"/>
                  </a:schemeClr>
                </a:solidFill>
                <a:latin typeface="Arial Narrow" pitchFamily="34" charset="0"/>
                <a:cs typeface="Arial" charset="0"/>
              </a:rPr>
              <a:t> </a:t>
            </a:r>
            <a:r>
              <a:rPr lang="en-US" sz="2000" b="0" u="none" dirty="0">
                <a:solidFill>
                  <a:schemeClr val="tx1">
                    <a:lumMod val="50000"/>
                    <a:lumOff val="50000"/>
                  </a:schemeClr>
                </a:solidFill>
                <a:latin typeface="Arial Narrow" pitchFamily="34" charset="0"/>
              </a:rPr>
              <a:t>When motor speed increases, slip (S) </a:t>
            </a:r>
            <a:r>
              <a:rPr lang="en-US" sz="2000" b="0" u="none" dirty="0" smtClean="0">
                <a:solidFill>
                  <a:schemeClr val="tx1">
                    <a:lumMod val="50000"/>
                    <a:lumOff val="50000"/>
                  </a:schemeClr>
                </a:solidFill>
                <a:latin typeface="Arial Narrow" pitchFamily="34" charset="0"/>
              </a:rPr>
              <a:t>decreases  </a:t>
            </a:r>
            <a:r>
              <a:rPr lang="en-US" sz="2000" dirty="0">
                <a:solidFill>
                  <a:schemeClr val="tx1">
                    <a:lumMod val="50000"/>
                    <a:lumOff val="50000"/>
                  </a:schemeClr>
                </a:solidFill>
                <a:latin typeface="Arial Narrow" pitchFamily="34" charset="0"/>
              </a:rPr>
              <a:t>and</a:t>
            </a:r>
            <a:r>
              <a:rPr lang="en-US" sz="2000" b="0" u="none" dirty="0">
                <a:solidFill>
                  <a:schemeClr val="tx1">
                    <a:lumMod val="50000"/>
                    <a:lumOff val="50000"/>
                  </a:schemeClr>
                </a:solidFill>
                <a:latin typeface="Arial Narrow" pitchFamily="34" charset="0"/>
              </a:rPr>
              <a:t> </a:t>
            </a:r>
            <a:r>
              <a:rPr lang="en-US" sz="2000" u="none" dirty="0" err="1">
                <a:solidFill>
                  <a:schemeClr val="tx1">
                    <a:lumMod val="50000"/>
                    <a:lumOff val="50000"/>
                  </a:schemeClr>
                </a:solidFill>
                <a:latin typeface="Arial Narrow" pitchFamily="34" charset="0"/>
              </a:rPr>
              <a:t>I</a:t>
            </a:r>
            <a:r>
              <a:rPr lang="en-US" sz="2000" b="0" u="none" dirty="0" err="1">
                <a:solidFill>
                  <a:schemeClr val="tx1">
                    <a:lumMod val="50000"/>
                    <a:lumOff val="50000"/>
                  </a:schemeClr>
                </a:solidFill>
                <a:latin typeface="Arial Narrow" pitchFamily="34" charset="0"/>
              </a:rPr>
              <a:t>r</a:t>
            </a:r>
            <a:r>
              <a:rPr lang="en-US" sz="2000" b="0" u="none" dirty="0">
                <a:solidFill>
                  <a:schemeClr val="tx1">
                    <a:lumMod val="50000"/>
                    <a:lumOff val="50000"/>
                  </a:schemeClr>
                </a:solidFill>
                <a:latin typeface="Arial Narrow" pitchFamily="34" charset="0"/>
              </a:rPr>
              <a:t> decreases</a:t>
            </a:r>
            <a:endParaRPr lang="en-GB" sz="2000" b="0" u="none" dirty="0">
              <a:solidFill>
                <a:schemeClr val="tx1">
                  <a:lumMod val="50000"/>
                  <a:lumOff val="50000"/>
                </a:schemeClr>
              </a:solidFill>
              <a:latin typeface="Arial Narrow" pitchFamily="34" charset="0"/>
            </a:endParaRPr>
          </a:p>
        </p:txBody>
      </p:sp>
      <p:graphicFrame>
        <p:nvGraphicFramePr>
          <p:cNvPr id="365579" name="Object 11"/>
          <p:cNvGraphicFramePr>
            <a:graphicFrameLocks noChangeAspect="1"/>
          </p:cNvGraphicFramePr>
          <p:nvPr/>
        </p:nvGraphicFramePr>
        <p:xfrm>
          <a:off x="1224492" y="3954463"/>
          <a:ext cx="2022475" cy="887412"/>
        </p:xfrm>
        <a:graphic>
          <a:graphicData uri="http://schemas.openxmlformats.org/presentationml/2006/ole">
            <p:oleObj spid="_x0000_s72706" name="Ecuación" r:id="rId4" imgW="914400" imgH="431640" progId="Equation.3">
              <p:embed/>
            </p:oleObj>
          </a:graphicData>
        </a:graphic>
      </p:graphicFrame>
      <p:graphicFrame>
        <p:nvGraphicFramePr>
          <p:cNvPr id="365580" name="Object 12"/>
          <p:cNvGraphicFramePr>
            <a:graphicFrameLocks noChangeAspect="1"/>
          </p:cNvGraphicFramePr>
          <p:nvPr/>
        </p:nvGraphicFramePr>
        <p:xfrm>
          <a:off x="5873089" y="3941763"/>
          <a:ext cx="2703513" cy="901700"/>
        </p:xfrm>
        <a:graphic>
          <a:graphicData uri="http://schemas.openxmlformats.org/presentationml/2006/ole">
            <p:oleObj spid="_x0000_s72707" name="Ecuación" r:id="rId5" imgW="1295280" imgH="469800" progId="Equation.3">
              <p:embed/>
            </p:oleObj>
          </a:graphicData>
        </a:graphic>
      </p:graphicFrame>
      <p:sp>
        <p:nvSpPr>
          <p:cNvPr id="11" name="Text Box 2"/>
          <p:cNvSpPr txBox="1">
            <a:spLocks noChangeArrowheads="1"/>
          </p:cNvSpPr>
          <p:nvPr/>
        </p:nvSpPr>
        <p:spPr bwMode="auto">
          <a:xfrm>
            <a:off x="0" y="908051"/>
            <a:ext cx="9906000" cy="461665"/>
          </a:xfrm>
          <a:prstGeom prst="rect">
            <a:avLst/>
          </a:prstGeom>
          <a:noFill/>
          <a:ln w="9525">
            <a:noFill/>
            <a:miter lim="800000"/>
            <a:headEnd/>
            <a:tailEnd/>
          </a:ln>
          <a:effectLst/>
        </p:spPr>
        <p:txBody>
          <a:bodyPr>
            <a:spAutoFit/>
          </a:bodyPr>
          <a:lstStyle/>
          <a:p>
            <a:pPr algn="ctr"/>
            <a:r>
              <a:rPr lang="en-GB" sz="2400" b="1" dirty="0" smtClean="0">
                <a:solidFill>
                  <a:srgbClr val="00B0F0"/>
                </a:solidFill>
              </a:rPr>
              <a:t>MOTOR EQUIVALENT CIRCUIT: TRANSFORMER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65571"/>
                                        </p:tgtEl>
                                        <p:attrNameLst>
                                          <p:attrName>style.visibility</p:attrName>
                                        </p:attrNameLst>
                                      </p:cBhvr>
                                      <p:to>
                                        <p:strVal val="visible"/>
                                      </p:to>
                                    </p:set>
                                    <p:animEffect transition="in" filter="wipe(up)">
                                      <p:cBhvr>
                                        <p:cTn id="7" dur="500"/>
                                        <p:tgtEl>
                                          <p:spTgt spid="36557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65579"/>
                                        </p:tgtEl>
                                        <p:attrNameLst>
                                          <p:attrName>style.visibility</p:attrName>
                                        </p:attrNameLst>
                                      </p:cBhvr>
                                      <p:to>
                                        <p:strVal val="visible"/>
                                      </p:to>
                                    </p:set>
                                    <p:animEffect transition="in" filter="fade">
                                      <p:cBhvr>
                                        <p:cTn id="11" dur="500"/>
                                        <p:tgtEl>
                                          <p:spTgt spid="36557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65578"/>
                                        </p:tgtEl>
                                        <p:attrNameLst>
                                          <p:attrName>style.visibility</p:attrName>
                                        </p:attrNameLst>
                                      </p:cBhvr>
                                      <p:to>
                                        <p:strVal val="visible"/>
                                      </p:to>
                                    </p:set>
                                    <p:animEffect transition="in" filter="wipe(up)">
                                      <p:cBhvr>
                                        <p:cTn id="15" dur="500"/>
                                        <p:tgtEl>
                                          <p:spTgt spid="36557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65580"/>
                                        </p:tgtEl>
                                        <p:attrNameLst>
                                          <p:attrName>style.visibility</p:attrName>
                                        </p:attrNameLst>
                                      </p:cBhvr>
                                      <p:to>
                                        <p:strVal val="visible"/>
                                      </p:to>
                                    </p:set>
                                    <p:animEffect transition="in" filter="fade">
                                      <p:cBhvr>
                                        <p:cTn id="19" dur="500"/>
                                        <p:tgtEl>
                                          <p:spTgt spid="365580"/>
                                        </p:tgtEl>
                                      </p:cBhvr>
                                    </p:animEffect>
                                  </p:childTnLst>
                                </p:cTn>
                              </p:par>
                              <p:par>
                                <p:cTn id="20" presetID="54" presetClass="entr" presetSubtype="0" accel="10000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strVal val="#ppt_w*0.05"/>
                                          </p:val>
                                        </p:tav>
                                        <p:tav tm="100000">
                                          <p:val>
                                            <p:strVal val="#ppt_w"/>
                                          </p:val>
                                        </p:tav>
                                      </p:tavLst>
                                    </p:anim>
                                    <p:anim calcmode="lin" valueType="num">
                                      <p:cBhvr>
                                        <p:cTn id="23" dur="500" fill="hold"/>
                                        <p:tgtEl>
                                          <p:spTgt spid="11"/>
                                        </p:tgtEl>
                                        <p:attrNameLst>
                                          <p:attrName>ppt_h</p:attrName>
                                        </p:attrNameLst>
                                      </p:cBhvr>
                                      <p:tavLst>
                                        <p:tav tm="0">
                                          <p:val>
                                            <p:strVal val="#ppt_h"/>
                                          </p:val>
                                        </p:tav>
                                        <p:tav tm="100000">
                                          <p:val>
                                            <p:strVal val="#ppt_h"/>
                                          </p:val>
                                        </p:tav>
                                      </p:tavLst>
                                    </p:anim>
                                    <p:anim calcmode="lin" valueType="num">
                                      <p:cBhvr>
                                        <p:cTn id="24" dur="500" fill="hold"/>
                                        <p:tgtEl>
                                          <p:spTgt spid="11"/>
                                        </p:tgtEl>
                                        <p:attrNameLst>
                                          <p:attrName>ppt_x</p:attrName>
                                        </p:attrNameLst>
                                      </p:cBhvr>
                                      <p:tavLst>
                                        <p:tav tm="0">
                                          <p:val>
                                            <p:strVal val="#ppt_x-.2"/>
                                          </p:val>
                                        </p:tav>
                                        <p:tav tm="100000">
                                          <p:val>
                                            <p:strVal val="#ppt_x"/>
                                          </p:val>
                                        </p:tav>
                                      </p:tavLst>
                                    </p:anim>
                                    <p:anim calcmode="lin" valueType="num">
                                      <p:cBhvr>
                                        <p:cTn id="25" dur="500" fill="hold"/>
                                        <p:tgtEl>
                                          <p:spTgt spid="11"/>
                                        </p:tgtEl>
                                        <p:attrNameLst>
                                          <p:attrName>ppt_y</p:attrName>
                                        </p:attrNameLst>
                                      </p:cBhvr>
                                      <p:tavLst>
                                        <p:tav tm="0">
                                          <p:val>
                                            <p:strVal val="#ppt_y"/>
                                          </p:val>
                                        </p:tav>
                                        <p:tav tm="100000">
                                          <p:val>
                                            <p:strVal val="#ppt_y"/>
                                          </p:val>
                                        </p:tav>
                                      </p:tavLst>
                                    </p:anim>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1" grpId="0"/>
      <p:bldP spid="365578"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67638" name="Picture 22" descr="GDTG0002AI"/>
          <p:cNvPicPr>
            <a:picLocks noChangeAspect="1" noChangeArrowheads="1"/>
          </p:cNvPicPr>
          <p:nvPr/>
        </p:nvPicPr>
        <p:blipFill>
          <a:blip r:embed="rId4"/>
          <a:srcRect/>
          <a:stretch>
            <a:fillRect/>
          </a:stretch>
        </p:blipFill>
        <p:spPr bwMode="auto">
          <a:xfrm>
            <a:off x="776261" y="2280746"/>
            <a:ext cx="8143214" cy="2657475"/>
          </a:xfrm>
          <a:prstGeom prst="rect">
            <a:avLst/>
          </a:prstGeom>
          <a:noFill/>
        </p:spPr>
      </p:pic>
      <p:sp>
        <p:nvSpPr>
          <p:cNvPr id="367618" name="Text Box 2"/>
          <p:cNvSpPr txBox="1">
            <a:spLocks noChangeArrowheads="1"/>
          </p:cNvSpPr>
          <p:nvPr/>
        </p:nvSpPr>
        <p:spPr bwMode="auto">
          <a:xfrm>
            <a:off x="0" y="908051"/>
            <a:ext cx="9906000" cy="830997"/>
          </a:xfrm>
          <a:prstGeom prst="rect">
            <a:avLst/>
          </a:prstGeom>
          <a:noFill/>
          <a:ln w="9525">
            <a:noFill/>
            <a:miter lim="800000"/>
            <a:headEnd/>
            <a:tailEnd/>
          </a:ln>
          <a:effectLst/>
        </p:spPr>
        <p:txBody>
          <a:bodyPr>
            <a:spAutoFit/>
          </a:bodyPr>
          <a:lstStyle/>
          <a:p>
            <a:pPr algn="ctr"/>
            <a:r>
              <a:rPr lang="en-GB" sz="2400" b="1" dirty="0" smtClean="0">
                <a:solidFill>
                  <a:srgbClr val="00B0F0"/>
                </a:solidFill>
              </a:rPr>
              <a:t>MOTOR EQUIVALENT CIRCUIT: </a:t>
            </a:r>
          </a:p>
          <a:p>
            <a:pPr algn="ctr"/>
            <a:r>
              <a:rPr lang="en-GB" sz="2400" b="1" dirty="0" smtClean="0">
                <a:solidFill>
                  <a:srgbClr val="00B0F0"/>
                </a:solidFill>
              </a:rPr>
              <a:t>ELECTRIC CIRCUIT PER PHASE</a:t>
            </a:r>
          </a:p>
        </p:txBody>
      </p:sp>
      <p:sp>
        <p:nvSpPr>
          <p:cNvPr id="367619" name="Text Box 3"/>
          <p:cNvSpPr txBox="1">
            <a:spLocks noChangeArrowheads="1"/>
          </p:cNvSpPr>
          <p:nvPr/>
        </p:nvSpPr>
        <p:spPr bwMode="auto">
          <a:xfrm>
            <a:off x="194337" y="1666884"/>
            <a:ext cx="8499481" cy="981075"/>
          </a:xfrm>
          <a:prstGeom prst="rect">
            <a:avLst/>
          </a:prstGeom>
          <a:noFill/>
          <a:ln w="9525">
            <a:noFill/>
            <a:miter lim="800000"/>
            <a:headEnd/>
            <a:tailEnd/>
          </a:ln>
          <a:effectLst/>
        </p:spPr>
        <p:txBody>
          <a:bodyPr/>
          <a:lstStyle/>
          <a:p>
            <a:pPr>
              <a:buClr>
                <a:srgbClr val="00B0F0"/>
              </a:buClr>
              <a:buFont typeface="Arial Narrow" pitchFamily="34" charset="0"/>
              <a:buChar char="»"/>
            </a:pPr>
            <a:r>
              <a:rPr lang="en-GB" sz="2000" b="0" u="none" dirty="0">
                <a:solidFill>
                  <a:schemeClr val="tx1">
                    <a:lumMod val="50000"/>
                    <a:lumOff val="50000"/>
                  </a:schemeClr>
                </a:solidFill>
                <a:latin typeface="Arial Narrow" pitchFamily="34" charset="0"/>
                <a:cs typeface="Arial" charset="0"/>
              </a:rPr>
              <a:t> </a:t>
            </a:r>
            <a:r>
              <a:rPr lang="en-US" sz="2000" b="0" u="none" dirty="0">
                <a:solidFill>
                  <a:schemeClr val="tx1">
                    <a:lumMod val="50000"/>
                    <a:lumOff val="50000"/>
                  </a:schemeClr>
                </a:solidFill>
                <a:latin typeface="Arial Narrow" pitchFamily="34" charset="0"/>
              </a:rPr>
              <a:t>Equivalent circuit of a motor for each phase can be simplified as follows</a:t>
            </a:r>
            <a:r>
              <a:rPr lang="en-GB" sz="2000" b="0" u="none" dirty="0">
                <a:solidFill>
                  <a:schemeClr val="tx1">
                    <a:lumMod val="50000"/>
                    <a:lumOff val="50000"/>
                  </a:schemeClr>
                </a:solidFill>
                <a:latin typeface="Arial Narrow" pitchFamily="34" charset="0"/>
              </a:rPr>
              <a:t>:</a:t>
            </a:r>
          </a:p>
        </p:txBody>
      </p:sp>
      <p:sp>
        <p:nvSpPr>
          <p:cNvPr id="367627" name="Line 11"/>
          <p:cNvSpPr>
            <a:spLocks noChangeShapeType="1"/>
          </p:cNvSpPr>
          <p:nvPr/>
        </p:nvSpPr>
        <p:spPr bwMode="auto">
          <a:xfrm flipH="1">
            <a:off x="2883548" y="3783439"/>
            <a:ext cx="1236530" cy="269875"/>
          </a:xfrm>
          <a:prstGeom prst="line">
            <a:avLst/>
          </a:prstGeom>
          <a:noFill/>
          <a:ln w="9525">
            <a:solidFill>
              <a:srgbClr val="000000"/>
            </a:solidFill>
            <a:round/>
            <a:headEnd/>
            <a:tailEnd type="triangle" w="med" len="med"/>
          </a:ln>
          <a:effectLst/>
        </p:spPr>
        <p:txBody>
          <a:bodyPr wrap="none" anchor="ctr"/>
          <a:lstStyle/>
          <a:p>
            <a:endParaRPr lang="es-ES" b="1">
              <a:solidFill>
                <a:schemeClr val="tx1">
                  <a:lumMod val="50000"/>
                  <a:lumOff val="50000"/>
                </a:schemeClr>
              </a:solidFill>
            </a:endParaRPr>
          </a:p>
        </p:txBody>
      </p:sp>
      <p:sp>
        <p:nvSpPr>
          <p:cNvPr id="367628" name="Text Box 12"/>
          <p:cNvSpPr txBox="1">
            <a:spLocks noChangeArrowheads="1"/>
          </p:cNvSpPr>
          <p:nvPr/>
        </p:nvSpPr>
        <p:spPr bwMode="auto">
          <a:xfrm>
            <a:off x="896013" y="4017971"/>
            <a:ext cx="2670836" cy="476250"/>
          </a:xfrm>
          <a:prstGeom prst="rect">
            <a:avLst/>
          </a:prstGeom>
          <a:noFill/>
          <a:ln w="9525" algn="ctr">
            <a:noFill/>
            <a:miter lim="800000"/>
            <a:headEnd/>
            <a:tailEnd/>
          </a:ln>
          <a:effectLst/>
        </p:spPr>
        <p:txBody>
          <a:bodyPr/>
          <a:lstStyle/>
          <a:p>
            <a:pPr algn="r" eaLnBrk="0" hangingPunct="0"/>
            <a:r>
              <a:rPr lang="en-GB" b="1" u="none">
                <a:solidFill>
                  <a:schemeClr val="tx1">
                    <a:lumMod val="50000"/>
                    <a:lumOff val="50000"/>
                  </a:schemeClr>
                </a:solidFill>
                <a:latin typeface="Arial Narrow" pitchFamily="34" charset="0"/>
                <a:cs typeface="Arial" charset="0"/>
              </a:rPr>
              <a:t>Magnetic Inductance</a:t>
            </a:r>
          </a:p>
        </p:txBody>
      </p:sp>
      <p:sp>
        <p:nvSpPr>
          <p:cNvPr id="367629" name="Line 13"/>
          <p:cNvSpPr>
            <a:spLocks noChangeShapeType="1"/>
          </p:cNvSpPr>
          <p:nvPr/>
        </p:nvSpPr>
        <p:spPr bwMode="auto">
          <a:xfrm flipH="1">
            <a:off x="6980636" y="4089408"/>
            <a:ext cx="1239969" cy="584200"/>
          </a:xfrm>
          <a:prstGeom prst="line">
            <a:avLst/>
          </a:prstGeom>
          <a:noFill/>
          <a:ln w="9525">
            <a:solidFill>
              <a:srgbClr val="000000"/>
            </a:solidFill>
            <a:round/>
            <a:headEnd/>
            <a:tailEnd type="triangle" w="med" len="med"/>
          </a:ln>
          <a:effectLst/>
        </p:spPr>
        <p:txBody>
          <a:bodyPr wrap="none" anchor="ctr"/>
          <a:lstStyle/>
          <a:p>
            <a:endParaRPr lang="es-ES"/>
          </a:p>
        </p:txBody>
      </p:sp>
      <p:sp>
        <p:nvSpPr>
          <p:cNvPr id="367630" name="Text Box 14"/>
          <p:cNvSpPr txBox="1">
            <a:spLocks noChangeArrowheads="1"/>
          </p:cNvSpPr>
          <p:nvPr/>
        </p:nvSpPr>
        <p:spPr bwMode="auto">
          <a:xfrm>
            <a:off x="5088864" y="4629911"/>
            <a:ext cx="2438665" cy="647700"/>
          </a:xfrm>
          <a:prstGeom prst="rect">
            <a:avLst/>
          </a:prstGeom>
          <a:noFill/>
          <a:ln w="9525" algn="ctr">
            <a:noFill/>
            <a:miter lim="800000"/>
            <a:headEnd/>
            <a:tailEnd/>
          </a:ln>
          <a:effectLst/>
        </p:spPr>
        <p:txBody>
          <a:bodyPr/>
          <a:lstStyle/>
          <a:p>
            <a:pPr eaLnBrk="0" hangingPunct="0"/>
            <a:r>
              <a:rPr lang="en-GB" b="0" u="none" dirty="0">
                <a:solidFill>
                  <a:schemeClr val="tx1">
                    <a:lumMod val="50000"/>
                    <a:lumOff val="50000"/>
                  </a:schemeClr>
                </a:solidFill>
                <a:latin typeface="Arial Narrow" pitchFamily="34" charset="0"/>
                <a:cs typeface="Arial" charset="0"/>
              </a:rPr>
              <a:t>Load Resistor.</a:t>
            </a:r>
          </a:p>
          <a:p>
            <a:pPr eaLnBrk="0" hangingPunct="0"/>
            <a:r>
              <a:rPr lang="en-GB" b="0" u="none" dirty="0">
                <a:solidFill>
                  <a:schemeClr val="tx1">
                    <a:lumMod val="50000"/>
                    <a:lumOff val="50000"/>
                  </a:schemeClr>
                </a:solidFill>
                <a:latin typeface="Arial Narrow" pitchFamily="34" charset="0"/>
                <a:cs typeface="Arial" charset="0"/>
              </a:rPr>
              <a:t>If S</a:t>
            </a:r>
            <a:r>
              <a:rPr lang="en-GB" b="0" u="none" dirty="0">
                <a:solidFill>
                  <a:schemeClr val="tx1">
                    <a:lumMod val="50000"/>
                    <a:lumOff val="50000"/>
                  </a:schemeClr>
                </a:solidFill>
                <a:latin typeface="Arial Narrow" pitchFamily="34" charset="0"/>
                <a:cs typeface="Arial" charset="0"/>
                <a:sym typeface="Wingdings 3" pitchFamily="18" charset="2"/>
              </a:rPr>
              <a:t>  then R </a:t>
            </a:r>
          </a:p>
        </p:txBody>
      </p:sp>
      <p:sp>
        <p:nvSpPr>
          <p:cNvPr id="367632" name="Text Box 16"/>
          <p:cNvSpPr txBox="1">
            <a:spLocks noChangeArrowheads="1"/>
          </p:cNvSpPr>
          <p:nvPr/>
        </p:nvSpPr>
        <p:spPr bwMode="auto">
          <a:xfrm>
            <a:off x="194337" y="5265747"/>
            <a:ext cx="8499481" cy="981075"/>
          </a:xfrm>
          <a:prstGeom prst="rect">
            <a:avLst/>
          </a:prstGeom>
          <a:noFill/>
          <a:ln w="9525">
            <a:noFill/>
            <a:miter lim="800000"/>
            <a:headEnd/>
            <a:tailEnd/>
          </a:ln>
          <a:effectLst/>
        </p:spPr>
        <p:txBody>
          <a:bodyPr/>
          <a:lstStyle/>
          <a:p>
            <a:pPr>
              <a:buClr>
                <a:srgbClr val="00B0F0"/>
              </a:buClr>
              <a:buFont typeface="Arial Narrow" pitchFamily="34" charset="0"/>
              <a:buChar char="»"/>
            </a:pPr>
            <a:r>
              <a:rPr lang="en-GB" sz="2000" b="0" u="none" dirty="0">
                <a:solidFill>
                  <a:schemeClr val="tx1">
                    <a:lumMod val="50000"/>
                    <a:lumOff val="50000"/>
                  </a:schemeClr>
                </a:solidFill>
                <a:latin typeface="Arial Narrow" pitchFamily="34" charset="0"/>
                <a:cs typeface="Arial" charset="0"/>
              </a:rPr>
              <a:t> </a:t>
            </a:r>
            <a:r>
              <a:rPr lang="en-US" sz="2000" b="0" u="none" dirty="0">
                <a:solidFill>
                  <a:schemeClr val="tx1">
                    <a:lumMod val="50000"/>
                    <a:lumOff val="50000"/>
                  </a:schemeClr>
                </a:solidFill>
                <a:latin typeface="Arial Narrow" pitchFamily="34" charset="0"/>
              </a:rPr>
              <a:t>Motor slip is speed function</a:t>
            </a:r>
            <a:r>
              <a:rPr lang="en-GB" sz="2000" b="0" u="none" dirty="0">
                <a:solidFill>
                  <a:schemeClr val="tx1">
                    <a:lumMod val="50000"/>
                    <a:lumOff val="50000"/>
                  </a:schemeClr>
                </a:solidFill>
                <a:latin typeface="Arial Narrow" pitchFamily="34" charset="0"/>
              </a:rPr>
              <a:t>:</a:t>
            </a:r>
          </a:p>
        </p:txBody>
      </p:sp>
      <p:graphicFrame>
        <p:nvGraphicFramePr>
          <p:cNvPr id="367633" name="Object 17"/>
          <p:cNvGraphicFramePr>
            <a:graphicFrameLocks noChangeAspect="1"/>
          </p:cNvGraphicFramePr>
          <p:nvPr/>
        </p:nvGraphicFramePr>
        <p:xfrm>
          <a:off x="4029111" y="5661620"/>
          <a:ext cx="1847056" cy="846137"/>
        </p:xfrm>
        <a:graphic>
          <a:graphicData uri="http://schemas.openxmlformats.org/presentationml/2006/ole">
            <p:oleObj spid="_x0000_s73730" name="Ecuación" r:id="rId5" imgW="901440" imgH="4442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367618"/>
                                        </p:tgtEl>
                                        <p:attrNameLst>
                                          <p:attrName>style.visibility</p:attrName>
                                        </p:attrNameLst>
                                      </p:cBhvr>
                                      <p:to>
                                        <p:strVal val="visible"/>
                                      </p:to>
                                    </p:set>
                                    <p:anim calcmode="lin" valueType="num">
                                      <p:cBhvr>
                                        <p:cTn id="7" dur="500" fill="hold"/>
                                        <p:tgtEl>
                                          <p:spTgt spid="367618"/>
                                        </p:tgtEl>
                                        <p:attrNameLst>
                                          <p:attrName>ppt_w</p:attrName>
                                        </p:attrNameLst>
                                      </p:cBhvr>
                                      <p:tavLst>
                                        <p:tav tm="0">
                                          <p:val>
                                            <p:strVal val="#ppt_w*0.05"/>
                                          </p:val>
                                        </p:tav>
                                        <p:tav tm="100000">
                                          <p:val>
                                            <p:strVal val="#ppt_w"/>
                                          </p:val>
                                        </p:tav>
                                      </p:tavLst>
                                    </p:anim>
                                    <p:anim calcmode="lin" valueType="num">
                                      <p:cBhvr>
                                        <p:cTn id="8" dur="500" fill="hold"/>
                                        <p:tgtEl>
                                          <p:spTgt spid="367618"/>
                                        </p:tgtEl>
                                        <p:attrNameLst>
                                          <p:attrName>ppt_h</p:attrName>
                                        </p:attrNameLst>
                                      </p:cBhvr>
                                      <p:tavLst>
                                        <p:tav tm="0">
                                          <p:val>
                                            <p:strVal val="#ppt_h"/>
                                          </p:val>
                                        </p:tav>
                                        <p:tav tm="100000">
                                          <p:val>
                                            <p:strVal val="#ppt_h"/>
                                          </p:val>
                                        </p:tav>
                                      </p:tavLst>
                                    </p:anim>
                                    <p:anim calcmode="lin" valueType="num">
                                      <p:cBhvr>
                                        <p:cTn id="9" dur="500" fill="hold"/>
                                        <p:tgtEl>
                                          <p:spTgt spid="367618"/>
                                        </p:tgtEl>
                                        <p:attrNameLst>
                                          <p:attrName>ppt_x</p:attrName>
                                        </p:attrNameLst>
                                      </p:cBhvr>
                                      <p:tavLst>
                                        <p:tav tm="0">
                                          <p:val>
                                            <p:strVal val="#ppt_x-.2"/>
                                          </p:val>
                                        </p:tav>
                                        <p:tav tm="100000">
                                          <p:val>
                                            <p:strVal val="#ppt_x"/>
                                          </p:val>
                                        </p:tav>
                                      </p:tavLst>
                                    </p:anim>
                                    <p:anim calcmode="lin" valueType="num">
                                      <p:cBhvr>
                                        <p:cTn id="10" dur="500" fill="hold"/>
                                        <p:tgtEl>
                                          <p:spTgt spid="367618"/>
                                        </p:tgtEl>
                                        <p:attrNameLst>
                                          <p:attrName>ppt_y</p:attrName>
                                        </p:attrNameLst>
                                      </p:cBhvr>
                                      <p:tavLst>
                                        <p:tav tm="0">
                                          <p:val>
                                            <p:strVal val="#ppt_y"/>
                                          </p:val>
                                        </p:tav>
                                        <p:tav tm="100000">
                                          <p:val>
                                            <p:strVal val="#ppt_y"/>
                                          </p:val>
                                        </p:tav>
                                      </p:tavLst>
                                    </p:anim>
                                    <p:animEffect transition="in" filter="fade">
                                      <p:cBhvr>
                                        <p:cTn id="11" dur="500"/>
                                        <p:tgtEl>
                                          <p:spTgt spid="367618"/>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367619"/>
                                        </p:tgtEl>
                                        <p:attrNameLst>
                                          <p:attrName>style.visibility</p:attrName>
                                        </p:attrNameLst>
                                      </p:cBhvr>
                                      <p:to>
                                        <p:strVal val="visible"/>
                                      </p:to>
                                    </p:set>
                                    <p:animEffect transition="in" filter="wipe(up)">
                                      <p:cBhvr>
                                        <p:cTn id="15" dur="500"/>
                                        <p:tgtEl>
                                          <p:spTgt spid="367619"/>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367638"/>
                                        </p:tgtEl>
                                        <p:attrNameLst>
                                          <p:attrName>style.visibility</p:attrName>
                                        </p:attrNameLst>
                                      </p:cBhvr>
                                      <p:to>
                                        <p:strVal val="visible"/>
                                      </p:to>
                                    </p:set>
                                    <p:animEffect transition="in" filter="fade">
                                      <p:cBhvr>
                                        <p:cTn id="19" dur="1000"/>
                                        <p:tgtEl>
                                          <p:spTgt spid="367638"/>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67627"/>
                                        </p:tgtEl>
                                        <p:attrNameLst>
                                          <p:attrName>style.visibility</p:attrName>
                                        </p:attrNameLst>
                                      </p:cBhvr>
                                      <p:to>
                                        <p:strVal val="visible"/>
                                      </p:to>
                                    </p:set>
                                    <p:animEffect transition="in" filter="wipe(up)">
                                      <p:cBhvr>
                                        <p:cTn id="23" dur="500"/>
                                        <p:tgtEl>
                                          <p:spTgt spid="367627"/>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367628"/>
                                        </p:tgtEl>
                                        <p:attrNameLst>
                                          <p:attrName>style.visibility</p:attrName>
                                        </p:attrNameLst>
                                      </p:cBhvr>
                                      <p:to>
                                        <p:strVal val="visible"/>
                                      </p:to>
                                    </p:set>
                                    <p:animEffect transition="in" filter="wipe(up)">
                                      <p:cBhvr>
                                        <p:cTn id="27" dur="500"/>
                                        <p:tgtEl>
                                          <p:spTgt spid="367628"/>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7629"/>
                                        </p:tgtEl>
                                        <p:attrNameLst>
                                          <p:attrName>style.visibility</p:attrName>
                                        </p:attrNameLst>
                                      </p:cBhvr>
                                      <p:to>
                                        <p:strVal val="visible"/>
                                      </p:to>
                                    </p:set>
                                    <p:animEffect transition="in" filter="wipe(up)">
                                      <p:cBhvr>
                                        <p:cTn id="31" dur="500"/>
                                        <p:tgtEl>
                                          <p:spTgt spid="367629"/>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67630"/>
                                        </p:tgtEl>
                                        <p:attrNameLst>
                                          <p:attrName>style.visibility</p:attrName>
                                        </p:attrNameLst>
                                      </p:cBhvr>
                                      <p:to>
                                        <p:strVal val="visible"/>
                                      </p:to>
                                    </p:set>
                                    <p:animEffect transition="in" filter="wipe(up)">
                                      <p:cBhvr>
                                        <p:cTn id="35" dur="500"/>
                                        <p:tgtEl>
                                          <p:spTgt spid="367630"/>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7632"/>
                                        </p:tgtEl>
                                        <p:attrNameLst>
                                          <p:attrName>style.visibility</p:attrName>
                                        </p:attrNameLst>
                                      </p:cBhvr>
                                      <p:to>
                                        <p:strVal val="visible"/>
                                      </p:to>
                                    </p:set>
                                    <p:animEffect transition="in" filter="wipe(up)">
                                      <p:cBhvr>
                                        <p:cTn id="39" dur="500"/>
                                        <p:tgtEl>
                                          <p:spTgt spid="367632"/>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67633"/>
                                        </p:tgtEl>
                                        <p:attrNameLst>
                                          <p:attrName>style.visibility</p:attrName>
                                        </p:attrNameLst>
                                      </p:cBhvr>
                                      <p:to>
                                        <p:strVal val="visible"/>
                                      </p:to>
                                    </p:set>
                                    <p:animEffect transition="in" filter="fade">
                                      <p:cBhvr>
                                        <p:cTn id="43" dur="500"/>
                                        <p:tgtEl>
                                          <p:spTgt spid="3676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18" grpId="0"/>
      <p:bldP spid="367619" grpId="0"/>
      <p:bldP spid="367627" grpId="0" animBg="1"/>
      <p:bldP spid="367628" grpId="0"/>
      <p:bldP spid="367629" grpId="0" animBg="1"/>
      <p:bldP spid="367630" grpId="0"/>
      <p:bldP spid="367632"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9668" name="Text Box 4"/>
          <p:cNvSpPr txBox="1">
            <a:spLocks noChangeArrowheads="1"/>
          </p:cNvSpPr>
          <p:nvPr/>
        </p:nvSpPr>
        <p:spPr bwMode="auto">
          <a:xfrm>
            <a:off x="221854" y="1920876"/>
            <a:ext cx="9267957" cy="981075"/>
          </a:xfrm>
          <a:prstGeom prst="rect">
            <a:avLst/>
          </a:prstGeom>
          <a:noFill/>
          <a:ln w="9525">
            <a:noFill/>
            <a:miter lim="800000"/>
            <a:headEnd/>
            <a:tailEnd/>
          </a:ln>
          <a:effectLst/>
        </p:spPr>
        <p:txBody>
          <a:bodyPr/>
          <a:lstStyle/>
          <a:p>
            <a:pPr>
              <a:buClr>
                <a:srgbClr val="00B0F0"/>
              </a:buClr>
              <a:buFont typeface="Arial Narrow" pitchFamily="34" charset="0"/>
              <a:buChar char="»"/>
            </a:pPr>
            <a:r>
              <a:rPr lang="en-GB" sz="2000" b="0" u="none" dirty="0">
                <a:solidFill>
                  <a:schemeClr val="tx1">
                    <a:lumMod val="50000"/>
                    <a:lumOff val="50000"/>
                  </a:schemeClr>
                </a:solidFill>
                <a:latin typeface="Arial Narrow" pitchFamily="34" charset="0"/>
                <a:cs typeface="Arial" charset="0"/>
              </a:rPr>
              <a:t> </a:t>
            </a:r>
            <a:r>
              <a:rPr lang="en-US" sz="2000" b="0" u="none" dirty="0">
                <a:solidFill>
                  <a:schemeClr val="tx1">
                    <a:lumMod val="50000"/>
                    <a:lumOff val="50000"/>
                  </a:schemeClr>
                </a:solidFill>
                <a:latin typeface="Arial Narrow" pitchFamily="34" charset="0"/>
              </a:rPr>
              <a:t>Upon the instant of start up instant the motor acts like a transformer with the secondary in short circuited. </a:t>
            </a:r>
            <a:r>
              <a:rPr lang="en-US" sz="2000" u="none" dirty="0" err="1">
                <a:solidFill>
                  <a:schemeClr val="tx1">
                    <a:lumMod val="50000"/>
                    <a:lumOff val="50000"/>
                  </a:schemeClr>
                </a:solidFill>
                <a:latin typeface="Arial Narrow" pitchFamily="34" charset="0"/>
              </a:rPr>
              <a:t>Ir</a:t>
            </a:r>
            <a:r>
              <a:rPr lang="en-US" sz="2000" u="none" dirty="0">
                <a:solidFill>
                  <a:schemeClr val="tx1">
                    <a:lumMod val="50000"/>
                    <a:lumOff val="50000"/>
                  </a:schemeClr>
                </a:solidFill>
                <a:latin typeface="Arial Narrow" pitchFamily="34" charset="0"/>
              </a:rPr>
              <a:t> increases</a:t>
            </a:r>
            <a:r>
              <a:rPr lang="en-US" sz="2000" b="0" u="none" dirty="0">
                <a:solidFill>
                  <a:schemeClr val="tx1">
                    <a:lumMod val="50000"/>
                    <a:lumOff val="50000"/>
                  </a:schemeClr>
                </a:solidFill>
                <a:latin typeface="Arial Narrow" pitchFamily="34" charset="0"/>
              </a:rPr>
              <a:t> because it is like a short-circuit current.</a:t>
            </a:r>
            <a:endParaRPr lang="en-GB" sz="2000" b="0" u="none" dirty="0">
              <a:solidFill>
                <a:schemeClr val="tx1">
                  <a:lumMod val="50000"/>
                  <a:lumOff val="50000"/>
                </a:schemeClr>
              </a:solidFill>
              <a:latin typeface="Arial Narrow" pitchFamily="34" charset="0"/>
            </a:endParaRPr>
          </a:p>
        </p:txBody>
      </p:sp>
      <p:graphicFrame>
        <p:nvGraphicFramePr>
          <p:cNvPr id="369676" name="Object 12"/>
          <p:cNvGraphicFramePr>
            <a:graphicFrameLocks noChangeAspect="1"/>
          </p:cNvGraphicFramePr>
          <p:nvPr/>
        </p:nvGraphicFramePr>
        <p:xfrm>
          <a:off x="3926285" y="3360739"/>
          <a:ext cx="2194454" cy="403225"/>
        </p:xfrm>
        <a:graphic>
          <a:graphicData uri="http://schemas.openxmlformats.org/presentationml/2006/ole">
            <p:oleObj spid="_x0000_s74754" name="Ecuación" r:id="rId4" imgW="774360" imgH="164880" progId="Equation.3">
              <p:embed/>
            </p:oleObj>
          </a:graphicData>
        </a:graphic>
      </p:graphicFrame>
      <p:sp>
        <p:nvSpPr>
          <p:cNvPr id="369677" name="Text Box 13"/>
          <p:cNvSpPr txBox="1">
            <a:spLocks noChangeArrowheads="1"/>
          </p:cNvSpPr>
          <p:nvPr/>
        </p:nvSpPr>
        <p:spPr bwMode="auto">
          <a:xfrm>
            <a:off x="221854" y="4081464"/>
            <a:ext cx="9267957" cy="981075"/>
          </a:xfrm>
          <a:prstGeom prst="rect">
            <a:avLst/>
          </a:prstGeom>
          <a:noFill/>
          <a:ln w="9525">
            <a:noFill/>
            <a:miter lim="800000"/>
            <a:headEnd/>
            <a:tailEnd/>
          </a:ln>
          <a:effectLst/>
        </p:spPr>
        <p:txBody>
          <a:bodyPr/>
          <a:lstStyle/>
          <a:p>
            <a:pPr>
              <a:buClr>
                <a:srgbClr val="00B0F0"/>
              </a:buClr>
              <a:buFont typeface="Arial Narrow" pitchFamily="34" charset="0"/>
              <a:buChar char="»"/>
            </a:pPr>
            <a:r>
              <a:rPr lang="en-GB" sz="2000" b="0" u="none" dirty="0">
                <a:solidFill>
                  <a:schemeClr val="tx1">
                    <a:lumMod val="50000"/>
                    <a:lumOff val="50000"/>
                  </a:schemeClr>
                </a:solidFill>
                <a:latin typeface="Arial Narrow" pitchFamily="34" charset="0"/>
                <a:cs typeface="Arial" charset="0"/>
              </a:rPr>
              <a:t> </a:t>
            </a:r>
            <a:r>
              <a:rPr lang="en-US" sz="2000" b="0" u="none" dirty="0">
                <a:solidFill>
                  <a:schemeClr val="tx1">
                    <a:lumMod val="50000"/>
                    <a:lumOff val="50000"/>
                  </a:schemeClr>
                </a:solidFill>
                <a:latin typeface="Arial Narrow" pitchFamily="34" charset="0"/>
              </a:rPr>
              <a:t>As soon as rotor speed increases</a:t>
            </a:r>
            <a:r>
              <a:rPr lang="en-GB" sz="2000" b="0" u="none" dirty="0">
                <a:solidFill>
                  <a:schemeClr val="tx1">
                    <a:lumMod val="50000"/>
                    <a:lumOff val="50000"/>
                  </a:schemeClr>
                </a:solidFill>
                <a:latin typeface="Arial Narrow" pitchFamily="34" charset="0"/>
              </a:rPr>
              <a:t> </a:t>
            </a:r>
            <a:r>
              <a:rPr lang="en-GB" sz="2000" u="none" dirty="0" err="1">
                <a:solidFill>
                  <a:schemeClr val="tx1">
                    <a:lumMod val="50000"/>
                    <a:lumOff val="50000"/>
                  </a:schemeClr>
                </a:solidFill>
                <a:latin typeface="Arial Narrow" pitchFamily="34" charset="0"/>
              </a:rPr>
              <a:t>cosφ</a:t>
            </a:r>
            <a:r>
              <a:rPr lang="en-GB" sz="2000" u="none" baseline="-25000" dirty="0" err="1">
                <a:solidFill>
                  <a:schemeClr val="tx1">
                    <a:lumMod val="50000"/>
                    <a:lumOff val="50000"/>
                  </a:schemeClr>
                </a:solidFill>
                <a:latin typeface="Arial Narrow" pitchFamily="34" charset="0"/>
              </a:rPr>
              <a:t>R</a:t>
            </a:r>
            <a:r>
              <a:rPr lang="en-GB" sz="2000" b="0" u="none" dirty="0">
                <a:solidFill>
                  <a:schemeClr val="tx1">
                    <a:lumMod val="50000"/>
                    <a:lumOff val="50000"/>
                  </a:schemeClr>
                </a:solidFill>
                <a:latin typeface="Arial Narrow" pitchFamily="34" charset="0"/>
              </a:rPr>
              <a:t> improves and as a result </a:t>
            </a:r>
            <a:r>
              <a:rPr lang="en-GB" sz="2000" u="none" dirty="0" err="1">
                <a:solidFill>
                  <a:schemeClr val="tx1">
                    <a:lumMod val="50000"/>
                    <a:lumOff val="50000"/>
                  </a:schemeClr>
                </a:solidFill>
                <a:latin typeface="Arial Narrow" pitchFamily="34" charset="0"/>
              </a:rPr>
              <a:t>Ir</a:t>
            </a:r>
            <a:r>
              <a:rPr lang="en-GB" sz="2000" b="0" u="none" dirty="0">
                <a:solidFill>
                  <a:schemeClr val="tx1">
                    <a:lumMod val="50000"/>
                    <a:lumOff val="50000"/>
                  </a:schemeClr>
                </a:solidFill>
                <a:latin typeface="Arial Narrow" pitchFamily="34" charset="0"/>
              </a:rPr>
              <a:t> </a:t>
            </a:r>
            <a:r>
              <a:rPr lang="en-GB" sz="2000" u="none" dirty="0">
                <a:solidFill>
                  <a:schemeClr val="tx1">
                    <a:lumMod val="50000"/>
                    <a:lumOff val="50000"/>
                  </a:schemeClr>
                </a:solidFill>
                <a:latin typeface="Arial Narrow" pitchFamily="34" charset="0"/>
              </a:rPr>
              <a:t>decreases.</a:t>
            </a:r>
            <a:endParaRPr lang="en-GB" sz="2000" b="0" u="none" dirty="0">
              <a:solidFill>
                <a:schemeClr val="tx1">
                  <a:lumMod val="50000"/>
                  <a:lumOff val="50000"/>
                </a:schemeClr>
              </a:solidFill>
              <a:latin typeface="Arial Narrow" pitchFamily="34" charset="0"/>
            </a:endParaRPr>
          </a:p>
        </p:txBody>
      </p:sp>
      <p:sp>
        <p:nvSpPr>
          <p:cNvPr id="9" name="Text Box 2"/>
          <p:cNvSpPr txBox="1">
            <a:spLocks noChangeArrowheads="1"/>
          </p:cNvSpPr>
          <p:nvPr/>
        </p:nvSpPr>
        <p:spPr bwMode="auto">
          <a:xfrm>
            <a:off x="0" y="908051"/>
            <a:ext cx="9906000" cy="830997"/>
          </a:xfrm>
          <a:prstGeom prst="rect">
            <a:avLst/>
          </a:prstGeom>
          <a:noFill/>
          <a:ln w="9525">
            <a:noFill/>
            <a:miter lim="800000"/>
            <a:headEnd/>
            <a:tailEnd/>
          </a:ln>
          <a:effectLst/>
        </p:spPr>
        <p:txBody>
          <a:bodyPr>
            <a:spAutoFit/>
          </a:bodyPr>
          <a:lstStyle/>
          <a:p>
            <a:pPr algn="ctr"/>
            <a:r>
              <a:rPr lang="en-GB" sz="2400" b="1" dirty="0" smtClean="0">
                <a:solidFill>
                  <a:srgbClr val="00B0F0"/>
                </a:solidFill>
              </a:rPr>
              <a:t>MOTOR EQUIVALENT CIRCUIT: </a:t>
            </a:r>
          </a:p>
          <a:p>
            <a:pPr algn="ctr"/>
            <a:r>
              <a:rPr lang="en-GB" sz="2400" b="1" dirty="0" smtClean="0">
                <a:solidFill>
                  <a:srgbClr val="00B0F0"/>
                </a:solidFill>
              </a:rPr>
              <a:t>ELECTRIC CIRCUIT PER PHASE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69668"/>
                                        </p:tgtEl>
                                        <p:attrNameLst>
                                          <p:attrName>style.visibility</p:attrName>
                                        </p:attrNameLst>
                                      </p:cBhvr>
                                      <p:to>
                                        <p:strVal val="visible"/>
                                      </p:to>
                                    </p:set>
                                    <p:animEffect transition="in" filter="wipe(up)">
                                      <p:cBhvr>
                                        <p:cTn id="7" dur="500"/>
                                        <p:tgtEl>
                                          <p:spTgt spid="36966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69676"/>
                                        </p:tgtEl>
                                        <p:attrNameLst>
                                          <p:attrName>style.visibility</p:attrName>
                                        </p:attrNameLst>
                                      </p:cBhvr>
                                      <p:to>
                                        <p:strVal val="visible"/>
                                      </p:to>
                                    </p:set>
                                    <p:animEffect transition="in" filter="fade">
                                      <p:cBhvr>
                                        <p:cTn id="11" dur="500"/>
                                        <p:tgtEl>
                                          <p:spTgt spid="369676"/>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69677"/>
                                        </p:tgtEl>
                                        <p:attrNameLst>
                                          <p:attrName>style.visibility</p:attrName>
                                        </p:attrNameLst>
                                      </p:cBhvr>
                                      <p:to>
                                        <p:strVal val="visible"/>
                                      </p:to>
                                    </p:set>
                                    <p:animEffect transition="in" filter="wipe(up)">
                                      <p:cBhvr>
                                        <p:cTn id="15" dur="500"/>
                                        <p:tgtEl>
                                          <p:spTgt spid="369677"/>
                                        </p:tgtEl>
                                      </p:cBhvr>
                                    </p:animEffect>
                                  </p:childTnLst>
                                </p:cTn>
                              </p:par>
                              <p:par>
                                <p:cTn id="16" presetID="54" presetClass="entr" presetSubtype="0" accel="10000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strVal val="#ppt_w*0.05"/>
                                          </p:val>
                                        </p:tav>
                                        <p:tav tm="100000">
                                          <p:val>
                                            <p:strVal val="#ppt_w"/>
                                          </p:val>
                                        </p:tav>
                                      </p:tavLst>
                                    </p:anim>
                                    <p:anim calcmode="lin" valueType="num">
                                      <p:cBhvr>
                                        <p:cTn id="19" dur="500" fill="hold"/>
                                        <p:tgtEl>
                                          <p:spTgt spid="9"/>
                                        </p:tgtEl>
                                        <p:attrNameLst>
                                          <p:attrName>ppt_h</p:attrName>
                                        </p:attrNameLst>
                                      </p:cBhvr>
                                      <p:tavLst>
                                        <p:tav tm="0">
                                          <p:val>
                                            <p:strVal val="#ppt_h"/>
                                          </p:val>
                                        </p:tav>
                                        <p:tav tm="100000">
                                          <p:val>
                                            <p:strVal val="#ppt_h"/>
                                          </p:val>
                                        </p:tav>
                                      </p:tavLst>
                                    </p:anim>
                                    <p:anim calcmode="lin" valueType="num">
                                      <p:cBhvr>
                                        <p:cTn id="20" dur="500" fill="hold"/>
                                        <p:tgtEl>
                                          <p:spTgt spid="9"/>
                                        </p:tgtEl>
                                        <p:attrNameLst>
                                          <p:attrName>ppt_x</p:attrName>
                                        </p:attrNameLst>
                                      </p:cBhvr>
                                      <p:tavLst>
                                        <p:tav tm="0">
                                          <p:val>
                                            <p:strVal val="#ppt_x-.2"/>
                                          </p:val>
                                        </p:tav>
                                        <p:tav tm="100000">
                                          <p:val>
                                            <p:strVal val="#ppt_x"/>
                                          </p:val>
                                        </p:tav>
                                      </p:tavLst>
                                    </p:anim>
                                    <p:anim calcmode="lin" valueType="num">
                                      <p:cBhvr>
                                        <p:cTn id="21" dur="500" fill="hold"/>
                                        <p:tgtEl>
                                          <p:spTgt spid="9"/>
                                        </p:tgtEl>
                                        <p:attrNameLst>
                                          <p:attrName>ppt_y</p:attrName>
                                        </p:attrNameLst>
                                      </p:cBhvr>
                                      <p:tavLst>
                                        <p:tav tm="0">
                                          <p:val>
                                            <p:strVal val="#ppt_y"/>
                                          </p:val>
                                        </p:tav>
                                        <p:tav tm="100000">
                                          <p:val>
                                            <p:strVal val="#ppt_y"/>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68" grpId="0"/>
      <p:bldP spid="369677" grpId="0"/>
      <p:bldP spid="9" grpId="0"/>
    </p:bld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7702</TotalTime>
  <Words>3094</Words>
  <Application>Microsoft Office PowerPoint</Application>
  <PresentationFormat>Papier A4 (210x297 mm)</PresentationFormat>
  <Paragraphs>381</Paragraphs>
  <Slides>52</Slides>
  <Notes>52</Notes>
  <HiddenSlides>0</HiddenSlides>
  <MMClips>0</MMClips>
  <ScaleCrop>false</ScaleCrop>
  <HeadingPairs>
    <vt:vector size="6" baseType="variant">
      <vt:variant>
        <vt:lpstr>Motyw</vt:lpstr>
      </vt:variant>
      <vt:variant>
        <vt:i4>1</vt:i4>
      </vt:variant>
      <vt:variant>
        <vt:lpstr>Osadzone serwery OLE</vt:lpstr>
      </vt:variant>
      <vt:variant>
        <vt:i4>1</vt:i4>
      </vt:variant>
      <vt:variant>
        <vt:lpstr>Tytuły slajdów</vt:lpstr>
      </vt:variant>
      <vt:variant>
        <vt:i4>52</vt:i4>
      </vt:variant>
    </vt:vector>
  </HeadingPairs>
  <TitlesOfParts>
    <vt:vector size="54" baseType="lpstr">
      <vt:lpstr>1_Tema de Office</vt:lpstr>
      <vt:lpstr>Ecuación</vt:lpstr>
      <vt:lpstr>Slajd 1</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Slajd 22</vt:lpstr>
      <vt:lpstr>Slajd 23</vt:lpstr>
      <vt:lpstr>Slajd 24</vt:lpstr>
      <vt:lpstr>Slajd 25</vt:lpstr>
      <vt:lpstr>Slajd 26</vt:lpstr>
      <vt:lpstr>Slajd 27</vt:lpstr>
      <vt:lpstr>Slajd 28</vt:lpstr>
      <vt:lpstr>Slajd 29</vt:lpstr>
      <vt:lpstr>Slajd 30</vt:lpstr>
      <vt:lpstr>Slajd 31</vt:lpstr>
      <vt:lpstr>Slajd 32</vt:lpstr>
      <vt:lpstr>Slajd 33</vt:lpstr>
      <vt:lpstr>Slajd 34</vt:lpstr>
      <vt:lpstr>Slajd 35</vt:lpstr>
      <vt:lpstr>Slajd 36</vt:lpstr>
      <vt:lpstr>Slajd 37</vt:lpstr>
      <vt:lpstr>Slajd 38</vt:lpstr>
      <vt:lpstr>Slajd 39</vt:lpstr>
      <vt:lpstr>Slajd 40</vt:lpstr>
      <vt:lpstr>Slajd 41</vt:lpstr>
      <vt:lpstr>Slajd 42</vt:lpstr>
      <vt:lpstr>Slajd 43</vt:lpstr>
      <vt:lpstr>Slajd 44</vt:lpstr>
      <vt:lpstr>Slajd 45</vt:lpstr>
      <vt:lpstr>Slajd 46</vt:lpstr>
      <vt:lpstr>Slajd 47</vt:lpstr>
      <vt:lpstr>Slajd 48</vt:lpstr>
      <vt:lpstr>Slajd 49</vt:lpstr>
      <vt:lpstr>Slajd 50</vt:lpstr>
      <vt:lpstr>Slajd 51</vt:lpstr>
      <vt:lpstr>Slajd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Corporativa</dc:title>
  <dc:creator>GRAFITAL</dc:creator>
  <cp:lastModifiedBy>Paula</cp:lastModifiedBy>
  <cp:revision>889</cp:revision>
  <dcterms:created xsi:type="dcterms:W3CDTF">2011-07-29T10:19:45Z</dcterms:created>
  <dcterms:modified xsi:type="dcterms:W3CDTF">2014-03-01T21:51:18Z</dcterms:modified>
</cp:coreProperties>
</file>