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  <p:sldMasterId id="2147483662" r:id="rId2"/>
  </p:sldMasterIdLst>
  <p:notesMasterIdLst>
    <p:notesMasterId r:id="rId39"/>
  </p:notesMasterIdLst>
  <p:sldIdLst>
    <p:sldId id="418" r:id="rId3"/>
    <p:sldId id="540" r:id="rId4"/>
    <p:sldId id="455" r:id="rId5"/>
    <p:sldId id="541" r:id="rId6"/>
    <p:sldId id="549" r:id="rId7"/>
    <p:sldId id="543" r:id="rId8"/>
    <p:sldId id="565" r:id="rId9"/>
    <p:sldId id="551" r:id="rId10"/>
    <p:sldId id="546" r:id="rId11"/>
    <p:sldId id="552" r:id="rId12"/>
    <p:sldId id="558" r:id="rId13"/>
    <p:sldId id="560" r:id="rId14"/>
    <p:sldId id="559" r:id="rId15"/>
    <p:sldId id="553" r:id="rId16"/>
    <p:sldId id="554" r:id="rId17"/>
    <p:sldId id="555" r:id="rId18"/>
    <p:sldId id="542" r:id="rId19"/>
    <p:sldId id="556" r:id="rId20"/>
    <p:sldId id="550" r:id="rId21"/>
    <p:sldId id="510" r:id="rId22"/>
    <p:sldId id="512" r:id="rId23"/>
    <p:sldId id="578" r:id="rId24"/>
    <p:sldId id="571" r:id="rId25"/>
    <p:sldId id="566" r:id="rId26"/>
    <p:sldId id="574" r:id="rId27"/>
    <p:sldId id="573" r:id="rId28"/>
    <p:sldId id="575" r:id="rId29"/>
    <p:sldId id="576" r:id="rId30"/>
    <p:sldId id="570" r:id="rId31"/>
    <p:sldId id="561" r:id="rId32"/>
    <p:sldId id="563" r:id="rId33"/>
    <p:sldId id="562" r:id="rId34"/>
    <p:sldId id="503" r:id="rId35"/>
    <p:sldId id="537" r:id="rId36"/>
    <p:sldId id="579" r:id="rId37"/>
    <p:sldId id="520" r:id="rId38"/>
  </p:sldIdLst>
  <p:sldSz cx="9906000" cy="6858000" type="A4"/>
  <p:notesSz cx="9918700" cy="666908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CDD"/>
    <a:srgbClr val="919DB2"/>
    <a:srgbClr val="0A4D8C"/>
    <a:srgbClr val="F8F8F8"/>
    <a:srgbClr val="FEA720"/>
    <a:srgbClr val="B7FFD8"/>
    <a:srgbClr val="4D7620"/>
    <a:srgbClr val="B9D6F1"/>
    <a:srgbClr val="3C558F"/>
    <a:srgbClr val="0538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8" autoAdjust="0"/>
    <p:restoredTop sz="94371" autoAdjust="0"/>
  </p:normalViewPr>
  <p:slideViewPr>
    <p:cSldViewPr snapToGrid="0">
      <p:cViewPr varScale="1">
        <p:scale>
          <a:sx n="80" d="100"/>
          <a:sy n="80" d="100"/>
        </p:scale>
        <p:origin x="-1027" y="-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"/>
    </p:cViewPr>
  </p:sorterViewPr>
  <p:notesViewPr>
    <p:cSldViewPr snapToGrid="0">
      <p:cViewPr>
        <p:scale>
          <a:sx n="66" d="100"/>
          <a:sy n="66" d="100"/>
        </p:scale>
        <p:origin x="-3582" y="-1098"/>
      </p:cViewPr>
      <p:guideLst>
        <p:guide orient="horz" pos="2101"/>
        <p:guide pos="31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2088" y="931863"/>
            <a:ext cx="5916612" cy="4097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grpSp>
        <p:nvGrpSpPr>
          <p:cNvPr id="35" name="Group 42"/>
          <p:cNvGrpSpPr>
            <a:grpSpLocks/>
          </p:cNvGrpSpPr>
          <p:nvPr/>
        </p:nvGrpSpPr>
        <p:grpSpPr bwMode="auto">
          <a:xfrm>
            <a:off x="189371" y="5194724"/>
            <a:ext cx="9615029" cy="1474364"/>
            <a:chOff x="407" y="3222"/>
            <a:chExt cx="5353" cy="873"/>
          </a:xfrm>
        </p:grpSpPr>
        <p:sp>
          <p:nvSpPr>
            <p:cNvPr id="36" name="Rectangle 43"/>
            <p:cNvSpPr>
              <a:spLocks noChangeArrowheads="1"/>
            </p:cNvSpPr>
            <p:nvPr/>
          </p:nvSpPr>
          <p:spPr bwMode="auto">
            <a:xfrm>
              <a:off x="407" y="3222"/>
              <a:ext cx="5353" cy="7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Text Box 44"/>
            <p:cNvSpPr txBox="1">
              <a:spLocks noChangeArrowheads="1"/>
            </p:cNvSpPr>
            <p:nvPr/>
          </p:nvSpPr>
          <p:spPr bwMode="auto">
            <a:xfrm>
              <a:off x="428" y="3945"/>
              <a:ext cx="160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048" tIns="49524" rIns="99048" bIns="49524">
              <a:spAutoFit/>
            </a:bodyPr>
            <a:lstStyle/>
            <a:p>
              <a:pPr defTabSz="1073018">
                <a:defRPr/>
              </a:pPr>
              <a:r>
                <a:rPr lang="es-ES" sz="1000" dirty="0" smtClean="0">
                  <a:latin typeface="Verdana" pitchFamily="34" charset="0"/>
                </a:rPr>
                <a:t>GSPA07AI_</a:t>
              </a:r>
              <a:r>
                <a:rPr lang="es-ES" sz="1000" baseline="0" dirty="0" smtClean="0">
                  <a:latin typeface="Verdana" pitchFamily="34" charset="0"/>
                </a:rPr>
                <a:t> XMV660 TECHNICAL SEMINAR</a:t>
              </a:r>
              <a:endParaRPr lang="es-ES" sz="1000" dirty="0">
                <a:latin typeface="Verdana" pitchFamily="34" charset="0"/>
              </a:endParaRPr>
            </a:p>
          </p:txBody>
        </p:sp>
        <p:sp>
          <p:nvSpPr>
            <p:cNvPr id="38" name="Text Box 45"/>
            <p:cNvSpPr txBox="1">
              <a:spLocks noChangeArrowheads="1"/>
            </p:cNvSpPr>
            <p:nvPr/>
          </p:nvSpPr>
          <p:spPr bwMode="auto">
            <a:xfrm>
              <a:off x="407" y="3222"/>
              <a:ext cx="49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048" tIns="49524" rIns="99048" bIns="49524">
              <a:spAutoFit/>
            </a:bodyPr>
            <a:lstStyle/>
            <a:p>
              <a:pPr defTabSz="1073018">
                <a:spcBef>
                  <a:spcPct val="50000"/>
                </a:spcBef>
                <a:defRPr/>
              </a:pPr>
              <a:r>
                <a:rPr lang="es-ES" sz="1200" b="1" dirty="0" smtClean="0"/>
                <a:t>NOTES</a:t>
              </a:r>
              <a:endParaRPr lang="es-ES" sz="1200" b="1" dirty="0"/>
            </a:p>
          </p:txBody>
        </p:sp>
      </p:grpSp>
      <p:sp>
        <p:nvSpPr>
          <p:cNvPr id="39" name="Text Box 48"/>
          <p:cNvSpPr txBox="1">
            <a:spLocks noChangeArrowheads="1"/>
          </p:cNvSpPr>
          <p:nvPr/>
        </p:nvSpPr>
        <p:spPr bwMode="auto">
          <a:xfrm>
            <a:off x="4092434" y="293109"/>
            <a:ext cx="5686566" cy="29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289" tIns="53644" rIns="107289" bIns="53644">
            <a:spAutoFit/>
          </a:bodyPr>
          <a:lstStyle/>
          <a:p>
            <a:pPr algn="r"/>
            <a:r>
              <a:rPr lang="es-ES" sz="1200" b="0" dirty="0" smtClean="0">
                <a:solidFill>
                  <a:schemeClr val="tx1"/>
                </a:solidFill>
              </a:rPr>
              <a:t>POWER ACADEMY </a:t>
            </a:r>
            <a:endParaRPr lang="es-ES" sz="1200" b="0" dirty="0">
              <a:solidFill>
                <a:schemeClr val="tx1"/>
              </a:solidFill>
            </a:endParaRPr>
          </a:p>
        </p:txBody>
      </p:sp>
      <p:grpSp>
        <p:nvGrpSpPr>
          <p:cNvPr id="40" name="Group 49"/>
          <p:cNvGrpSpPr>
            <a:grpSpLocks/>
          </p:cNvGrpSpPr>
          <p:nvPr/>
        </p:nvGrpSpPr>
        <p:grpSpPr bwMode="auto">
          <a:xfrm>
            <a:off x="6234664" y="897467"/>
            <a:ext cx="3552803" cy="4106333"/>
            <a:chOff x="3537" y="599"/>
            <a:chExt cx="2087" cy="2446"/>
          </a:xfrm>
        </p:grpSpPr>
        <p:sp>
          <p:nvSpPr>
            <p:cNvPr id="41" name="Rectangle 50"/>
            <p:cNvSpPr>
              <a:spLocks noChangeArrowheads="1"/>
            </p:cNvSpPr>
            <p:nvPr/>
          </p:nvSpPr>
          <p:spPr bwMode="auto">
            <a:xfrm>
              <a:off x="3537" y="599"/>
              <a:ext cx="2087" cy="24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9048" tIns="49524" rIns="99048" bIns="49524" anchor="ctr"/>
            <a:lstStyle/>
            <a:p>
              <a:pPr algn="ctr" defTabSz="1073018">
                <a:defRPr/>
              </a:pPr>
              <a:endParaRPr lang="es-ES" sz="2100" dirty="0"/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>
              <a:off x="3537" y="599"/>
              <a:ext cx="49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048" tIns="49524" rIns="99048" bIns="49524">
              <a:spAutoFit/>
            </a:bodyPr>
            <a:lstStyle/>
            <a:p>
              <a:pPr defTabSz="1073018">
                <a:spcBef>
                  <a:spcPct val="50000"/>
                </a:spcBef>
                <a:defRPr/>
              </a:pPr>
              <a:r>
                <a:rPr lang="es-ES" sz="1200" b="1" dirty="0" smtClean="0"/>
                <a:t>NOTES</a:t>
              </a:r>
              <a:endParaRPr lang="es-ES" sz="1200" b="1" dirty="0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>
              <a:off x="3582" y="849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3582" y="1008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3582" y="1168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>
              <a:off x="3582" y="1327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>
              <a:off x="3582" y="1487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8" name="Line 57"/>
            <p:cNvSpPr>
              <a:spLocks noChangeShapeType="1"/>
            </p:cNvSpPr>
            <p:nvPr/>
          </p:nvSpPr>
          <p:spPr bwMode="auto">
            <a:xfrm>
              <a:off x="3582" y="1646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>
              <a:off x="3582" y="1806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0" name="Line 59"/>
            <p:cNvSpPr>
              <a:spLocks noChangeShapeType="1"/>
            </p:cNvSpPr>
            <p:nvPr/>
          </p:nvSpPr>
          <p:spPr bwMode="auto">
            <a:xfrm>
              <a:off x="3582" y="1965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1" name="Line 60"/>
            <p:cNvSpPr>
              <a:spLocks noChangeShapeType="1"/>
            </p:cNvSpPr>
            <p:nvPr/>
          </p:nvSpPr>
          <p:spPr bwMode="auto">
            <a:xfrm>
              <a:off x="3582" y="2125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2" name="Line 61"/>
            <p:cNvSpPr>
              <a:spLocks noChangeShapeType="1"/>
            </p:cNvSpPr>
            <p:nvPr/>
          </p:nvSpPr>
          <p:spPr bwMode="auto">
            <a:xfrm>
              <a:off x="3582" y="2284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3" name="Line 62"/>
            <p:cNvSpPr>
              <a:spLocks noChangeShapeType="1"/>
            </p:cNvSpPr>
            <p:nvPr/>
          </p:nvSpPr>
          <p:spPr bwMode="auto">
            <a:xfrm>
              <a:off x="3582" y="2444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4" name="Line 63"/>
            <p:cNvSpPr>
              <a:spLocks noChangeShapeType="1"/>
            </p:cNvSpPr>
            <p:nvPr/>
          </p:nvSpPr>
          <p:spPr bwMode="auto">
            <a:xfrm>
              <a:off x="3582" y="2603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5" name="Line 64"/>
            <p:cNvSpPr>
              <a:spLocks noChangeShapeType="1"/>
            </p:cNvSpPr>
            <p:nvPr/>
          </p:nvSpPr>
          <p:spPr bwMode="auto">
            <a:xfrm>
              <a:off x="3582" y="2763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6" name="Line 65"/>
            <p:cNvSpPr>
              <a:spLocks noChangeShapeType="1"/>
            </p:cNvSpPr>
            <p:nvPr/>
          </p:nvSpPr>
          <p:spPr bwMode="auto">
            <a:xfrm>
              <a:off x="3582" y="2922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cxnSp>
        <p:nvCxnSpPr>
          <p:cNvPr id="57" name="56 Conector recto"/>
          <p:cNvCxnSpPr/>
          <p:nvPr/>
        </p:nvCxnSpPr>
        <p:spPr>
          <a:xfrm>
            <a:off x="140844" y="590522"/>
            <a:ext cx="9655089" cy="106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C:\Users\VMARQUES\Desktop\061 Logotipos Power (GLP)\01_08 LOGOTIPOS\LOGOTIPOS PNG\POWER ELECTRONICS_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2550"/>
            <a:ext cx="1962150" cy="49146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79388" y="900113"/>
            <a:ext cx="5918200" cy="4097337"/>
          </a:xfrm>
        </p:spPr>
      </p:sp>
      <p:sp>
        <p:nvSpPr>
          <p:cNvPr id="4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D75A7125-5A70-4C71-804F-7C0BA3BCE476}" type="slidenum">
              <a:rPr lang="en-GB"/>
              <a:pPr/>
              <a:t>10</a:t>
            </a:fld>
            <a:endParaRPr lang="en-GB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  <p:sp>
        <p:nvSpPr>
          <p:cNvPr id="4" name="3 Marcador de notas"/>
          <p:cNvSpPr>
            <a:spLocks noGrp="1"/>
          </p:cNvSpPr>
          <p:nvPr>
            <p:ph type="body" idx="1"/>
          </p:nvPr>
        </p:nvSpPr>
        <p:spPr>
          <a:xfrm>
            <a:off x="991870" y="3167817"/>
            <a:ext cx="7934960" cy="300109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BFC47ED9-A1EE-4BAF-8A23-1653EFD4155D}" type="slidenum">
              <a:rPr lang="en-GB"/>
              <a:pPr/>
              <a:t>14</a:t>
            </a:fld>
            <a:endParaRPr lang="en-GB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4EF0DB60-8D5E-4361-85AB-3423C4C8A124}" type="slidenum">
              <a:rPr lang="en-GB"/>
              <a:pPr/>
              <a:t>15</a:t>
            </a:fld>
            <a:endParaRPr lang="en-GB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2A47E23B-D328-4FAE-B7F8-9619C4333F28}" type="slidenum">
              <a:rPr lang="en-GB"/>
              <a:pPr/>
              <a:t>16</a:t>
            </a:fld>
            <a:endParaRPr lang="en-GB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3 Marcador de notas"/>
          <p:cNvSpPr>
            <a:spLocks noGrp="1"/>
          </p:cNvSpPr>
          <p:nvPr>
            <p:ph type="body" idx="1"/>
          </p:nvPr>
        </p:nvSpPr>
        <p:spPr>
          <a:xfrm>
            <a:off x="992188" y="3167063"/>
            <a:ext cx="7934325" cy="30019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  <a:noFill/>
          <a:ln w="3175" cap="flat">
            <a:solidFill>
              <a:schemeClr val="tx1"/>
            </a:solidFill>
          </a:ln>
        </p:spPr>
      </p:sp>
      <p:sp>
        <p:nvSpPr>
          <p:cNvPr id="6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21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900113"/>
            <a:ext cx="5926137" cy="4103687"/>
          </a:xfrm>
          <a:prstGeom prst="rect">
            <a:avLst/>
          </a:prstGeom>
          <a:ln w="3175" cap="flat">
            <a:solidFill>
              <a:schemeClr val="tx1"/>
            </a:solidFill>
          </a:ln>
        </p:spPr>
      </p:sp>
      <p:sp>
        <p:nvSpPr>
          <p:cNvPr id="6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23</a:t>
            </a:fld>
            <a:endParaRPr lang="es-ES" sz="120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idx="1"/>
          </p:nvPr>
        </p:nvSpPr>
        <p:spPr>
          <a:xfrm>
            <a:off x="992188" y="3167063"/>
            <a:ext cx="7934325" cy="30019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24</a:t>
            </a:fld>
            <a:endParaRPr lang="es-ES" sz="120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idx="1"/>
          </p:nvPr>
        </p:nvSpPr>
        <p:spPr>
          <a:xfrm>
            <a:off x="992188" y="3167063"/>
            <a:ext cx="7934325" cy="30019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25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26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27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28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29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30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31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B82398C8-5C3D-4DF4-90D0-CC040D0CAD2B}" type="slidenum">
              <a:rPr lang="es-ES" sz="1200" smtClean="0"/>
              <a:pPr algn="r">
                <a:defRPr/>
              </a:pPr>
              <a:t>32</a:t>
            </a:fld>
            <a:endParaRPr lang="es-ES" sz="12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900113"/>
            <a:ext cx="5926137" cy="4103687"/>
          </a:xfrm>
          <a:prstGeom prst="rect">
            <a:avLst/>
          </a:prstGeom>
          <a:ln w="3175" cap="flat"/>
        </p:spPr>
      </p:sp>
      <p:sp>
        <p:nvSpPr>
          <p:cNvPr id="6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900113"/>
            <a:ext cx="5926137" cy="4103687"/>
          </a:xfrm>
          <a:prstGeom prst="rect">
            <a:avLst/>
          </a:prstGeom>
          <a:ln w="3175" cap="flat"/>
        </p:spPr>
      </p:sp>
      <p:sp>
        <p:nvSpPr>
          <p:cNvPr id="6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80975" y="900113"/>
            <a:ext cx="5924550" cy="4103687"/>
          </a:xfrm>
          <a:prstGeom prst="rect">
            <a:avLst/>
          </a:prstGeom>
        </p:spPr>
      </p:sp>
      <p:sp>
        <p:nvSpPr>
          <p:cNvPr id="5" name="3 Marcador de número de diapositiva"/>
          <p:cNvSpPr txBox="1">
            <a:spLocks/>
          </p:cNvSpPr>
          <p:nvPr/>
        </p:nvSpPr>
        <p:spPr>
          <a:xfrm>
            <a:off x="5618302" y="6385279"/>
            <a:ext cx="4298103" cy="3334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398C8-5C3D-4DF4-90D0-CC040D0CAD2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C4DE5AAA-234D-4822-AEAC-41BAA00351EC}" type="slidenum">
              <a:rPr lang="en-GB"/>
              <a:pPr/>
              <a:t>6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C4DE5AAA-234D-4822-AEAC-41BAA00351EC}" type="slidenum">
              <a:rPr lang="en-GB"/>
              <a:pPr/>
              <a:t>7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C4DE5AAA-234D-4822-AEAC-41BAA00351EC}" type="slidenum">
              <a:rPr lang="en-GB"/>
              <a:pPr/>
              <a:t>8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18302" y="6334476"/>
            <a:ext cx="4298103" cy="333454"/>
          </a:xfrm>
          <a:prstGeom prst="rect">
            <a:avLst/>
          </a:prstGeom>
          <a:ln/>
        </p:spPr>
        <p:txBody>
          <a:bodyPr/>
          <a:lstStyle/>
          <a:p>
            <a:fld id="{F99DC339-5A6C-4075-BC3D-51A3A41148B8}" type="slidenum">
              <a:rPr lang="en-GB"/>
              <a:pPr/>
              <a:t>9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088" y="931863"/>
            <a:ext cx="5916612" cy="4097337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F168-84E2-4752-8F57-F80594CB1E1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6B54-BD59-4A84-BFA0-AC6E998E9CD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5CAF0-C895-4FA3-BFB1-074CD3FF60B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CF67-2191-4652-B44C-B8187A9E342D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E07EC-8A8C-47D2-AF78-D26E9F7E5F9C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5869A-90D4-4A0C-8302-58AFDC6591C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"/>
            <a:ext cx="9906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3837"/>
            <a:ext cx="9906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7767" y="6519197"/>
            <a:ext cx="178686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69A3-CB63-46FF-8406-F9D3346D025F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F824A-1A70-4B24-87BC-AEDAF199066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808CC-7F67-4B94-8442-8BA440CDC415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C752-149D-45F1-B34F-7744E669531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35CE-C7E2-43B3-B6B6-6192AA12232B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A916-8B41-4DDD-886F-3EDAB37ECF4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FA68A-3DE6-441A-A72B-5B8EEDF345C9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499E4-C609-4275-87F6-8287108AC12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9B6F4-1494-4156-8FFE-34A07986244D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E0A1-26EC-455E-A2E0-F53ACE2C3C9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2A4D-9213-47AC-9D73-B48E52C8FBE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8C47C-7BCA-476B-8F4D-F1EBAA4EBEA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9E93C-32D8-42DA-B1D5-F1457D8F1BE3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55B8-4345-43B0-91FB-47A0D9362A7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F84A3-6455-4F95-B082-C1F88F2DAB80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6D53-0D76-4C75-A47C-4EE04579CF3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86BB-63A4-459A-816A-2161B2029E2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B9FD-CAB5-4FC6-AAC6-B66DB9FA6B9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33D62-63E1-45FA-9476-00B1DD8DA405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DD8EA-530A-4B47-A9B5-0BF32900BA0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46" y="0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5902325" y="825500"/>
            <a:ext cx="23114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ACFB2F9-B28D-4B17-8849-22B54A7B126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946" y="0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28228" y="1600200"/>
            <a:ext cx="4519613" cy="44338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12948" y="1600200"/>
            <a:ext cx="4521332" cy="2139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12948" y="3892550"/>
            <a:ext cx="4521332" cy="21415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02325" y="825500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19F3F1-F4FC-4DA9-A6CE-D635A6848AB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15F8-A78C-46DD-906D-BE0FF2D6A0CE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F124D-4997-459D-8269-0A16A4E2546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E42C-A781-488B-8C45-EBE35322728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79953-57DC-4C40-B6A3-29F0D3FBC9F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4B1D-233F-4AB8-B052-C7A5ED5C973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06BAF-2E2E-4548-915C-6AB7D6E7686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65DC3-8DE5-4556-B14A-A26D54C622D2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4209-01D3-4D86-A9B6-4A8F1579797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21A6A-0638-4096-AE9C-23CABB511E0C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47313-5FF4-4D79-BBA0-6D889EC798C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9188-076D-44F1-ABDE-C51096FC6838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254C-58B2-4203-B858-3C27AF29E97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5E1E4-E87D-44D9-BDD7-940C56426D9A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FE4D-7AB0-4533-9FC7-7A8E4E8E524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4099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6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A47F04-0CA4-43BD-9F85-472B3EE51CA3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6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6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95334D-3A1C-46CE-B86C-E83BF6C8218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512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6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724EB-F813-4D40-9F43-7255514768E6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6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6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EDC493-A2E4-41F3-BF64-839C1D0CE31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0" r:id="rId1"/>
    <p:sldLayoutId id="2147485251" r:id="rId2"/>
    <p:sldLayoutId id="2147485252" r:id="rId3"/>
    <p:sldLayoutId id="2147485253" r:id="rId4"/>
    <p:sldLayoutId id="2147485254" r:id="rId5"/>
    <p:sldLayoutId id="2147485255" r:id="rId6"/>
    <p:sldLayoutId id="2147485256" r:id="rId7"/>
    <p:sldLayoutId id="2147485257" r:id="rId8"/>
    <p:sldLayoutId id="2147485258" r:id="rId9"/>
    <p:sldLayoutId id="2147485259" r:id="rId10"/>
    <p:sldLayoutId id="2147485260" r:id="rId11"/>
    <p:sldLayoutId id="2147485261" r:id="rId12"/>
    <p:sldLayoutId id="2147485262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uadroTexto 4"/>
          <p:cNvSpPr txBox="1">
            <a:spLocks noChangeArrowheads="1"/>
          </p:cNvSpPr>
          <p:nvPr/>
        </p:nvSpPr>
        <p:spPr bwMode="auto">
          <a:xfrm>
            <a:off x="4858333" y="2501168"/>
            <a:ext cx="491170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CHAPTER 6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MV SOFT STARTER</a:t>
            </a:r>
          </a:p>
          <a:p>
            <a:pPr algn="r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VS65 SERIES</a:t>
            </a:r>
          </a:p>
          <a:p>
            <a:pPr algn="r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2013</a:t>
            </a:r>
            <a:endParaRPr lang="es-E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3232150" y="6407153"/>
            <a:ext cx="3136900" cy="365125"/>
          </a:xfrm>
          <a:prstGeom prst="rect">
            <a:avLst/>
          </a:prstGeom>
        </p:spPr>
        <p:txBody>
          <a:bodyPr/>
          <a:lstStyle/>
          <a:p>
            <a:fld id="{5D8A28D7-1577-45DA-8809-7C5B6E4047D5}" type="slidenum">
              <a:rPr lang="es-ES"/>
              <a:pPr/>
              <a:t>10</a:t>
            </a:fld>
            <a:endParaRPr lang="es-ES"/>
          </a:p>
        </p:txBody>
      </p:sp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0" y="94615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CONSTANT CURRENT</a:t>
            </a:r>
          </a:p>
        </p:txBody>
      </p:sp>
      <p:sp>
        <p:nvSpPr>
          <p:cNvPr id="520195" name="Text Box 3"/>
          <p:cNvSpPr txBox="1">
            <a:spLocks noChangeArrowheads="1"/>
          </p:cNvSpPr>
          <p:nvPr/>
        </p:nvSpPr>
        <p:spPr bwMode="auto">
          <a:xfrm>
            <a:off x="194337" y="1440003"/>
            <a:ext cx="94640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Current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is set to a fixed value depending on the specific application, for example (Is=3xIn).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Upon start the current increases until reaching this value.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At this point, control algorithm does not allow current to decrease.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To achieve this the algorithm automatically increases the voltage, shifting from one curve to the next, maintaining current constant during start.</a:t>
            </a:r>
            <a:endParaRPr lang="en-GB" b="0" u="none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20218" name="Picture 26" descr="AE_ITCC0011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19" name="Picture 27" descr="AE_ITCC0012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0" name="Picture 28" descr="AE_ITCC0013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1" name="Picture 29" descr="AE_ITCC0014A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2" name="Picture 30" descr="AE_ITCC0015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3" name="Picture 31" descr="AE_ITCC0016A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4" name="Picture 32" descr="AE_ITCC0017A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5" name="Picture 33" descr="AE_ITCC0018A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6" name="Picture 34" descr="AE_ITCC0019A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7" name="Picture 35" descr="AE_ITCC0020A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8" name="Picture 36" descr="AE_ITCC0021A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29" name="Picture 37" descr="AE_ITCC0022A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0" name="Picture 38" descr="AE_ITCC0023AI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1" name="Picture 39" descr="AE_ITCC0024AI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2" name="Picture 40" descr="AE_ITCC0025AI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3" name="Picture 41" descr="AE_ITCC0026AI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4" name="Picture 42" descr="AE_ITCC0027AI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5" name="Picture 43" descr="AE_ITCC0028AI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6" name="Picture 44" descr="AE_ITCC0029AI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  <p:pic>
        <p:nvPicPr>
          <p:cNvPr id="520237" name="Picture 45" descr="AE_ITCC0030AI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601789" y="2928941"/>
            <a:ext cx="6468137" cy="3844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0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2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2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2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2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2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2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2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52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2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52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2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52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52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2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52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52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4" grpId="0"/>
      <p:bldP spid="520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C:\Users\JPEREZ.PELECTRONICS\Desktop\POWER ACADEMY BACK-UP\GSPA06A_VS65_SEMINAR\Auxiliares\CALCULO ARRANQUE_2.png"/>
          <p:cNvPicPr>
            <a:picLocks noChangeAspect="1" noChangeArrowheads="1"/>
          </p:cNvPicPr>
          <p:nvPr/>
        </p:nvPicPr>
        <p:blipFill>
          <a:blip r:embed="rId4"/>
          <a:srcRect b="46843"/>
          <a:stretch>
            <a:fillRect/>
          </a:stretch>
        </p:blipFill>
        <p:spPr bwMode="auto">
          <a:xfrm>
            <a:off x="1978343" y="1862773"/>
            <a:ext cx="5553075" cy="3349307"/>
          </a:xfrm>
          <a:prstGeom prst="rect">
            <a:avLst/>
          </a:prstGeom>
          <a:noFill/>
        </p:spPr>
      </p:pic>
      <p:pic>
        <p:nvPicPr>
          <p:cNvPr id="24" name="Picture 3" descr="C:\Users\JPEREZ.PELECTRONICS\Desktop\POWER ACADEMY BACK-UP\GSPA06A_VS65_SEMINAR\Auxiliares\CALCULO ARRANQU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9787" y="2009775"/>
            <a:ext cx="5553075" cy="2345170"/>
          </a:xfrm>
          <a:prstGeom prst="rect">
            <a:avLst/>
          </a:prstGeom>
          <a:noFill/>
        </p:spPr>
      </p:pic>
      <p:cxnSp>
        <p:nvCxnSpPr>
          <p:cNvPr id="14" name="13 Conector recto de flecha"/>
          <p:cNvCxnSpPr/>
          <p:nvPr/>
        </p:nvCxnSpPr>
        <p:spPr>
          <a:xfrm>
            <a:off x="3131820" y="1653540"/>
            <a:ext cx="472440" cy="42672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708660" y="1417320"/>
            <a:ext cx="285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Input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at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rated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voltage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rot="16200000" flipH="1">
            <a:off x="5550217" y="1770698"/>
            <a:ext cx="403860" cy="38862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4152900" y="1511617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Torque at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rated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voltage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179079" y="263652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39 Conector recto"/>
          <p:cNvCxnSpPr/>
          <p:nvPr/>
        </p:nvCxnSpPr>
        <p:spPr>
          <a:xfrm rot="16200000" flipH="1">
            <a:off x="3469957" y="3288982"/>
            <a:ext cx="2582228" cy="1238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>
            <a:off x="4242809" y="2145149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endParaRPr lang="es-ES" sz="1200" dirty="0"/>
          </a:p>
        </p:txBody>
      </p:sp>
      <p:sp>
        <p:nvSpPr>
          <p:cNvPr id="42" name="41 Elipse"/>
          <p:cNvSpPr/>
          <p:nvPr/>
        </p:nvSpPr>
        <p:spPr>
          <a:xfrm>
            <a:off x="4730750" y="2497138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4733925" y="2895600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4735512" y="3257550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Elipse"/>
          <p:cNvSpPr/>
          <p:nvPr/>
        </p:nvSpPr>
        <p:spPr>
          <a:xfrm>
            <a:off x="4740275" y="3809207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Elipse"/>
          <p:cNvSpPr/>
          <p:nvPr/>
        </p:nvSpPr>
        <p:spPr>
          <a:xfrm>
            <a:off x="4737893" y="3640931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CuadroTexto"/>
          <p:cNvSpPr txBox="1"/>
          <p:nvPr/>
        </p:nvSpPr>
        <p:spPr>
          <a:xfrm>
            <a:off x="4144154" y="306307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128279" y="3463923"/>
            <a:ext cx="64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779163" y="3798093"/>
            <a:ext cx="71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LOAD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522720" y="5382736"/>
            <a:ext cx="338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25475" algn="l"/>
              </a:tabLst>
            </a:pP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: 	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Starting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motor torque</a:t>
            </a:r>
          </a:p>
          <a:p>
            <a:pPr>
              <a:tabLst>
                <a:tab pos="625475" algn="l"/>
              </a:tabLst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:	Torque at rated voltage</a:t>
            </a:r>
          </a:p>
          <a:p>
            <a:pPr>
              <a:tabLst>
                <a:tab pos="625475" algn="l"/>
              </a:tabLst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: 	Input start current limit</a:t>
            </a:r>
          </a:p>
          <a:p>
            <a:pPr>
              <a:tabLst>
                <a:tab pos="625475" algn="l"/>
              </a:tabLst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:  	Input current at rated voltage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6263" name="Object 5"/>
          <p:cNvGraphicFramePr>
            <a:graphicFrameLocks noChangeAspect="1"/>
          </p:cNvGraphicFramePr>
          <p:nvPr/>
        </p:nvGraphicFramePr>
        <p:xfrm>
          <a:off x="457200" y="5383213"/>
          <a:ext cx="5572125" cy="917575"/>
        </p:xfrm>
        <a:graphic>
          <a:graphicData uri="http://schemas.openxmlformats.org/presentationml/2006/ole">
            <p:oleObj spid="_x0000_s97282" name="Ecuación" r:id="rId6" imgW="2958840" imgH="507960" progId="Equation.3">
              <p:embed/>
            </p:oleObj>
          </a:graphicData>
        </a:graphic>
      </p:graphicFrame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94615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CONSTANT CURRENT | ACCELERATION TORQUE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2932892" y="4316411"/>
            <a:ext cx="135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LOAD_LOCKED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2940050" y="4233070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uadroTexto"/>
          <p:cNvSpPr txBox="1"/>
          <p:nvPr/>
        </p:nvSpPr>
        <p:spPr>
          <a:xfrm>
            <a:off x="2946746" y="2205902"/>
            <a:ext cx="1366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MOTOR_LOCKED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>
            <a:off x="2953904" y="2122561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2937510" y="3462047"/>
            <a:ext cx="135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s-ES" sz="1200" baseline="-25000" dirty="0" smtClean="0">
                <a:solidFill>
                  <a:schemeClr val="bg1">
                    <a:lumMod val="50000"/>
                  </a:schemeClr>
                </a:solidFill>
              </a:rPr>
              <a:t>MOTOR_LOCKED</a:t>
            </a:r>
            <a:endParaRPr lang="es-E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>
            <a:off x="2944668" y="3378706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32 Conector recto de flecha"/>
          <p:cNvCxnSpPr/>
          <p:nvPr/>
        </p:nvCxnSpPr>
        <p:spPr>
          <a:xfrm rot="10800000">
            <a:off x="6366166" y="3473452"/>
            <a:ext cx="654048" cy="58419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6426276" y="3924617"/>
            <a:ext cx="267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Acceleration Torque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  <p:bldP spid="42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/>
      <p:bldP spid="51" grpId="0"/>
      <p:bldP spid="25" grpId="0"/>
      <p:bldP spid="27" grpId="0" animBg="1"/>
      <p:bldP spid="29" grpId="0"/>
      <p:bldP spid="30" grpId="0" animBg="1"/>
      <p:bldP spid="31" grpId="0"/>
      <p:bldP spid="32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Users\JPEREZ.PELECTRONICS\Desktop\POWER ACADEMY BACK-UP\GSPA06A_VS65_SEMINAR\Auxiliares\CALCULO ARRANQUE_2.png"/>
          <p:cNvPicPr>
            <a:picLocks noChangeAspect="1" noChangeArrowheads="1"/>
          </p:cNvPicPr>
          <p:nvPr/>
        </p:nvPicPr>
        <p:blipFill>
          <a:blip r:embed="rId4"/>
          <a:srcRect b="46843"/>
          <a:stretch>
            <a:fillRect/>
          </a:stretch>
        </p:blipFill>
        <p:spPr bwMode="auto">
          <a:xfrm>
            <a:off x="371217" y="2029028"/>
            <a:ext cx="3886748" cy="2344271"/>
          </a:xfrm>
          <a:prstGeom prst="rect">
            <a:avLst/>
          </a:prstGeom>
          <a:noFill/>
        </p:spPr>
      </p:pic>
      <p:pic>
        <p:nvPicPr>
          <p:cNvPr id="122883" name="Picture 3" descr="C:\Users\JPEREZ.PELECTRONICS\Desktop\POWER ACADEMY BACK-UP\GSPA06A_VS65_SEMINAR\Auxiliares\calculo_arranque_insatisfactorio.png"/>
          <p:cNvPicPr>
            <a:picLocks noChangeAspect="1" noChangeArrowheads="1"/>
          </p:cNvPicPr>
          <p:nvPr/>
        </p:nvPicPr>
        <p:blipFill>
          <a:blip r:embed="rId5"/>
          <a:srcRect l="10230" t="37943" b="24405"/>
          <a:stretch>
            <a:fillRect/>
          </a:stretch>
        </p:blipFill>
        <p:spPr bwMode="auto">
          <a:xfrm>
            <a:off x="5245101" y="2019301"/>
            <a:ext cx="4051299" cy="2480272"/>
          </a:xfrm>
          <a:prstGeom prst="rect">
            <a:avLst/>
          </a:prstGeom>
          <a:noFill/>
        </p:spPr>
      </p:pic>
      <p:pic>
        <p:nvPicPr>
          <p:cNvPr id="39" name="Picture 3" descr="C:\Users\JPEREZ.PELECTRONICS\Desktop\POWER ACADEMY BACK-UP\GSPA06A_VS65_SEMINAR\Auxiliares\calculo_arranque_insatisfactorio.png"/>
          <p:cNvPicPr>
            <a:picLocks noChangeAspect="1" noChangeArrowheads="1"/>
          </p:cNvPicPr>
          <p:nvPr/>
        </p:nvPicPr>
        <p:blipFill>
          <a:blip r:embed="rId6" cstate="print"/>
          <a:srcRect b="-11914"/>
          <a:stretch>
            <a:fillRect/>
          </a:stretch>
        </p:blipFill>
        <p:spPr bwMode="auto">
          <a:xfrm>
            <a:off x="5907664" y="2444750"/>
            <a:ext cx="2861685" cy="1593850"/>
          </a:xfrm>
          <a:prstGeom prst="rect">
            <a:avLst/>
          </a:prstGeom>
          <a:noFill/>
        </p:spPr>
      </p:pic>
      <p:pic>
        <p:nvPicPr>
          <p:cNvPr id="30" name="Picture 3" descr="C:\Users\JPEREZ.PELECTRONICS\Desktop\POWER ACADEMY BACK-UP\GSPA06A_VS65_SEMINAR\Auxiliares\CALCULO ARRANQU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561" y="2144280"/>
            <a:ext cx="3886748" cy="1641448"/>
          </a:xfrm>
          <a:prstGeom prst="rect">
            <a:avLst/>
          </a:prstGeom>
          <a:noFill/>
        </p:spPr>
      </p:pic>
      <p:sp>
        <p:nvSpPr>
          <p:cNvPr id="51" name="50 Rectángulo"/>
          <p:cNvSpPr/>
          <p:nvPr/>
        </p:nvSpPr>
        <p:spPr>
          <a:xfrm>
            <a:off x="5855854" y="5279103"/>
            <a:ext cx="4234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indent="-720725">
              <a:tabLst>
                <a:tab pos="628650" algn="l"/>
              </a:tabLst>
            </a:pP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cap="all" baseline="-25000" smtClean="0">
                <a:solidFill>
                  <a:schemeClr val="bg1">
                    <a:lumMod val="50000"/>
                  </a:schemeClr>
                </a:solidFill>
              </a:rPr>
              <a:t>start:</a:t>
            </a:r>
            <a:r>
              <a:rPr lang="en-US" sz="1200" cap="all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 		Minimum required start current </a:t>
            </a:r>
          </a:p>
          <a:p>
            <a:pPr marL="720725" indent="-720725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cap="all" baseline="-25000" smtClean="0">
                <a:solidFill>
                  <a:schemeClr val="bg1">
                    <a:lumMod val="50000"/>
                  </a:schemeClr>
                </a:solidFill>
              </a:rPr>
              <a:t>MOTOR_L:	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Motor locked rotor current</a:t>
            </a:r>
          </a:p>
          <a:p>
            <a:pPr marL="720725" indent="-720725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LOAD_L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:	Minimum required start torque to accelerate machine from standstill </a:t>
            </a:r>
          </a:p>
          <a:p>
            <a:pPr marL="720725" indent="-720725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MOTOR_L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:	Motor locked rotor current</a:t>
            </a:r>
          </a:p>
        </p:txBody>
      </p:sp>
      <p:graphicFrame>
        <p:nvGraphicFramePr>
          <p:cNvPr id="96263" name="Object 5"/>
          <p:cNvGraphicFramePr>
            <a:graphicFrameLocks noChangeAspect="1"/>
          </p:cNvGraphicFramePr>
          <p:nvPr/>
        </p:nvGraphicFramePr>
        <p:xfrm>
          <a:off x="305804" y="5411499"/>
          <a:ext cx="5291137" cy="796925"/>
        </p:xfrm>
        <a:graphic>
          <a:graphicData uri="http://schemas.openxmlformats.org/presentationml/2006/ole">
            <p:oleObj spid="_x0000_s122882" name="Ecuación" r:id="rId8" imgW="3238200" imgH="507960" progId="Equation.3">
              <p:embed/>
            </p:oleObj>
          </a:graphicData>
        </a:graphic>
      </p:graphicFrame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94615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smtClean="0">
                <a:solidFill>
                  <a:srgbClr val="00B0F0"/>
                </a:solidFill>
                <a:latin typeface="Arial Narrow" pitchFamily="34" charset="0"/>
              </a:rPr>
              <a:t>STARTING METHOD: CONSTANT CURRENT | MINIMUM START CURRENT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1441450" y="4508500"/>
            <a:ext cx="1642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00B0F0"/>
                </a:solidFill>
              </a:rPr>
              <a:t>SUCCESFUL START</a:t>
            </a:r>
            <a:endParaRPr lang="en-US" sz="1200">
              <a:solidFill>
                <a:srgbClr val="00B0F0"/>
              </a:solidFill>
            </a:endParaRPr>
          </a:p>
        </p:txBody>
      </p:sp>
      <p:cxnSp>
        <p:nvCxnSpPr>
          <p:cNvPr id="36" name="35 Conector recto de flecha"/>
          <p:cNvCxnSpPr/>
          <p:nvPr/>
        </p:nvCxnSpPr>
        <p:spPr>
          <a:xfrm rot="10800000">
            <a:off x="3327402" y="3067052"/>
            <a:ext cx="654048" cy="58419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3387512" y="3518217"/>
            <a:ext cx="267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Acceleration Torque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4" name="53 Conector recto de flecha"/>
          <p:cNvCxnSpPr/>
          <p:nvPr/>
        </p:nvCxnSpPr>
        <p:spPr>
          <a:xfrm>
            <a:off x="5435600" y="3663950"/>
            <a:ext cx="857250" cy="1143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65 Grupo"/>
          <p:cNvGrpSpPr/>
          <p:nvPr/>
        </p:nvGrpSpPr>
        <p:grpSpPr>
          <a:xfrm>
            <a:off x="5911638" y="3170554"/>
            <a:ext cx="2675639" cy="875189"/>
            <a:chOff x="5911638" y="3170554"/>
            <a:chExt cx="2675639" cy="875189"/>
          </a:xfrm>
        </p:grpSpPr>
        <p:cxnSp>
          <p:nvCxnSpPr>
            <p:cNvPr id="60" name="59 Conector recto"/>
            <p:cNvCxnSpPr/>
            <p:nvPr/>
          </p:nvCxnSpPr>
          <p:spPr>
            <a:xfrm rot="5400000">
              <a:off x="7031832" y="3619501"/>
              <a:ext cx="831056" cy="714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"/>
            <p:cNvCxnSpPr/>
            <p:nvPr/>
          </p:nvCxnSpPr>
          <p:spPr>
            <a:xfrm rot="5400000">
              <a:off x="6612745" y="3626643"/>
              <a:ext cx="831056" cy="714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7034213" y="3443288"/>
              <a:ext cx="421481" cy="2381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63 CuadroTexto"/>
            <p:cNvSpPr txBox="1"/>
            <p:nvPr/>
          </p:nvSpPr>
          <p:spPr>
            <a:xfrm>
              <a:off x="5911638" y="3170554"/>
              <a:ext cx="2675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</a:rPr>
                <a:t>Stall</a:t>
              </a:r>
              <a:endParaRPr lang="en-US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66 CuadroTexto"/>
          <p:cNvSpPr txBox="1"/>
          <p:nvPr/>
        </p:nvSpPr>
        <p:spPr>
          <a:xfrm>
            <a:off x="6664613" y="4531591"/>
            <a:ext cx="1863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UNSUCCESFUL START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291522" y="4947227"/>
            <a:ext cx="273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rgbClr val="00B0F0"/>
                </a:solidFill>
              </a:rPr>
              <a:t>STARTING CURRENT ESTIMATION</a:t>
            </a:r>
            <a:endParaRPr lang="en-US" sz="1200" b="1">
              <a:solidFill>
                <a:srgbClr val="00B0F0"/>
              </a:solidFill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0" y="3734520"/>
            <a:ext cx="153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LOAD_LOCKED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69 Elipse"/>
          <p:cNvSpPr/>
          <p:nvPr/>
        </p:nvSpPr>
        <p:spPr>
          <a:xfrm>
            <a:off x="1046595" y="3669652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CuadroTexto"/>
          <p:cNvSpPr txBox="1"/>
          <p:nvPr/>
        </p:nvSpPr>
        <p:spPr>
          <a:xfrm>
            <a:off x="1044055" y="2279793"/>
            <a:ext cx="1468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MOTOR_LOCKED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71 Elipse"/>
          <p:cNvSpPr/>
          <p:nvPr/>
        </p:nvSpPr>
        <p:spPr>
          <a:xfrm>
            <a:off x="1051213" y="2196452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CuadroTexto"/>
          <p:cNvSpPr txBox="1"/>
          <p:nvPr/>
        </p:nvSpPr>
        <p:spPr>
          <a:xfrm>
            <a:off x="1076037" y="2833974"/>
            <a:ext cx="153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MOTOR_LOCKED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73 Elipse"/>
          <p:cNvSpPr/>
          <p:nvPr/>
        </p:nvSpPr>
        <p:spPr>
          <a:xfrm>
            <a:off x="1041977" y="3073906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JPEREZ.PELECTRONICS\Desktop\POWER ACADEMY BACK-UP\GSPA06A_VS65_SEMINAR\Auxiliares\CALCULO ARRANQUE_2.png"/>
          <p:cNvPicPr>
            <a:picLocks noChangeAspect="1" noChangeArrowheads="1"/>
          </p:cNvPicPr>
          <p:nvPr/>
        </p:nvPicPr>
        <p:blipFill>
          <a:blip r:embed="rId4"/>
          <a:srcRect b="46843"/>
          <a:stretch>
            <a:fillRect/>
          </a:stretch>
        </p:blipFill>
        <p:spPr bwMode="auto">
          <a:xfrm>
            <a:off x="1978343" y="1862773"/>
            <a:ext cx="5553075" cy="3349307"/>
          </a:xfrm>
          <a:prstGeom prst="rect">
            <a:avLst/>
          </a:prstGeom>
          <a:noFill/>
        </p:spPr>
      </p:pic>
      <p:cxnSp>
        <p:nvCxnSpPr>
          <p:cNvPr id="14" name="13 Conector recto de flecha"/>
          <p:cNvCxnSpPr/>
          <p:nvPr/>
        </p:nvCxnSpPr>
        <p:spPr>
          <a:xfrm>
            <a:off x="3131820" y="1653540"/>
            <a:ext cx="472440" cy="42672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708660" y="1417320"/>
            <a:ext cx="285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Input current at rated voltage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rot="16200000" flipH="1">
            <a:off x="5550217" y="1770698"/>
            <a:ext cx="403860" cy="38862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4152900" y="1511617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Torque at rated voltage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081469" y="2626994"/>
            <a:ext cx="76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START_1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39 Conector recto"/>
          <p:cNvCxnSpPr/>
          <p:nvPr/>
        </p:nvCxnSpPr>
        <p:spPr>
          <a:xfrm rot="16200000" flipH="1">
            <a:off x="3474720" y="3293745"/>
            <a:ext cx="2582228" cy="1238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>
            <a:off x="4223757" y="2130860"/>
            <a:ext cx="566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MAX_1</a:t>
            </a:r>
            <a:endParaRPr lang="en-US" sz="1200"/>
          </a:p>
        </p:txBody>
      </p:sp>
      <p:sp>
        <p:nvSpPr>
          <p:cNvPr id="42" name="41 Elipse"/>
          <p:cNvSpPr/>
          <p:nvPr/>
        </p:nvSpPr>
        <p:spPr>
          <a:xfrm>
            <a:off x="4730750" y="2497138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2 Elipse"/>
          <p:cNvSpPr/>
          <p:nvPr/>
        </p:nvSpPr>
        <p:spPr>
          <a:xfrm>
            <a:off x="4733925" y="2895600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Elipse"/>
          <p:cNvSpPr/>
          <p:nvPr/>
        </p:nvSpPr>
        <p:spPr>
          <a:xfrm>
            <a:off x="5106987" y="3050381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4 Elipse"/>
          <p:cNvSpPr/>
          <p:nvPr/>
        </p:nvSpPr>
        <p:spPr>
          <a:xfrm>
            <a:off x="4740275" y="3809207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4737893" y="3640931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CuadroTexto"/>
          <p:cNvSpPr txBox="1"/>
          <p:nvPr/>
        </p:nvSpPr>
        <p:spPr>
          <a:xfrm>
            <a:off x="4133858" y="3063079"/>
            <a:ext cx="691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MAX_1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052895" y="3463923"/>
            <a:ext cx="78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START_1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110038" y="3888580"/>
            <a:ext cx="807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LOAD_1</a:t>
            </a:r>
            <a:endParaRPr lang="en-U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726180" y="5326440"/>
            <a:ext cx="5974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8775" algn="l"/>
              </a:tabLst>
            </a:pP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acc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: 	Time to accelerate from one speed to another (seconds)</a:t>
            </a:r>
          </a:p>
          <a:p>
            <a:pPr>
              <a:tabLst>
                <a:tab pos="358775" algn="l"/>
              </a:tabLst>
            </a:pP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 : 	Total inertia of the motor rotor and load, coupled together (kg·m</a:t>
            </a:r>
            <a:r>
              <a:rPr lang="en-US" sz="1200" baseline="3000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). </a:t>
            </a:r>
          </a:p>
          <a:p>
            <a:pPr>
              <a:tabLst>
                <a:tab pos="358775" algn="l"/>
              </a:tabLst>
            </a:pP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Δn: 	Speed difference from N1 to N2 (rpm)</a:t>
            </a:r>
          </a:p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ACC: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  Acceleration torque is the difference between the developed motor torque and the required load torque as seen at the motor shaft. 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6263" name="Object 5"/>
          <p:cNvGraphicFramePr>
            <a:graphicFrameLocks noChangeAspect="1"/>
          </p:cNvGraphicFramePr>
          <p:nvPr/>
        </p:nvGraphicFramePr>
        <p:xfrm>
          <a:off x="259081" y="5077892"/>
          <a:ext cx="2705100" cy="930477"/>
        </p:xfrm>
        <a:graphic>
          <a:graphicData uri="http://schemas.openxmlformats.org/presentationml/2006/ole">
            <p:oleObj spid="_x0000_s98306" name="Ecuación" r:id="rId5" imgW="1663560" imgH="596880" progId="Equation.3">
              <p:embed/>
            </p:oleObj>
          </a:graphicData>
        </a:graphic>
      </p:graphicFrame>
      <p:pic>
        <p:nvPicPr>
          <p:cNvPr id="98307" name="Picture 3" descr="C:\Users\JPEREZ.PELECTRONICS\Desktop\POWER ACADEMY BACK-UP\GSPA06A_VS65_SEMINAR\Auxiliares\troz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5675" y="3463050"/>
            <a:ext cx="374650" cy="393700"/>
          </a:xfrm>
          <a:prstGeom prst="rect">
            <a:avLst/>
          </a:prstGeom>
          <a:noFill/>
        </p:spPr>
      </p:pic>
      <p:cxnSp>
        <p:nvCxnSpPr>
          <p:cNvPr id="27" name="26 Conector recto"/>
          <p:cNvCxnSpPr/>
          <p:nvPr/>
        </p:nvCxnSpPr>
        <p:spPr>
          <a:xfrm rot="16200000" flipH="1">
            <a:off x="3840649" y="3297713"/>
            <a:ext cx="2582228" cy="1238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5100632" y="2957510"/>
            <a:ext cx="70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MAX_2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>
            <a:off x="5095876" y="2643182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0 Elipse"/>
          <p:cNvSpPr/>
          <p:nvPr/>
        </p:nvSpPr>
        <p:spPr>
          <a:xfrm>
            <a:off x="5107782" y="2909884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3 Elipse"/>
          <p:cNvSpPr/>
          <p:nvPr/>
        </p:nvSpPr>
        <p:spPr>
          <a:xfrm>
            <a:off x="5106986" y="3426618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5109368" y="3718720"/>
            <a:ext cx="52388" cy="619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Rectángulo"/>
          <p:cNvSpPr/>
          <p:nvPr/>
        </p:nvSpPr>
        <p:spPr>
          <a:xfrm>
            <a:off x="5100632" y="2409816"/>
            <a:ext cx="566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MAX_2</a:t>
            </a:r>
            <a:endParaRPr lang="en-US" sz="1200"/>
          </a:p>
        </p:txBody>
      </p:sp>
      <p:sp>
        <p:nvSpPr>
          <p:cNvPr id="37" name="36 CuadroTexto"/>
          <p:cNvSpPr txBox="1"/>
          <p:nvPr/>
        </p:nvSpPr>
        <p:spPr>
          <a:xfrm>
            <a:off x="5100632" y="2666995"/>
            <a:ext cx="76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START_2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133976" y="3305172"/>
            <a:ext cx="842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START_2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167314" y="3714752"/>
            <a:ext cx="842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T </a:t>
            </a:r>
            <a:r>
              <a:rPr lang="en-US" sz="1200" baseline="-25000" smtClean="0">
                <a:solidFill>
                  <a:schemeClr val="bg1">
                    <a:lumMod val="50000"/>
                  </a:schemeClr>
                </a:solidFill>
              </a:rPr>
              <a:t>LOAD_2</a:t>
            </a:r>
            <a:endParaRPr lang="en-US" sz="12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0" y="94615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smtClean="0">
                <a:solidFill>
                  <a:srgbClr val="00B0F0"/>
                </a:solidFill>
                <a:latin typeface="Arial Narrow" pitchFamily="34" charset="0"/>
              </a:rPr>
              <a:t>STARTING METHOD: CONSTANT CURRENT | STARTING TIME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4467224" y="4367212"/>
            <a:ext cx="390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100" baseline="-2500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sz="1100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5157791" y="4334748"/>
            <a:ext cx="390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1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11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8308" name="Object 5"/>
          <p:cNvGraphicFramePr>
            <a:graphicFrameLocks noChangeAspect="1"/>
          </p:cNvGraphicFramePr>
          <p:nvPr/>
        </p:nvGraphicFramePr>
        <p:xfrm>
          <a:off x="265749" y="6198235"/>
          <a:ext cx="2698432" cy="400469"/>
        </p:xfrm>
        <a:graphic>
          <a:graphicData uri="http://schemas.openxmlformats.org/presentationml/2006/ole">
            <p:oleObj spid="_x0000_s98308" name="Ecuación" r:id="rId7" imgW="156204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  <p:bldP spid="48" grpId="0"/>
      <p:bldP spid="49" grpId="0"/>
      <p:bldP spid="50" grpId="0"/>
      <p:bldP spid="51" grpId="0"/>
      <p:bldP spid="29" grpId="0"/>
      <p:bldP spid="36" grpId="0"/>
      <p:bldP spid="37" grpId="0"/>
      <p:bldP spid="38" grpId="0"/>
      <p:bldP spid="39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Text Box 2"/>
          <p:cNvSpPr txBox="1">
            <a:spLocks noChangeArrowheads="1"/>
          </p:cNvSpPr>
          <p:nvPr/>
        </p:nvSpPr>
        <p:spPr bwMode="auto">
          <a:xfrm>
            <a:off x="0" y="955676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CONSTANT CURRENT</a:t>
            </a:r>
          </a:p>
        </p:txBody>
      </p:sp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94339" y="1438278"/>
            <a:ext cx="9267957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US" b="0" u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Current </a:t>
            </a: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is set to a fixed value depending on the specific application, for example (Is=3xIn).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Upon start the current increases until reaching this value.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At this point, control algorithm does not allow current to decrease.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To achieve this the algorithm automatically increases the voltage, shifting from one curve to the next, maintaining current constant during start.</a:t>
            </a:r>
            <a:endParaRPr lang="en-GB" b="0" u="none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22247" name="Picture 7" descr="AE_ITCC0031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8131" y="3238503"/>
            <a:ext cx="6990954" cy="322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194337" y="2273300"/>
            <a:ext cx="4469738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u="none" dirty="0" smtClean="0">
                <a:solidFill>
                  <a:srgbClr val="00B0F0"/>
                </a:solidFill>
                <a:latin typeface="Arial Narrow" pitchFamily="34" charset="0"/>
                <a:cs typeface="Arial" charset="0"/>
              </a:rPr>
              <a:t>DIRECT </a:t>
            </a:r>
            <a:r>
              <a:rPr lang="en-US" b="1" u="none" dirty="0">
                <a:solidFill>
                  <a:srgbClr val="00B0F0"/>
                </a:solidFill>
                <a:latin typeface="Arial Narrow" pitchFamily="34" charset="0"/>
                <a:cs typeface="Arial" charset="0"/>
              </a:rPr>
              <a:t>TORQUE CONTROL:</a:t>
            </a:r>
          </a:p>
          <a:p>
            <a:pPr>
              <a:buFont typeface="Arial Narrow" pitchFamily="34" charset="0"/>
              <a:buNone/>
            </a:pPr>
            <a:endParaRPr lang="en-US" b="0" u="none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  <a:p>
            <a:pPr>
              <a:buFont typeface="Arial Narrow" pitchFamily="34" charset="0"/>
              <a:buNone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V5 series incorporates a “Dynamic Torque Control”, exclusive to Power Electronics. This ensures a soft and progressive start even in applications with a high moment of inertia. Using this control algorithm achieves linear acceleration and an optimization of peak currents during starting.</a:t>
            </a:r>
            <a:endParaRPr lang="en-GB" b="0" u="none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546823" name="Picture 7" descr="V5ITCC0005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8161" y="2047876"/>
            <a:ext cx="4755223" cy="3590925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525" y="955676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DIRECT TORQUE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194337" y="1438276"/>
            <a:ext cx="4469738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u="none" dirty="0" smtClean="0">
                <a:solidFill>
                  <a:srgbClr val="00B0F0"/>
                </a:solidFill>
                <a:latin typeface="Arial Narrow" pitchFamily="34" charset="0"/>
                <a:cs typeface="Arial" charset="0"/>
              </a:rPr>
              <a:t>DIRECT </a:t>
            </a:r>
            <a:r>
              <a:rPr lang="en-US" b="1" u="none" dirty="0">
                <a:solidFill>
                  <a:srgbClr val="00B0F0"/>
                </a:solidFill>
                <a:latin typeface="Arial Narrow" pitchFamily="34" charset="0"/>
                <a:cs typeface="Arial" charset="0"/>
              </a:rPr>
              <a:t>TORQUE CONTROL: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endParaRPr lang="en-US" b="0" u="none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Torque automatically adjusts to suit any load type, not necessarily linear or quadratic, other types are suitable.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Torque automatically increases as the soft starter can detect when the motor is not accelerating.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If acceleration continues the soft starter will automatically maintain torque levels.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The soft starter can self-adjust ramp times to suit any torque/load profile.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In no situation will the soft starter provide more torque than is needed. This minimizes any energy loss during start.</a:t>
            </a:r>
          </a:p>
        </p:txBody>
      </p:sp>
      <p:pic>
        <p:nvPicPr>
          <p:cNvPr id="548871" name="Picture 7" descr="V5ITCC0022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7834" y="2047875"/>
            <a:ext cx="5066506" cy="35814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92710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DIRECT TORQUE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58065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  <a:latin typeface="Arial Narrow" pitchFamily="34" charset="0"/>
              </a:rPr>
              <a:t>AVAILABLE STARTING SETTINGS</a:t>
            </a:r>
            <a:endParaRPr lang="es-E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94212" name="Picture 4" descr="C:\Users\JPEREZ.PELECTRONICS\Desktop\POWER ACADEMY BACK-UP\GSPA06A_VS65_SEMINAR\Auxiliares\setting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200" y="1876429"/>
            <a:ext cx="9418152" cy="4238625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3952876" y="1476375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00B0F0"/>
                </a:solidFill>
              </a:rPr>
              <a:t>Current</a:t>
            </a:r>
            <a:r>
              <a:rPr lang="es-ES" sz="1400" dirty="0" smtClean="0">
                <a:solidFill>
                  <a:srgbClr val="00B0F0"/>
                </a:solidFill>
              </a:rPr>
              <a:t> </a:t>
            </a:r>
            <a:r>
              <a:rPr lang="es-ES" sz="1400" dirty="0" err="1" smtClean="0">
                <a:solidFill>
                  <a:srgbClr val="00B0F0"/>
                </a:solidFill>
              </a:rPr>
              <a:t>limit</a:t>
            </a:r>
            <a:endParaRPr lang="es-ES" sz="1400" dirty="0">
              <a:solidFill>
                <a:srgbClr val="00B0F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38129" y="1485908"/>
            <a:ext cx="259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00B0F0"/>
                </a:solidFill>
              </a:rPr>
              <a:t>Voltage</a:t>
            </a:r>
            <a:r>
              <a:rPr lang="es-ES" sz="1400" dirty="0" smtClean="0">
                <a:solidFill>
                  <a:srgbClr val="00B0F0"/>
                </a:solidFill>
              </a:rPr>
              <a:t> </a:t>
            </a:r>
            <a:r>
              <a:rPr lang="es-ES" sz="1400" dirty="0" err="1" smtClean="0">
                <a:solidFill>
                  <a:srgbClr val="00B0F0"/>
                </a:solidFill>
              </a:rPr>
              <a:t>Ramp</a:t>
            </a:r>
            <a:r>
              <a:rPr lang="es-ES" sz="1400" dirty="0" smtClean="0">
                <a:solidFill>
                  <a:srgbClr val="00B0F0"/>
                </a:solidFill>
              </a:rPr>
              <a:t> + </a:t>
            </a:r>
            <a:r>
              <a:rPr lang="es-ES" sz="1400" dirty="0" err="1" smtClean="0">
                <a:solidFill>
                  <a:srgbClr val="00B0F0"/>
                </a:solidFill>
              </a:rPr>
              <a:t>Current</a:t>
            </a:r>
            <a:r>
              <a:rPr lang="es-ES" sz="1400" dirty="0" smtClean="0">
                <a:solidFill>
                  <a:srgbClr val="00B0F0"/>
                </a:solidFill>
              </a:rPr>
              <a:t> </a:t>
            </a:r>
            <a:r>
              <a:rPr lang="es-ES" sz="1400" dirty="0" err="1" smtClean="0">
                <a:solidFill>
                  <a:srgbClr val="00B0F0"/>
                </a:solidFill>
              </a:rPr>
              <a:t>limit</a:t>
            </a:r>
            <a:endParaRPr lang="es-ES" sz="1400" dirty="0">
              <a:solidFill>
                <a:srgbClr val="00B0F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96150" y="1466850"/>
            <a:ext cx="410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00B0F0"/>
                </a:solidFill>
              </a:rPr>
              <a:t>Direct</a:t>
            </a:r>
            <a:r>
              <a:rPr lang="es-ES" sz="1400" dirty="0" smtClean="0">
                <a:solidFill>
                  <a:srgbClr val="00B0F0"/>
                </a:solidFill>
              </a:rPr>
              <a:t> Torque Control</a:t>
            </a:r>
            <a:endParaRPr lang="es-ES" sz="1400" dirty="0">
              <a:solidFill>
                <a:srgbClr val="00B0F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181476" y="3838575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00B0F0"/>
                </a:solidFill>
              </a:rPr>
              <a:t>Rotor </a:t>
            </a:r>
            <a:r>
              <a:rPr lang="es-ES" sz="1400" dirty="0" err="1" smtClean="0">
                <a:solidFill>
                  <a:srgbClr val="00B0F0"/>
                </a:solidFill>
              </a:rPr>
              <a:t>locked</a:t>
            </a:r>
            <a:endParaRPr lang="es-ES" sz="1400" dirty="0">
              <a:solidFill>
                <a:srgbClr val="00B0F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66729" y="3848108"/>
            <a:ext cx="259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00B0F0"/>
                </a:solidFill>
              </a:rPr>
              <a:t>Direct</a:t>
            </a:r>
            <a:r>
              <a:rPr lang="es-ES" sz="1400" dirty="0" smtClean="0">
                <a:solidFill>
                  <a:srgbClr val="00B0F0"/>
                </a:solidFill>
              </a:rPr>
              <a:t> </a:t>
            </a:r>
            <a:r>
              <a:rPr lang="es-ES" sz="1400" dirty="0" err="1" smtClean="0">
                <a:solidFill>
                  <a:srgbClr val="00B0F0"/>
                </a:solidFill>
              </a:rPr>
              <a:t>on</a:t>
            </a:r>
            <a:r>
              <a:rPr lang="es-ES" sz="1400" dirty="0" smtClean="0">
                <a:solidFill>
                  <a:srgbClr val="00B0F0"/>
                </a:solidFill>
              </a:rPr>
              <a:t> line</a:t>
            </a:r>
            <a:endParaRPr lang="es-ES" sz="1400" dirty="0">
              <a:solidFill>
                <a:srgbClr val="00B0F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105650" y="4619625"/>
            <a:ext cx="257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GET THE MOST OF YOUR APPLICATION WITH THE DUAL SETTING FUNCTION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58065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  <a:latin typeface="Arial Narrow" pitchFamily="34" charset="0"/>
              </a:rPr>
              <a:t>AVAILABLE  STOPPING SETTINGS</a:t>
            </a:r>
            <a:endParaRPr lang="es-E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62576" y="4533900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B0F0"/>
                </a:solidFill>
              </a:rPr>
              <a:t>Voltage</a:t>
            </a:r>
            <a:r>
              <a:rPr lang="es-ES" dirty="0" smtClean="0">
                <a:solidFill>
                  <a:srgbClr val="00B0F0"/>
                </a:solidFill>
              </a:rPr>
              <a:t> </a:t>
            </a:r>
            <a:r>
              <a:rPr lang="es-ES" dirty="0" err="1" smtClean="0">
                <a:solidFill>
                  <a:srgbClr val="00B0F0"/>
                </a:solidFill>
              </a:rPr>
              <a:t>ramp</a:t>
            </a:r>
            <a:r>
              <a:rPr lang="es-ES" dirty="0" smtClean="0">
                <a:solidFill>
                  <a:srgbClr val="00B0F0"/>
                </a:solidFill>
              </a:rPr>
              <a:t> stop </a:t>
            </a:r>
          </a:p>
          <a:p>
            <a:r>
              <a:rPr lang="es-ES" dirty="0" smtClean="0">
                <a:solidFill>
                  <a:srgbClr val="00B0F0"/>
                </a:solidFill>
              </a:rPr>
              <a:t>( </a:t>
            </a:r>
            <a:r>
              <a:rPr lang="es-ES" dirty="0" err="1" smtClean="0">
                <a:solidFill>
                  <a:srgbClr val="00B0F0"/>
                </a:solidFill>
              </a:rPr>
              <a:t>Water</a:t>
            </a:r>
            <a:r>
              <a:rPr lang="es-ES" dirty="0" smtClean="0">
                <a:solidFill>
                  <a:srgbClr val="00B0F0"/>
                </a:solidFill>
              </a:rPr>
              <a:t> </a:t>
            </a:r>
            <a:r>
              <a:rPr lang="es-ES" dirty="0" err="1" smtClean="0">
                <a:solidFill>
                  <a:srgbClr val="00B0F0"/>
                </a:solidFill>
              </a:rPr>
              <a:t>Hammer</a:t>
            </a:r>
            <a:r>
              <a:rPr lang="es-ES" dirty="0" smtClean="0">
                <a:solidFill>
                  <a:srgbClr val="00B0F0"/>
                </a:solidFill>
              </a:rPr>
              <a:t> Control)</a:t>
            </a:r>
            <a:endParaRPr lang="es-ES" dirty="0">
              <a:solidFill>
                <a:srgbClr val="00B0F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04980" y="4533900"/>
            <a:ext cx="187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Spin stop </a:t>
            </a:r>
          </a:p>
          <a:p>
            <a:r>
              <a:rPr lang="es-ES" dirty="0" smtClean="0">
                <a:solidFill>
                  <a:srgbClr val="00B0F0"/>
                </a:solidFill>
              </a:rPr>
              <a:t>(</a:t>
            </a:r>
            <a:r>
              <a:rPr lang="es-ES" dirty="0" err="1" smtClean="0">
                <a:solidFill>
                  <a:srgbClr val="00B0F0"/>
                </a:solidFill>
              </a:rPr>
              <a:t>Freewheel</a:t>
            </a:r>
            <a:r>
              <a:rPr lang="es-ES" dirty="0" smtClean="0">
                <a:solidFill>
                  <a:srgbClr val="00B0F0"/>
                </a:solidFill>
              </a:rPr>
              <a:t> stop)</a:t>
            </a:r>
            <a:endParaRPr lang="es-ES" dirty="0">
              <a:solidFill>
                <a:srgbClr val="00B0F0"/>
              </a:solidFill>
            </a:endParaRPr>
          </a:p>
        </p:txBody>
      </p:sp>
      <p:pic>
        <p:nvPicPr>
          <p:cNvPr id="149505" name="Picture 1" descr="C:\Users\JPEREZ.PELECTRONICS\Desktop\POWER ACADEMY BACK-UP\GSPA06A_VS65_SEMINAR\Auxiliares\s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400" y="1996211"/>
            <a:ext cx="6590590" cy="2294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Y:\Marketing y Ventas\03 GENERAL\08 Catálogos (GCA)\GCA03MT_XMV660_VS65\A_empaquetado Publips\MT CASTELLANO\Links\VS65_nueva mecanica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9" y="1384300"/>
            <a:ext cx="2720171" cy="4203700"/>
          </a:xfrm>
          <a:prstGeom prst="rect">
            <a:avLst/>
          </a:prstGeom>
          <a:noFill/>
        </p:spPr>
      </p:pic>
      <p:sp>
        <p:nvSpPr>
          <p:cNvPr id="24" name="23 Rectángulo"/>
          <p:cNvSpPr/>
          <p:nvPr/>
        </p:nvSpPr>
        <p:spPr>
          <a:xfrm>
            <a:off x="4719111" y="1803401"/>
            <a:ext cx="51868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Power range from </a:t>
            </a:r>
            <a:r>
              <a:rPr lang="en-AU" sz="1400" b="1" dirty="0" smtClean="0">
                <a:solidFill>
                  <a:schemeClr val="bg1">
                    <a:lumMod val="50000"/>
                  </a:schemeClr>
                </a:solidFill>
              </a:rPr>
              <a:t>150kW to 6.300kW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Voltage ratings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2,3kVac – 11,0kVac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Highest operator Safety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 Built-in motor protection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functionalities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Outstanding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rugged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reliable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design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Highest break away torque</a:t>
            </a:r>
            <a:endParaRPr lang="en-US" sz="1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Easy operation and intuitive control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 Fully customizable to your stringent requirements</a:t>
            </a:r>
          </a:p>
          <a:p>
            <a:pPr marL="180975" indent="-180975" algn="just"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endParaRPr lang="en-AU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8080" y="952064"/>
            <a:ext cx="99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MEDIUM VOLTAGE VS65 SOFT STARTER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pSp>
        <p:nvGrpSpPr>
          <p:cNvPr id="2" name="14 Grupo"/>
          <p:cNvGrpSpPr/>
          <p:nvPr/>
        </p:nvGrpSpPr>
        <p:grpSpPr>
          <a:xfrm>
            <a:off x="442725" y="5219700"/>
            <a:ext cx="2630676" cy="1369060"/>
            <a:chOff x="309187" y="4630354"/>
            <a:chExt cx="4020573" cy="2227646"/>
          </a:xfrm>
        </p:grpSpPr>
        <p:pic>
          <p:nvPicPr>
            <p:cNvPr id="7170" name="Picture 2" descr="C:\Users\JPEREZ.PELECTRONICS\Desktop\ICONOS\xmv660\easymaintenac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2635" y="4634590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1" name="Picture 3" descr="C:\Users\JPEREZ.PELECTRONICS\Desktop\ICONOS\xmv660\electricalsafety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67519" y="5914635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2" name="Picture 4" descr="C:\Users\JPEREZ.PELECTRONICS\Desktop\ICONOS\xmv660\max.motor.car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9187" y="4630354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3" name="Picture 5" descr="C:\Users\JPEREZ.PELECTRONICS\Desktop\ICONOS\xmv660\powerquality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9187" y="5914635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4" name="Picture 6" descr="C:\Users\JPEREZ.PELECTRONICS\Desktop\ICONOS\xmv660\reliability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65911" y="4634590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5" name="Picture 7" descr="C:\Users\JPEREZ.PELECTRONICS\Desktop\ICONOS\xmv660\userfriendly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79107" y="5914635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76" name="Picture 8" descr="C:\Users\JPEREZ.PELECTRONICS\Desktop\ICONOS\xmv660\customizable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79359" y="4634590"/>
              <a:ext cx="850401" cy="943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2" descr="C:\Users\JPEREZ.PELECTRONICS\Desktop\ICONOS\xmv660\PowerFul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25851" y="5913293"/>
              <a:ext cx="845325" cy="9447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4853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  <a:latin typeface="Arial Narrow" pitchFamily="34" charset="0"/>
              </a:rPr>
              <a:t>INDUCTION MOTORS</a:t>
            </a:r>
            <a:endParaRPr lang="es-E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84463" y="1554414"/>
            <a:ext cx="9082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 induction motor performs two primary functions:</a:t>
            </a:r>
          </a:p>
          <a:p>
            <a:pPr marL="176213" indent="-176213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START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convert electrical energy into mechanical energy in order to overcome the inertia of the load and accelerate to full operating speed.</a:t>
            </a:r>
          </a:p>
          <a:p>
            <a:pPr marL="176213" indent="-176213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convert electrical energy into productive work output to a driven load.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JPEREZ.PELECTRONICS\Desktop\POWER ACADEMY BACK-UP\GSPA06A_VS65_SEMINAR\Auxiliares\par_corriente mot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3295" y="3104000"/>
            <a:ext cx="4770438" cy="375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Y:\Marketing y Ventas\03 GENERAL\08 Catálogos (GCA)\GCA03MT_XMV660_VS65\A_empaquetado Publips\MT CASTELLANO\Links\render abierto_VS65_detras cop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95" y="1528762"/>
            <a:ext cx="2824120" cy="4320000"/>
          </a:xfrm>
          <a:prstGeom prst="rect">
            <a:avLst/>
          </a:prstGeom>
          <a:noFill/>
        </p:spPr>
      </p:pic>
      <p:pic>
        <p:nvPicPr>
          <p:cNvPr id="145409" name="Picture 1" descr="Y:\Marketing y Ventas\03 GENERAL\08 Catálogos (GCA)\GCA03MT_XMV660_VS65\A_empaquetado Publips\MT CASTELLANO\Links\render abierto_VS65_lateral cop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2865" y="1455420"/>
            <a:ext cx="3862096" cy="4320000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-19745" y="939001"/>
            <a:ext cx="993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VS65 TOPOLOGY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pSp>
        <p:nvGrpSpPr>
          <p:cNvPr id="83" name="82 Grupo"/>
          <p:cNvGrpSpPr/>
          <p:nvPr/>
        </p:nvGrpSpPr>
        <p:grpSpPr>
          <a:xfrm rot="5400000" flipV="1">
            <a:off x="-912945" y="3068276"/>
            <a:ext cx="2704485" cy="855420"/>
            <a:chOff x="1828812" y="1741961"/>
            <a:chExt cx="2770909" cy="992004"/>
          </a:xfrm>
        </p:grpSpPr>
        <p:sp>
          <p:nvSpPr>
            <p:cNvPr id="12" name="11 CuadroTexto"/>
            <p:cNvSpPr txBox="1"/>
            <p:nvPr/>
          </p:nvSpPr>
          <p:spPr>
            <a:xfrm rot="10800000" flipV="1">
              <a:off x="2267332" y="1741961"/>
              <a:ext cx="2074871" cy="749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 INTERCONNECTION AND INTERFACE</a:t>
              </a:r>
              <a:endPara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0" name="29 Conector recto"/>
            <p:cNvCxnSpPr/>
            <p:nvPr/>
          </p:nvCxnSpPr>
          <p:spPr>
            <a:xfrm rot="5400000">
              <a:off x="4308903" y="2399156"/>
              <a:ext cx="574846" cy="67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Conector recto"/>
            <p:cNvCxnSpPr/>
            <p:nvPr/>
          </p:nvCxnSpPr>
          <p:spPr>
            <a:xfrm rot="5400000">
              <a:off x="1553505" y="2456520"/>
              <a:ext cx="552752" cy="21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84 Grupo"/>
          <p:cNvGrpSpPr/>
          <p:nvPr/>
        </p:nvGrpSpPr>
        <p:grpSpPr>
          <a:xfrm rot="5400000">
            <a:off x="1690995" y="1171582"/>
            <a:ext cx="601998" cy="808987"/>
            <a:chOff x="7328788" y="1796725"/>
            <a:chExt cx="1036061" cy="1432445"/>
          </a:xfrm>
        </p:grpSpPr>
        <p:sp>
          <p:nvSpPr>
            <p:cNvPr id="14" name="13 CuadroTexto"/>
            <p:cNvSpPr txBox="1"/>
            <p:nvPr/>
          </p:nvSpPr>
          <p:spPr>
            <a:xfrm rot="16200000">
              <a:off x="6981482" y="2144031"/>
              <a:ext cx="1409700" cy="71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 smtClean="0">
                  <a:solidFill>
                    <a:schemeClr val="bg1">
                      <a:lumMod val="50000"/>
                    </a:schemeClr>
                  </a:solidFill>
                </a:rPr>
                <a:t>SCR SECTION</a:t>
              </a:r>
              <a:endParaRPr lang="es-ES" sz="105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2" name="31 Conector recto"/>
            <p:cNvCxnSpPr/>
            <p:nvPr/>
          </p:nvCxnSpPr>
          <p:spPr>
            <a:xfrm>
              <a:off x="7986693" y="1812464"/>
              <a:ext cx="378156" cy="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"/>
            <p:cNvCxnSpPr/>
            <p:nvPr/>
          </p:nvCxnSpPr>
          <p:spPr>
            <a:xfrm rot="10800000" flipH="1">
              <a:off x="7942982" y="3218445"/>
              <a:ext cx="386918" cy="10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46 Grupo"/>
          <p:cNvGrpSpPr/>
          <p:nvPr/>
        </p:nvGrpSpPr>
        <p:grpSpPr>
          <a:xfrm flipH="1">
            <a:off x="1769950" y="2441550"/>
            <a:ext cx="2859199" cy="424067"/>
            <a:chOff x="2266668" y="2068722"/>
            <a:chExt cx="3684644" cy="391447"/>
          </a:xfrm>
        </p:grpSpPr>
        <p:sp>
          <p:nvSpPr>
            <p:cNvPr id="48" name="47 CuadroTexto"/>
            <p:cNvSpPr txBox="1"/>
            <p:nvPr/>
          </p:nvSpPr>
          <p:spPr>
            <a:xfrm>
              <a:off x="2266668" y="2068722"/>
              <a:ext cx="134347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TRIGGERING CIRCUIT</a:t>
              </a:r>
              <a:endParaRPr lang="en-AU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9" name="48 Conector recto de flecha"/>
            <p:cNvCxnSpPr/>
            <p:nvPr/>
          </p:nvCxnSpPr>
          <p:spPr>
            <a:xfrm flipV="1">
              <a:off x="2306410" y="2443614"/>
              <a:ext cx="3644902" cy="165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35 Grupo"/>
          <p:cNvGrpSpPr/>
          <p:nvPr/>
        </p:nvGrpSpPr>
        <p:grpSpPr>
          <a:xfrm flipH="1">
            <a:off x="6987268" y="4029455"/>
            <a:ext cx="2318657" cy="331458"/>
            <a:chOff x="2306409" y="2090612"/>
            <a:chExt cx="3530449" cy="331458"/>
          </a:xfrm>
        </p:grpSpPr>
        <p:sp>
          <p:nvSpPr>
            <p:cNvPr id="59" name="58 CuadroTexto"/>
            <p:cNvSpPr txBox="1"/>
            <p:nvPr/>
          </p:nvSpPr>
          <p:spPr>
            <a:xfrm>
              <a:off x="2306409" y="2090612"/>
              <a:ext cx="23246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OUTPUT BUSBARS</a:t>
              </a:r>
              <a:endParaRPr lang="en-AU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0" name="59 Conector recto de flecha"/>
            <p:cNvCxnSpPr/>
            <p:nvPr/>
          </p:nvCxnSpPr>
          <p:spPr>
            <a:xfrm rot="10800000" flipH="1">
              <a:off x="2306409" y="2412846"/>
              <a:ext cx="3530449" cy="922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35 Grupo"/>
          <p:cNvGrpSpPr/>
          <p:nvPr/>
        </p:nvGrpSpPr>
        <p:grpSpPr>
          <a:xfrm flipH="1">
            <a:off x="6923768" y="2141871"/>
            <a:ext cx="2466975" cy="417427"/>
            <a:chOff x="2435860" y="2184246"/>
            <a:chExt cx="3400998" cy="417427"/>
          </a:xfrm>
        </p:grpSpPr>
        <p:sp>
          <p:nvSpPr>
            <p:cNvPr id="76" name="75 CuadroTexto"/>
            <p:cNvSpPr txBox="1"/>
            <p:nvPr/>
          </p:nvSpPr>
          <p:spPr>
            <a:xfrm>
              <a:off x="2435861" y="2184246"/>
              <a:ext cx="1890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LINE VACUUM CONTACTOR</a:t>
              </a:r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0800000" flipH="1">
              <a:off x="2435860" y="2588337"/>
              <a:ext cx="3400998" cy="133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35 Grupo"/>
          <p:cNvGrpSpPr/>
          <p:nvPr/>
        </p:nvGrpSpPr>
        <p:grpSpPr>
          <a:xfrm flipH="1">
            <a:off x="6877079" y="1533525"/>
            <a:ext cx="2513664" cy="466714"/>
            <a:chOff x="2291180" y="1955356"/>
            <a:chExt cx="3545678" cy="466714"/>
          </a:xfrm>
        </p:grpSpPr>
        <p:sp>
          <p:nvSpPr>
            <p:cNvPr id="79" name="78 CuadroTexto"/>
            <p:cNvSpPr txBox="1"/>
            <p:nvPr/>
          </p:nvSpPr>
          <p:spPr>
            <a:xfrm>
              <a:off x="2291180" y="1955356"/>
              <a:ext cx="196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EXPLOSION RELEASE DUCTS</a:t>
              </a:r>
            </a:p>
          </p:txBody>
        </p:sp>
        <p:cxnSp>
          <p:nvCxnSpPr>
            <p:cNvPr id="80" name="79 Conector recto de flecha"/>
            <p:cNvCxnSpPr/>
            <p:nvPr/>
          </p:nvCxnSpPr>
          <p:spPr>
            <a:xfrm rot="10800000" flipH="1">
              <a:off x="2306409" y="2412846"/>
              <a:ext cx="3530449" cy="922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40 Grupo"/>
          <p:cNvGrpSpPr/>
          <p:nvPr/>
        </p:nvGrpSpPr>
        <p:grpSpPr>
          <a:xfrm rot="5400000">
            <a:off x="5996379" y="1124022"/>
            <a:ext cx="670561" cy="1169522"/>
            <a:chOff x="7292330" y="1447048"/>
            <a:chExt cx="1522293" cy="2070835"/>
          </a:xfrm>
        </p:grpSpPr>
        <p:sp>
          <p:nvSpPr>
            <p:cNvPr id="42" name="41 CuadroTexto"/>
            <p:cNvSpPr txBox="1"/>
            <p:nvPr/>
          </p:nvSpPr>
          <p:spPr>
            <a:xfrm rot="16200000">
              <a:off x="6728539" y="2010839"/>
              <a:ext cx="2070835" cy="94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 smtClean="0">
                  <a:solidFill>
                    <a:schemeClr val="bg1">
                      <a:lumMod val="50000"/>
                    </a:schemeClr>
                  </a:solidFill>
                </a:rPr>
                <a:t>CONTACTOR SECTION</a:t>
              </a:r>
              <a:endParaRPr lang="es-ES" sz="105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3" name="42 Conector recto"/>
            <p:cNvCxnSpPr/>
            <p:nvPr/>
          </p:nvCxnSpPr>
          <p:spPr>
            <a:xfrm>
              <a:off x="7949682" y="1783233"/>
              <a:ext cx="518962" cy="23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 rot="10800000" flipH="1">
              <a:off x="7994374" y="3213431"/>
              <a:ext cx="820249" cy="67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65 Grupo"/>
          <p:cNvGrpSpPr/>
          <p:nvPr/>
        </p:nvGrpSpPr>
        <p:grpSpPr>
          <a:xfrm flipH="1">
            <a:off x="2169769" y="3226870"/>
            <a:ext cx="2430805" cy="411680"/>
            <a:chOff x="2340614" y="2078205"/>
            <a:chExt cx="3610697" cy="380013"/>
          </a:xfrm>
        </p:grpSpPr>
        <p:sp>
          <p:nvSpPr>
            <p:cNvPr id="67" name="66 CuadroTexto"/>
            <p:cNvSpPr txBox="1"/>
            <p:nvPr/>
          </p:nvSpPr>
          <p:spPr>
            <a:xfrm>
              <a:off x="2340614" y="2078205"/>
              <a:ext cx="134347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SCR STACKS</a:t>
              </a:r>
              <a:endParaRPr lang="en-AU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1" name="70 Conector recto de flecha"/>
            <p:cNvCxnSpPr/>
            <p:nvPr/>
          </p:nvCxnSpPr>
          <p:spPr>
            <a:xfrm rot="10800000" flipH="1">
              <a:off x="2365990" y="2443617"/>
              <a:ext cx="3585321" cy="1460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73 Grupo"/>
          <p:cNvGrpSpPr/>
          <p:nvPr/>
        </p:nvGrpSpPr>
        <p:grpSpPr>
          <a:xfrm flipH="1">
            <a:off x="1738290" y="4143376"/>
            <a:ext cx="2976584" cy="762000"/>
            <a:chOff x="1788866" y="1748486"/>
            <a:chExt cx="4162445" cy="703386"/>
          </a:xfrm>
        </p:grpSpPr>
        <p:sp>
          <p:nvSpPr>
            <p:cNvPr id="81" name="80 CuadroTexto"/>
            <p:cNvSpPr txBox="1"/>
            <p:nvPr/>
          </p:nvSpPr>
          <p:spPr>
            <a:xfrm>
              <a:off x="1788866" y="1748486"/>
              <a:ext cx="1931360" cy="653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MV TRANSFORMER FOR AUX. POWER SUPPLY</a:t>
              </a:r>
              <a:endParaRPr lang="en-AU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82" name="81 Conector recto de flecha"/>
            <p:cNvCxnSpPr/>
            <p:nvPr/>
          </p:nvCxnSpPr>
          <p:spPr>
            <a:xfrm rot="10800000" flipH="1">
              <a:off x="1908741" y="2443617"/>
              <a:ext cx="4042570" cy="82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35 Grupo"/>
          <p:cNvGrpSpPr/>
          <p:nvPr/>
        </p:nvGrpSpPr>
        <p:grpSpPr>
          <a:xfrm flipH="1">
            <a:off x="6228452" y="2643182"/>
            <a:ext cx="3162291" cy="417427"/>
            <a:chOff x="2435860" y="2184246"/>
            <a:chExt cx="3400998" cy="417427"/>
          </a:xfrm>
        </p:grpSpPr>
        <p:sp>
          <p:nvSpPr>
            <p:cNvPr id="91" name="90 CuadroTexto"/>
            <p:cNvSpPr txBox="1"/>
            <p:nvPr/>
          </p:nvSpPr>
          <p:spPr>
            <a:xfrm>
              <a:off x="2435861" y="2184246"/>
              <a:ext cx="1890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INPUT</a:t>
              </a:r>
            </a:p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BUSBARS</a:t>
              </a:r>
            </a:p>
          </p:txBody>
        </p:sp>
        <p:cxnSp>
          <p:nvCxnSpPr>
            <p:cNvPr id="92" name="91 Conector recto de flecha"/>
            <p:cNvCxnSpPr/>
            <p:nvPr/>
          </p:nvCxnSpPr>
          <p:spPr>
            <a:xfrm rot="10800000" flipH="1">
              <a:off x="2435860" y="2588337"/>
              <a:ext cx="3400998" cy="133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35 Grupo"/>
          <p:cNvGrpSpPr/>
          <p:nvPr/>
        </p:nvGrpSpPr>
        <p:grpSpPr>
          <a:xfrm flipH="1">
            <a:off x="6895201" y="3109907"/>
            <a:ext cx="2495542" cy="417427"/>
            <a:chOff x="2435860" y="2184246"/>
            <a:chExt cx="3400998" cy="417427"/>
          </a:xfrm>
        </p:grpSpPr>
        <p:sp>
          <p:nvSpPr>
            <p:cNvPr id="96" name="95 CuadroTexto"/>
            <p:cNvSpPr txBox="1"/>
            <p:nvPr/>
          </p:nvSpPr>
          <p:spPr>
            <a:xfrm>
              <a:off x="2435861" y="2184246"/>
              <a:ext cx="1890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000" dirty="0" smtClean="0">
                  <a:solidFill>
                    <a:schemeClr val="bg1">
                      <a:lumMod val="50000"/>
                    </a:schemeClr>
                  </a:solidFill>
                </a:rPr>
                <a:t>BYPASS VACUUM CONTACTOR</a:t>
              </a:r>
            </a:p>
          </p:txBody>
        </p:sp>
        <p:cxnSp>
          <p:nvCxnSpPr>
            <p:cNvPr id="97" name="96 Conector recto de flecha"/>
            <p:cNvCxnSpPr/>
            <p:nvPr/>
          </p:nvCxnSpPr>
          <p:spPr>
            <a:xfrm rot="10800000" flipH="1">
              <a:off x="2435860" y="2588337"/>
              <a:ext cx="3400998" cy="133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MAXIMUM OPERATOR SAFETY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251200" y="1545201"/>
            <a:ext cx="5537200" cy="50333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t"/>
          <a:lstStyle/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Independent sections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isolate terminal strip and interface, from medium voltage equipment.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Mechanical or electrical interlock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that avoid unexpected door opening or reconnections.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Optional input earthing switch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that connects to ground each phase avoiding unexpected reconnections during maintenance task.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Explosion proof cabinet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resistant to internal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shortcircuit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The energy generated is released through a dedicated duct on the top, therefore avoiding any personal injury.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High BIL rating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safety and reliability in applications at high altitude. Clearance and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creapage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distances oversizing offers maximum safety against corona discharge effect on isolated conductors and dust build-up. 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1" descr="Y:\Marketing y Ventas\03 GENERAL\08 Catálogos (GCA)\GCA03MT_XMV660_VS65\A_empaquetado Publips\MT CASTELLANO\Links\render abierto_VS65_lateral cop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15290" y="1560195"/>
            <a:ext cx="3862096" cy="43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0" y="915457"/>
            <a:ext cx="990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FACTORY TESTED &amp; COMMISIONING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3" y="1619398"/>
            <a:ext cx="7388224" cy="338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241300" y="5212827"/>
            <a:ext cx="9406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Low voltage test allow a safely fully functional performance test including: plant control integration, enabling bypass and line contactors, I/O settings and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thyristor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firing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Factory tested at full current  and MV test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and optionally specific witness testing available.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Power Electronics personnel is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present in every commissioning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to get the most to your application.</a:t>
            </a:r>
          </a:p>
        </p:txBody>
      </p:sp>
      <p:pic>
        <p:nvPicPr>
          <p:cNvPr id="9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1313" name="Picture 1" descr="F:\0000_ FOTOS tiff procesadas\VS65\fotos Higueruelas -VS65\fotos VS65 - Higueruelas\IMG_0771.JPG"/>
          <p:cNvPicPr>
            <a:picLocks noChangeAspect="1" noChangeArrowheads="1"/>
          </p:cNvPicPr>
          <p:nvPr/>
        </p:nvPicPr>
        <p:blipFill>
          <a:blip r:embed="rId5">
            <a:lum bright="27000" contrast="30000"/>
          </a:blip>
          <a:srcRect l="41108" t="19640" r="24583" b="49598"/>
          <a:stretch>
            <a:fillRect/>
          </a:stretch>
        </p:blipFill>
        <p:spPr bwMode="auto">
          <a:xfrm>
            <a:off x="0" y="1704975"/>
            <a:ext cx="2457450" cy="33051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3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3"/>
          <a:srcRect l="25868" r="17538" b="30335"/>
          <a:stretch>
            <a:fillRect/>
          </a:stretch>
        </p:blipFill>
        <p:spPr bwMode="auto">
          <a:xfrm>
            <a:off x="219075" y="1707285"/>
            <a:ext cx="3324225" cy="4445865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1" name="40 Grupo"/>
          <p:cNvGrpSpPr/>
          <p:nvPr/>
        </p:nvGrpSpPr>
        <p:grpSpPr>
          <a:xfrm>
            <a:off x="3342382" y="2025529"/>
            <a:ext cx="6391562" cy="369332"/>
            <a:chOff x="3084946" y="2040834"/>
            <a:chExt cx="6391562" cy="369332"/>
          </a:xfrm>
        </p:grpSpPr>
        <p:sp>
          <p:nvSpPr>
            <p:cNvPr id="8" name="7 CuadroTexto"/>
            <p:cNvSpPr txBox="1"/>
            <p:nvPr/>
          </p:nvSpPr>
          <p:spPr>
            <a:xfrm>
              <a:off x="3727431" y="2040834"/>
              <a:ext cx="574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Motor current direct on line start       ~ 0.2kA - 0.6kA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084946" y="2207491"/>
              <a:ext cx="443346" cy="55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3342382" y="2423579"/>
            <a:ext cx="5551082" cy="369332"/>
            <a:chOff x="3095612" y="2438884"/>
            <a:chExt cx="5551082" cy="369332"/>
          </a:xfrm>
        </p:grpSpPr>
        <p:sp>
          <p:nvSpPr>
            <p:cNvPr id="9" name="8 CuadroTexto"/>
            <p:cNvSpPr txBox="1"/>
            <p:nvPr/>
          </p:nvSpPr>
          <p:spPr>
            <a:xfrm>
              <a:off x="3727431" y="2438884"/>
              <a:ext cx="4919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Contactor breaking capacity             ~        2kA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3095612" y="2606236"/>
              <a:ext cx="443346" cy="554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9725" y="3619500"/>
            <a:ext cx="457200" cy="1866900"/>
          </a:xfrm>
          <a:prstGeom prst="rect">
            <a:avLst/>
          </a:prstGeom>
          <a:noFill/>
        </p:spPr>
      </p:pic>
      <p:pic>
        <p:nvPicPr>
          <p:cNvPr id="22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6" cstate="print"/>
          <a:srcRect b="-1880"/>
          <a:stretch>
            <a:fillRect/>
          </a:stretch>
        </p:blipFill>
        <p:spPr bwMode="auto">
          <a:xfrm>
            <a:off x="790575" y="1571625"/>
            <a:ext cx="1152525" cy="1943100"/>
          </a:xfrm>
          <a:prstGeom prst="rect">
            <a:avLst/>
          </a:prstGeom>
          <a:noFill/>
        </p:spPr>
      </p:pic>
      <p:pic>
        <p:nvPicPr>
          <p:cNvPr id="23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7" cstate="print"/>
          <a:srcRect r="-18865"/>
          <a:stretch>
            <a:fillRect/>
          </a:stretch>
        </p:blipFill>
        <p:spPr bwMode="auto">
          <a:xfrm>
            <a:off x="860712" y="1196108"/>
            <a:ext cx="1190625" cy="1781175"/>
          </a:xfrm>
          <a:prstGeom prst="rect">
            <a:avLst/>
          </a:prstGeom>
          <a:noFill/>
        </p:spPr>
      </p:pic>
      <p:pic>
        <p:nvPicPr>
          <p:cNvPr id="24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8" cstate="print"/>
          <a:srcRect l="-13137"/>
          <a:stretch>
            <a:fillRect/>
          </a:stretch>
        </p:blipFill>
        <p:spPr bwMode="auto">
          <a:xfrm>
            <a:off x="1296555" y="2630343"/>
            <a:ext cx="1514475" cy="2876550"/>
          </a:xfrm>
          <a:prstGeom prst="rect">
            <a:avLst/>
          </a:prstGeom>
          <a:noFill/>
        </p:spPr>
      </p:pic>
      <p:pic>
        <p:nvPicPr>
          <p:cNvPr id="25" name="Picture 7" descr="C:\Users\JPEREZ.PELECTRONICS\Desktop\POWER ACADEMY BACK-UP\GSPA06A_VS65_SEMINAR\Auxiliares\proteccion_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05025" y="3457575"/>
            <a:ext cx="1228725" cy="2009775"/>
          </a:xfrm>
          <a:prstGeom prst="rect">
            <a:avLst/>
          </a:prstGeom>
          <a:noFill/>
        </p:spPr>
      </p:pic>
      <p:grpSp>
        <p:nvGrpSpPr>
          <p:cNvPr id="40" name="39 Grupo"/>
          <p:cNvGrpSpPr/>
          <p:nvPr/>
        </p:nvGrpSpPr>
        <p:grpSpPr>
          <a:xfrm>
            <a:off x="3342382" y="2821630"/>
            <a:ext cx="6563618" cy="369332"/>
            <a:chOff x="3084946" y="2836935"/>
            <a:chExt cx="6563618" cy="369332"/>
          </a:xfrm>
        </p:grpSpPr>
        <p:sp>
          <p:nvSpPr>
            <p:cNvPr id="10" name="9 CuadroTexto"/>
            <p:cNvSpPr txBox="1"/>
            <p:nvPr/>
          </p:nvSpPr>
          <p:spPr>
            <a:xfrm>
              <a:off x="3727431" y="2836935"/>
              <a:ext cx="5921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Thermal relay protection                   ~ 0.2kA – 1.5kA 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3084946" y="3000372"/>
              <a:ext cx="443346" cy="554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3342382" y="3219679"/>
            <a:ext cx="6563618" cy="369332"/>
            <a:chOff x="3084946" y="3234984"/>
            <a:chExt cx="6563618" cy="369332"/>
          </a:xfrm>
        </p:grpSpPr>
        <p:sp>
          <p:nvSpPr>
            <p:cNvPr id="11" name="10 CuadroTexto"/>
            <p:cNvSpPr txBox="1"/>
            <p:nvPr/>
          </p:nvSpPr>
          <p:spPr>
            <a:xfrm>
              <a:off x="3727432" y="3234984"/>
              <a:ext cx="5921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Fuse/Circuit breaker trip curve          ~ 10kA – 40kA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3084946" y="3429000"/>
              <a:ext cx="443346" cy="55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3342382" y="3617729"/>
            <a:ext cx="6563618" cy="369332"/>
            <a:chOff x="3084946" y="3633034"/>
            <a:chExt cx="6563618" cy="369332"/>
          </a:xfrm>
        </p:grpSpPr>
        <p:sp>
          <p:nvSpPr>
            <p:cNvPr id="12" name="11 CuadroTexto"/>
            <p:cNvSpPr txBox="1"/>
            <p:nvPr/>
          </p:nvSpPr>
          <p:spPr>
            <a:xfrm>
              <a:off x="3727432" y="3633034"/>
              <a:ext cx="5921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Contactor withstand                          ~  10kA - 40kA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3084946" y="3786190"/>
              <a:ext cx="443346" cy="55418"/>
            </a:xfrm>
            <a:prstGeom prst="rect">
              <a:avLst/>
            </a:prstGeom>
            <a:noFill/>
            <a:ln w="28575">
              <a:solidFill>
                <a:srgbClr val="549CDD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3342382" y="4063404"/>
            <a:ext cx="6300382" cy="369332"/>
            <a:chOff x="3084946" y="4078709"/>
            <a:chExt cx="6300382" cy="369332"/>
          </a:xfrm>
        </p:grpSpPr>
        <p:sp>
          <p:nvSpPr>
            <p:cNvPr id="13" name="12 CuadroTexto"/>
            <p:cNvSpPr txBox="1"/>
            <p:nvPr/>
          </p:nvSpPr>
          <p:spPr>
            <a:xfrm>
              <a:off x="3727432" y="4078709"/>
              <a:ext cx="5657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Transformer/ Cable withstand           ~ 0.2kA - 0.6kA                                 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3084946" y="4214818"/>
              <a:ext cx="443346" cy="554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30 Rectángulo"/>
          <p:cNvSpPr/>
          <p:nvPr/>
        </p:nvSpPr>
        <p:spPr>
          <a:xfrm>
            <a:off x="4724400" y="5105311"/>
            <a:ext cx="4953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Switching of load current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Short circuit protection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Means of isolation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Means of earthing</a:t>
            </a:r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924174" y="4611679"/>
            <a:ext cx="71313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1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MV Switchgears shall be able to provide:</a:t>
            </a:r>
            <a:endParaRPr lang="en-U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US" sz="2000" b="1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78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015" y="1933575"/>
            <a:ext cx="1276350" cy="189547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20920" y="1349799"/>
            <a:ext cx="293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b="1" smtClean="0">
                <a:solidFill>
                  <a:srgbClr val="00B0F0"/>
                </a:solidFill>
                <a:latin typeface="Arial Narrow" pitchFamily="34" charset="0"/>
              </a:rPr>
              <a:t>Vacuum Contactors</a:t>
            </a:r>
            <a:endParaRPr lang="en-US" b="1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5" cstate="print">
            <a:lum bright="-4000" contrast="35000"/>
          </a:blip>
          <a:srcRect/>
          <a:stretch>
            <a:fillRect/>
          </a:stretch>
        </p:blipFill>
        <p:spPr bwMode="auto">
          <a:xfrm>
            <a:off x="7616825" y="2073275"/>
            <a:ext cx="2289175" cy="144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15 Rectángulo"/>
          <p:cNvSpPr/>
          <p:nvPr/>
        </p:nvSpPr>
        <p:spPr>
          <a:xfrm>
            <a:off x="1792224" y="1742986"/>
            <a:ext cx="67231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Load breaker suitable for high frequency switching (&gt;10,000 operations), with continuous AC3 currents (motor).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Fuse protection and earthing switch (interlocked) shall be used.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Fixed and withdrawable options are available.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current:	up to 400A *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voltage: 	up to 7,2kV*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breaking current :	4kA*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short-time peak current :	60kAp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VS65 ordering info:</a:t>
            </a:r>
          </a:p>
          <a:p>
            <a:pPr marL="622300" lvl="2" indent="-263525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CL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Fixed line contactor/ Fixed bypass contactor</a:t>
            </a:r>
          </a:p>
          <a:p>
            <a:pPr marL="622300" lvl="2" indent="-263525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CX: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Withdrawable line contactor/ Fixed bypass contactor</a:t>
            </a:r>
          </a:p>
          <a:p>
            <a:pPr marL="622300" lvl="2" indent="-263525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XX: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Withdrawable line contactor/ Withdrawable bypass contactor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09515" y="4452941"/>
            <a:ext cx="238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Fuses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7789862" y="4298949"/>
            <a:ext cx="1722438" cy="196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4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575" y="4641850"/>
            <a:ext cx="863600" cy="1504950"/>
          </a:xfrm>
          <a:prstGeom prst="rect">
            <a:avLst/>
          </a:prstGeom>
          <a:noFill/>
        </p:spPr>
      </p:pic>
      <p:sp>
        <p:nvSpPr>
          <p:cNvPr id="20" name="19 Rectángulo"/>
          <p:cNvSpPr/>
          <p:nvPr/>
        </p:nvSpPr>
        <p:spPr>
          <a:xfrm>
            <a:off x="1766871" y="4914909"/>
            <a:ext cx="4953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Motor short circuit protection.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current:	20A to 400A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voltage: 	up to 7,2kV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Rated interrupted current :	40kA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65760" y="6324076"/>
            <a:ext cx="7223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*: Other characteristics under request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16" y="1879745"/>
            <a:ext cx="1914525" cy="189547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77800" y="1400599"/>
            <a:ext cx="238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Vacuum Circuit Breaker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8055726" y="2203704"/>
            <a:ext cx="1483497" cy="1380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6" cstate="print"/>
          <a:srcRect b="-12450"/>
          <a:stretch>
            <a:fillRect/>
          </a:stretch>
        </p:blipFill>
        <p:spPr bwMode="auto">
          <a:xfrm>
            <a:off x="482600" y="4666125"/>
            <a:ext cx="1582057" cy="1589314"/>
          </a:xfrm>
          <a:prstGeom prst="rect">
            <a:avLst/>
          </a:prstGeom>
          <a:noFill/>
        </p:spPr>
      </p:pic>
      <p:sp>
        <p:nvSpPr>
          <p:cNvPr id="18" name="17 Rectángulo"/>
          <p:cNvSpPr/>
          <p:nvPr/>
        </p:nvSpPr>
        <p:spPr>
          <a:xfrm>
            <a:off x="1792224" y="1809750"/>
            <a:ext cx="59992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Fast acting load breaker device capable of switching high fault current levels.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Earthing switch with electrical or mechanical interlock shall be used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current:	up to 3150A *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voltage: 	up to 11kV*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breaking current :	40kA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Rated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short-time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peak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:104kAp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77800" y="4113319"/>
            <a:ext cx="238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Earthing  Switch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794079" y="4350550"/>
            <a:ext cx="6088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Manual switch that short circuits the 3 poles to earth prior to disconnection. Mandatory to carry out internal maintenance or supervision task.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for withstand short-time fault current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load switching capability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Requires mechanical or electrical interlock with contactors, circuit breakers or switches.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329184" y="6305788"/>
            <a:ext cx="722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*: Other characteristics under request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0050" y="4818063"/>
            <a:ext cx="14859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3520" y="2264051"/>
            <a:ext cx="1841500" cy="158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78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5" cstate="print"/>
          <a:srcRect b="-11894"/>
          <a:stretch>
            <a:fillRect/>
          </a:stretch>
        </p:blipFill>
        <p:spPr bwMode="auto">
          <a:xfrm>
            <a:off x="374033" y="2534561"/>
            <a:ext cx="1074057" cy="1698171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16619" y="1614616"/>
            <a:ext cx="1990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Switching, isolation and earthing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784501" y="2103765"/>
            <a:ext cx="60924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Manual switching, isolation and earthing after disconnection.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load switching capability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for withstand short-time fault current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Do NOT requires mechanical or electrical interlock with contactors or circuit breakers, it isolates the circuit from the mains. Nevertheless access to live parts must be forbidden by a mechanical interlock  with an upstream disconnector.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6" cstate="print"/>
          <a:srcRect b="-2095"/>
          <a:stretch>
            <a:fillRect/>
          </a:stretch>
        </p:blipFill>
        <p:spPr bwMode="auto">
          <a:xfrm>
            <a:off x="419463" y="4950101"/>
            <a:ext cx="876300" cy="166370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784691" y="4546881"/>
            <a:ext cx="6088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Manual or motorized load breaker that switches and isolates from the mains.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Rated for withstand short-time fault current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Fuse protection and earthing switch (interlocked) shall be used.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63" y="4357816"/>
            <a:ext cx="1990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On-load disconnector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lum bright="12000" contrast="5000"/>
          </a:blip>
          <a:srcRect/>
          <a:stretch>
            <a:fillRect/>
          </a:stretch>
        </p:blipFill>
        <p:spPr bwMode="auto">
          <a:xfrm>
            <a:off x="7655288" y="4559577"/>
            <a:ext cx="194750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002" name="Picture 2" descr="C:\Users\JPEREZ.PELECTRONICS\Desktop\POWER ACADEMY BACK-UP\GSPA06A_VS65_SEMINAR\Auxiliares\protecciones.png"/>
          <p:cNvPicPr>
            <a:picLocks noChangeAspect="1" noChangeArrowheads="1"/>
          </p:cNvPicPr>
          <p:nvPr/>
        </p:nvPicPr>
        <p:blipFill>
          <a:blip r:embed="rId4" cstate="print"/>
          <a:srcRect b="-5627"/>
          <a:stretch>
            <a:fillRect/>
          </a:stretch>
        </p:blipFill>
        <p:spPr bwMode="auto">
          <a:xfrm>
            <a:off x="258988" y="1686284"/>
            <a:ext cx="1257300" cy="1549400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50091" y="1302578"/>
            <a:ext cx="238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Surge Arresters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94079" y="1658150"/>
            <a:ext cx="7109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Overvoltage protection devices are used to protect electrical machinery, cables, lines, motors, etc. against damage from overvoltage transients.</a:t>
            </a:r>
          </a:p>
          <a:p>
            <a:pPr marL="360363" indent="-1841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Overvoltage transients are caused by two main issues:</a:t>
            </a:r>
          </a:p>
          <a:p>
            <a:pPr marL="989013" indent="-184150">
              <a:buClr>
                <a:srgbClr val="00B0F0"/>
              </a:buClr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 lightning strike causes a high energy voltage transient. This can produce a 8/20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μs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current transient in the order of 1.5 to 20 kA, depending on the installation.</a:t>
            </a:r>
          </a:p>
          <a:p>
            <a:pPr marL="989013" indent="-184150">
              <a:buClr>
                <a:srgbClr val="00B0F0"/>
              </a:buClr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Load breakers causes a medium level voltage transient. This can produce a 30/60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μs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current transient in the order of 125 to 1000 A, depending on the installation.</a:t>
            </a:r>
          </a:p>
          <a:p>
            <a:pPr marL="361950" indent="-180975">
              <a:buClr>
                <a:srgbClr val="00B0F0"/>
              </a:buClr>
              <a:buFont typeface="Wingdings" pitchFamily="2" charset="2"/>
              <a:buChar char="§"/>
              <a:tabLst>
                <a:tab pos="3136900" algn="l"/>
              </a:tabLst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2" descr="C:\Users\JPEREZ.PELECTRONICS\Desktop\POWER ACADEMY BACK-UP\GSPA06A_VS65_SEMINAR\Auxiliares\surge_total.png"/>
          <p:cNvPicPr>
            <a:picLocks noChangeAspect="1" noChangeArrowheads="1"/>
          </p:cNvPicPr>
          <p:nvPr/>
        </p:nvPicPr>
        <p:blipFill>
          <a:blip r:embed="rId5"/>
          <a:srcRect b="60807"/>
          <a:stretch>
            <a:fillRect/>
          </a:stretch>
        </p:blipFill>
        <p:spPr bwMode="auto">
          <a:xfrm>
            <a:off x="329046" y="3463191"/>
            <a:ext cx="3352800" cy="3316288"/>
          </a:xfrm>
          <a:prstGeom prst="rect">
            <a:avLst/>
          </a:prstGeom>
          <a:noFill/>
        </p:spPr>
      </p:pic>
      <p:pic>
        <p:nvPicPr>
          <p:cNvPr id="128003" name="Picture 3" descr="C:\Users\JPEREZ.PELECTRONICS\Desktop\POWER ACADEMY BACK-UP\GSPA06A_VS65_SEMINAR\Auxiliares\surge_tot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146" y="4253334"/>
            <a:ext cx="3352800" cy="1143000"/>
          </a:xfrm>
          <a:prstGeom prst="rect">
            <a:avLst/>
          </a:prstGeom>
          <a:noFill/>
        </p:spPr>
      </p:pic>
      <p:pic>
        <p:nvPicPr>
          <p:cNvPr id="11" name="Picture 3" descr="C:\Users\JPEREZ.PELECTRONICS\Desktop\POWER ACADEMY BACK-UP\GSPA06A_VS65_SEMINAR\Auxiliares\surge_total.png"/>
          <p:cNvPicPr>
            <a:picLocks noChangeAspect="1" noChangeArrowheads="1"/>
          </p:cNvPicPr>
          <p:nvPr/>
        </p:nvPicPr>
        <p:blipFill>
          <a:blip r:embed="rId7" cstate="print"/>
          <a:srcRect r="-7952"/>
          <a:stretch>
            <a:fillRect/>
          </a:stretch>
        </p:blipFill>
        <p:spPr bwMode="auto">
          <a:xfrm>
            <a:off x="335973" y="3953151"/>
            <a:ext cx="3619500" cy="2019300"/>
          </a:xfrm>
          <a:prstGeom prst="rect">
            <a:avLst/>
          </a:prstGeom>
          <a:noFill/>
        </p:spPr>
      </p:pic>
      <p:pic>
        <p:nvPicPr>
          <p:cNvPr id="14" name="Picture 3" descr="C:\Users\JPEREZ.PELECTRONICS\Desktop\POWER ACADEMY BACK-UP\GSPA06A_VS65_SEMINAR\Auxiliares\surge_total.png"/>
          <p:cNvPicPr>
            <a:picLocks noChangeAspect="1" noChangeArrowheads="1"/>
          </p:cNvPicPr>
          <p:nvPr/>
        </p:nvPicPr>
        <p:blipFill>
          <a:blip r:embed="rId8" cstate="print"/>
          <a:srcRect r="-7952"/>
          <a:stretch>
            <a:fillRect/>
          </a:stretch>
        </p:blipFill>
        <p:spPr bwMode="auto">
          <a:xfrm>
            <a:off x="472209" y="5205257"/>
            <a:ext cx="3619500" cy="838200"/>
          </a:xfrm>
          <a:prstGeom prst="rect">
            <a:avLst/>
          </a:prstGeom>
          <a:noFill/>
        </p:spPr>
      </p:pic>
      <p:pic>
        <p:nvPicPr>
          <p:cNvPr id="15" name="Picture 3" descr="C:\Users\JPEREZ.PELECTRONICS\Desktop\POWER ACADEMY BACK-UP\GSPA06A_VS65_SEMINAR\Auxiliares\surge_total.png"/>
          <p:cNvPicPr>
            <a:picLocks noChangeAspect="1" noChangeArrowheads="1"/>
          </p:cNvPicPr>
          <p:nvPr/>
        </p:nvPicPr>
        <p:blipFill>
          <a:blip r:embed="rId9" cstate="print"/>
          <a:srcRect r="-7952" b="-62426"/>
          <a:stretch>
            <a:fillRect/>
          </a:stretch>
        </p:blipFill>
        <p:spPr bwMode="auto">
          <a:xfrm>
            <a:off x="258042" y="5060361"/>
            <a:ext cx="3619500" cy="723900"/>
          </a:xfrm>
          <a:prstGeom prst="rect">
            <a:avLst/>
          </a:prstGeom>
          <a:noFill/>
        </p:spPr>
      </p:pic>
      <p:grpSp>
        <p:nvGrpSpPr>
          <p:cNvPr id="16" name="15 Grupo"/>
          <p:cNvGrpSpPr/>
          <p:nvPr/>
        </p:nvGrpSpPr>
        <p:grpSpPr>
          <a:xfrm>
            <a:off x="4276179" y="4775625"/>
            <a:ext cx="6391562" cy="307777"/>
            <a:chOff x="3084946" y="2040834"/>
            <a:chExt cx="6391562" cy="307777"/>
          </a:xfrm>
        </p:grpSpPr>
        <p:sp>
          <p:nvSpPr>
            <p:cNvPr id="17" name="16 CuadroTexto"/>
            <p:cNvSpPr txBox="1"/>
            <p:nvPr/>
          </p:nvSpPr>
          <p:spPr>
            <a:xfrm>
              <a:off x="3727431" y="2040834"/>
              <a:ext cx="57490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Possible voltage without protection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084946" y="2207491"/>
              <a:ext cx="443346" cy="55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276179" y="5173675"/>
            <a:ext cx="5551082" cy="307777"/>
            <a:chOff x="3095612" y="2438884"/>
            <a:chExt cx="5551082" cy="307777"/>
          </a:xfrm>
        </p:grpSpPr>
        <p:sp>
          <p:nvSpPr>
            <p:cNvPr id="20" name="19 CuadroTexto"/>
            <p:cNvSpPr txBox="1"/>
            <p:nvPr/>
          </p:nvSpPr>
          <p:spPr>
            <a:xfrm>
              <a:off x="3727431" y="2438884"/>
              <a:ext cx="4919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Voltage limited by the arrestors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095612" y="2606236"/>
              <a:ext cx="443346" cy="554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276179" y="4361762"/>
            <a:ext cx="6563618" cy="307777"/>
            <a:chOff x="3084946" y="2836935"/>
            <a:chExt cx="6563618" cy="307777"/>
          </a:xfrm>
        </p:grpSpPr>
        <p:sp>
          <p:nvSpPr>
            <p:cNvPr id="23" name="22 CuadroTexto"/>
            <p:cNvSpPr txBox="1"/>
            <p:nvPr/>
          </p:nvSpPr>
          <p:spPr>
            <a:xfrm>
              <a:off x="3727431" y="2836935"/>
              <a:ext cx="5921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Withstand voltage of equipment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084946" y="3000372"/>
              <a:ext cx="443346" cy="554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4276179" y="5563375"/>
            <a:ext cx="6563618" cy="307777"/>
            <a:chOff x="3084946" y="3234984"/>
            <a:chExt cx="6563618" cy="307777"/>
          </a:xfrm>
        </p:grpSpPr>
        <p:sp>
          <p:nvSpPr>
            <p:cNvPr id="26" name="25 CuadroTexto"/>
            <p:cNvSpPr txBox="1"/>
            <p:nvPr/>
          </p:nvSpPr>
          <p:spPr>
            <a:xfrm>
              <a:off x="3727432" y="3234984"/>
              <a:ext cx="5921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Voltage limited by the voltage protections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3084946" y="3429000"/>
              <a:ext cx="443346" cy="55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11 Rectángulo"/>
          <p:cNvSpPr/>
          <p:nvPr/>
        </p:nvSpPr>
        <p:spPr>
          <a:xfrm>
            <a:off x="150090" y="1302578"/>
            <a:ext cx="459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Continuous Operating Voltage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129026" name="Object 5"/>
          <p:cNvGraphicFramePr>
            <a:graphicFrameLocks noChangeAspect="1"/>
          </p:cNvGraphicFramePr>
          <p:nvPr/>
        </p:nvGraphicFramePr>
        <p:xfrm>
          <a:off x="495300" y="2324100"/>
          <a:ext cx="2581275" cy="757238"/>
        </p:xfrm>
        <a:graphic>
          <a:graphicData uri="http://schemas.openxmlformats.org/presentationml/2006/ole">
            <p:oleObj spid="_x0000_s129026" name="Ecuación" r:id="rId5" imgW="1371600" imgH="419040" progId="Equation.3">
              <p:embed/>
            </p:oleObj>
          </a:graphicData>
        </a:graphic>
      </p:graphicFrame>
      <p:graphicFrame>
        <p:nvGraphicFramePr>
          <p:cNvPr id="129027" name="Object 5"/>
          <p:cNvGraphicFramePr>
            <a:graphicFrameLocks noChangeAspect="1"/>
          </p:cNvGraphicFramePr>
          <p:nvPr/>
        </p:nvGraphicFramePr>
        <p:xfrm>
          <a:off x="784225" y="3228975"/>
          <a:ext cx="1697038" cy="388938"/>
        </p:xfrm>
        <a:graphic>
          <a:graphicData uri="http://schemas.openxmlformats.org/presentationml/2006/ole">
            <p:oleObj spid="_x0000_s129027" name="Ecuación" r:id="rId6" imgW="901440" imgH="215640" progId="Equation.3">
              <p:embed/>
            </p:oleObj>
          </a:graphicData>
        </a:graphic>
      </p:graphicFrame>
      <p:sp>
        <p:nvSpPr>
          <p:cNvPr id="28" name="27 Rectángulo"/>
          <p:cNvSpPr/>
          <p:nvPr/>
        </p:nvSpPr>
        <p:spPr>
          <a:xfrm>
            <a:off x="3885626" y="2333109"/>
            <a:ext cx="602037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0" indent="-901700">
              <a:spcBef>
                <a:spcPts val="6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MCOV</a:t>
            </a:r>
            <a:r>
              <a:rPr lang="en-US" sz="1400" baseline="-25000" dirty="0" smtClean="0">
                <a:solidFill>
                  <a:schemeClr val="bg1">
                    <a:lumMod val="50000"/>
                  </a:schemeClr>
                </a:solidFill>
              </a:rPr>
              <a:t>TT,TN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Maximum continuous operating voltage in TT and TN distribution systems</a:t>
            </a:r>
          </a:p>
          <a:p>
            <a:pPr marL="901700" indent="-901700">
              <a:spcBef>
                <a:spcPts val="6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MCOV</a:t>
            </a:r>
            <a:r>
              <a:rPr lang="en-US" sz="1400" baseline="-25000" dirty="0" smtClean="0">
                <a:solidFill>
                  <a:schemeClr val="bg1">
                    <a:lumMod val="50000"/>
                  </a:schemeClr>
                </a:solidFill>
              </a:rPr>
              <a:t>TT,TN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Maximum continuous operating voltage in IT distribution systems</a:t>
            </a:r>
          </a:p>
          <a:p>
            <a:pPr marL="901700" indent="-901700">
              <a:spcBef>
                <a:spcPts val="6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400" baseline="-25000" dirty="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 system phase-to-phase line voltage (kV)</a:t>
            </a:r>
          </a:p>
          <a:p>
            <a:pPr marL="901700" indent="-901700">
              <a:spcBef>
                <a:spcPts val="6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400" baseline="-250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 Rated voltage of the MO arrester</a:t>
            </a: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604838" y="3760788"/>
          <a:ext cx="2105025" cy="388937"/>
        </p:xfrm>
        <a:graphic>
          <a:graphicData uri="http://schemas.openxmlformats.org/presentationml/2006/ole">
            <p:oleObj spid="_x0000_s129028" name="Ecuación" r:id="rId7" imgW="1117440" imgH="215640" progId="Equation.3">
              <p:embed/>
            </p:oleObj>
          </a:graphicData>
        </a:graphic>
      </p:graphicFrame>
      <p:sp>
        <p:nvSpPr>
          <p:cNvPr id="30" name="29 Rectángulo"/>
          <p:cNvSpPr/>
          <p:nvPr/>
        </p:nvSpPr>
        <p:spPr>
          <a:xfrm>
            <a:off x="3881623" y="5631934"/>
            <a:ext cx="50321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0" indent="-901700">
              <a:spcBef>
                <a:spcPts val="600"/>
              </a:spcBef>
            </a:pP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 Residual protection voltage</a:t>
            </a:r>
          </a:p>
          <a:p>
            <a:pPr marL="901700" indent="-901700">
              <a:spcBef>
                <a:spcPts val="6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BIL: Basic Impulse Level that electrical equipment withstands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31 Conector recto"/>
          <p:cNvCxnSpPr/>
          <p:nvPr/>
        </p:nvCxnSpPr>
        <p:spPr>
          <a:xfrm flipV="1">
            <a:off x="215900" y="4356100"/>
            <a:ext cx="9385300" cy="127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9029" name="Object 5"/>
          <p:cNvGraphicFramePr>
            <a:graphicFrameLocks noChangeAspect="1"/>
          </p:cNvGraphicFramePr>
          <p:nvPr/>
        </p:nvGraphicFramePr>
        <p:xfrm>
          <a:off x="674688" y="5711825"/>
          <a:ext cx="1409700" cy="711200"/>
        </p:xfrm>
        <a:graphic>
          <a:graphicData uri="http://schemas.openxmlformats.org/presentationml/2006/ole">
            <p:oleObj spid="_x0000_s129029" name="Ecuación" r:id="rId8" imgW="749160" imgH="393480" progId="Equation.3">
              <p:embed/>
            </p:oleObj>
          </a:graphicData>
        </a:graphic>
      </p:graphicFrame>
      <p:sp>
        <p:nvSpPr>
          <p:cNvPr id="34" name="33 Rectángulo"/>
          <p:cNvSpPr/>
          <p:nvPr/>
        </p:nvSpPr>
        <p:spPr>
          <a:xfrm>
            <a:off x="266700" y="4924336"/>
            <a:ext cx="9182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This is the voltage which appears across the MO arrester when it is shunting the maximum nominal discharge current to ground.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190500" y="1673136"/>
            <a:ext cx="859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This is based on the maximum-peak operating voltage likely to occur in the system when a single phase-to-earth fault occurs.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66654" y="4500570"/>
            <a:ext cx="459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Residual Protection Voltage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 | ANSI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54001" y="1461653"/>
          <a:ext cx="9397999" cy="5199817"/>
        </p:xfrm>
        <a:graphic>
          <a:graphicData uri="http://schemas.openxmlformats.org/drawingml/2006/table">
            <a:tbl>
              <a:tblPr/>
              <a:tblGrid>
                <a:gridCol w="817644"/>
                <a:gridCol w="1893147"/>
                <a:gridCol w="6687208"/>
              </a:tblGrid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ANSI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RELAY’S FUNCTION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DESCRIPTION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noProof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Tochometer</a:t>
                      </a:r>
                      <a:r>
                        <a:rPr lang="en-US" sz="1200" kern="1200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relay</a:t>
                      </a:r>
                      <a:endParaRPr lang="en-US" sz="1200" kern="1200" noProof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</a:t>
                      </a:r>
                      <a:r>
                        <a:rPr lang="en-US" sz="1200" kern="1200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if the speed falls or exceeds the presets values.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Apparatus Device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Enables</a:t>
                      </a:r>
                      <a:r>
                        <a:rPr lang="en-US" sz="1200" kern="1200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to set a reduced voltage soft start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56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Undervoltage</a:t>
                      </a:r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voltage falls below a preset level.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56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Undercurrent/ power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current or power falls below a preset level.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Bearing protective Device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when the upper temperature limit of a machine bearing is exceeded or abnormal bearing wear is detected. 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Phase reversal or current</a:t>
                      </a:r>
                    </a:p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imbalance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Monitors line currents and activates when phase reversal is detected or when line current imbalance of negative phase sequence currents fall outside a preset range.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7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Phase sequence </a:t>
                      </a:r>
                    </a:p>
                    <a:p>
                      <a:pPr algn="ctr"/>
                      <a:r>
                        <a:rPr lang="en-US" sz="1200" kern="1200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voltage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Monitors line voltages and activates when phase reversal is detected.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Rotor Locked/Incomplete </a:t>
                      </a:r>
                    </a:p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sequence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Trips or turns off a device if a particular sequence has not been completed within a preset time period.</a:t>
                      </a:r>
                      <a:r>
                        <a:rPr lang="en-US" sz="1200" kern="1200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It appears when the motor’s shaft is locked due to mechanical issues.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(P,R)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Machine or transformer</a:t>
                      </a:r>
                    </a:p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thermal relay i</a:t>
                      </a:r>
                      <a:r>
                        <a:rPr lang="en-US" sz="1200" kern="1200" baseline="300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monitored machine or  transformer part exceeds a preset temperature.</a:t>
                      </a:r>
                    </a:p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(P = PTC, R = RTD)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50(N,G)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 instantaneous or</a:t>
                      </a:r>
                    </a:p>
                    <a:p>
                      <a:pPr algn="ctr"/>
                      <a:r>
                        <a:rPr lang="en-US" sz="1200" kern="1200" noProof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</a:t>
                      </a:r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/dt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current or </a:t>
                      </a:r>
                      <a:r>
                        <a:rPr lang="en-US" sz="1200" kern="1200" noProof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</a:t>
                      </a:r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/dt values exceed a preset level. Normally indicates a</a:t>
                      </a:r>
                    </a:p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medium to high level fault condition. (N = neutral, G = ground)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 (N,G)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 time-overcurrent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when the current exceeds a preset level based on a thermal overload trip curve. (N = neutral, G = ground) 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Power</a:t>
                      </a:r>
                      <a:r>
                        <a:rPr lang="en-US" sz="1200" kern="1200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factor relay</a:t>
                      </a:r>
                      <a:endParaRPr lang="en-US" sz="1200" kern="1200" noProof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power factor falls below a preset value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56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Overvoltage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voltage exceeds a preset level.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Ground (earth) </a:t>
                      </a:r>
                    </a:p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detector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when earth current flow is detected from the frame, chassis, case or structure of a device, indicating a breakdown of insulation in an electrical machine or transformer.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56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Frequency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Activates if the frequency falls outside a preset range.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Locking-out relay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sz="12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Shuts down or holds equipment out of service under abnormal conditions. May be manually or electrically operated.</a:t>
                      </a:r>
                      <a:endParaRPr lang="en-US" sz="12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3901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USEFUL FORMULAE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90934" y="4742464"/>
          <a:ext cx="1394286" cy="704759"/>
        </p:xfrm>
        <a:graphic>
          <a:graphicData uri="http://schemas.openxmlformats.org/presentationml/2006/ole">
            <p:oleObj spid="_x0000_s1028" name="Ecuación" r:id="rId4" imgW="749160" imgH="39348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63295" y="1830478"/>
          <a:ext cx="1282631" cy="767476"/>
        </p:xfrm>
        <a:graphic>
          <a:graphicData uri="http://schemas.openxmlformats.org/presentationml/2006/ole">
            <p:oleObj spid="_x0000_s1029" name="Ecuación" r:id="rId5" imgW="672840" imgH="419040" progId="Equation.3">
              <p:embed/>
            </p:oleObj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385088" y="3311031"/>
          <a:ext cx="2750003" cy="711857"/>
        </p:xfrm>
        <a:graphic>
          <a:graphicData uri="http://schemas.openxmlformats.org/presentationml/2006/ole">
            <p:oleObj spid="_x0000_s1030" name="Ecuación" r:id="rId6" imgW="1460160" imgH="393480" progId="Equation.3">
              <p:embed/>
            </p:oleObj>
          </a:graphicData>
        </a:graphic>
      </p:graphicFrame>
      <p:sp>
        <p:nvSpPr>
          <p:cNvPr id="14" name="13 Rectángulo"/>
          <p:cNvSpPr/>
          <p:nvPr/>
        </p:nvSpPr>
        <p:spPr>
          <a:xfrm>
            <a:off x="3241781" y="1870054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synchronous speed (rpm)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f.	mains supply frequency (Hz)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P:	number of stator pole pairs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41781" y="3293906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slip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percentage slip speed (%)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synchronous speed (rpm)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rotor speed (rpm)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241781" y="4730821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output power (kW)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 :	rotor shaft speed (rpm)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400" baseline="-25000" smtClean="0">
                <a:solidFill>
                  <a:schemeClr val="bg1">
                    <a:lumMod val="50000"/>
                  </a:schemeClr>
                </a:solidFill>
              </a:rPr>
              <a:t>r 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:	rotor torque (Nm)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176226" y="1363283"/>
            <a:ext cx="2545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Motor synchronous speed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63316" y="2808906"/>
            <a:ext cx="2068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Motor slip speed (%)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09530" y="4319321"/>
            <a:ext cx="245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Motor shaft output power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238092" y="5526013"/>
            <a:ext cx="245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Motor shaft output power</a:t>
            </a:r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387259" y="6085024"/>
          <a:ext cx="2032000" cy="431800"/>
        </p:xfrm>
        <a:graphic>
          <a:graphicData uri="http://schemas.openxmlformats.org/presentationml/2006/ole">
            <p:oleObj spid="_x0000_s1031" name="Ecuación" r:id="rId7" imgW="1091880" imgH="241200" progId="Equation.3">
              <p:embed/>
            </p:oleObj>
          </a:graphicData>
        </a:graphic>
      </p:graphicFrame>
      <p:sp>
        <p:nvSpPr>
          <p:cNvPr id="25" name="24 Rectángulo"/>
          <p:cNvSpPr/>
          <p:nvPr/>
        </p:nvSpPr>
        <p:spPr>
          <a:xfrm>
            <a:off x="3280954" y="5722997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Pi:	input power (kW)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V :	motor line voltage (kV)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I:	motor line current (A)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cosØ:	motor power factor</a:t>
            </a: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7450138" y="1858963"/>
          <a:ext cx="1573212" cy="722312"/>
        </p:xfrm>
        <a:graphic>
          <a:graphicData uri="http://schemas.openxmlformats.org/presentationml/2006/ole">
            <p:oleObj spid="_x0000_s1032" name="Ecuación" r:id="rId8" imgW="825480" imgH="393480" progId="Equation.3">
              <p:embed/>
            </p:oleObj>
          </a:graphicData>
        </a:graphic>
      </p:graphicFrame>
      <p:sp>
        <p:nvSpPr>
          <p:cNvPr id="26" name="25 Rectángulo"/>
          <p:cNvSpPr/>
          <p:nvPr/>
        </p:nvSpPr>
        <p:spPr>
          <a:xfrm>
            <a:off x="6925507" y="3254717"/>
            <a:ext cx="2980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Eff:	motor efficiency (%)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Po:	motor output power (kW)</a:t>
            </a:r>
          </a:p>
          <a:p>
            <a:pPr>
              <a:tabLst>
                <a:tab pos="534988" algn="l"/>
              </a:tabLst>
            </a:pPr>
            <a:r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t>Pi:	motor input power (kW)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738955" y="1369546"/>
            <a:ext cx="1061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Efficiency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0" grpId="0"/>
      <p:bldP spid="21" grpId="0"/>
      <p:bldP spid="22" grpId="0"/>
      <p:bldP spid="23" grpId="0"/>
      <p:bldP spid="25" grpId="0"/>
      <p:bldP spid="2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457200" y="1481941"/>
            <a:ext cx="8521700" cy="30469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Motor start delay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Door open sensor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Accelerating and decelerating control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Starting to running transition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SCRs over temperature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Low input voltage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Under-load protection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Local and remote control selector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Current imbalance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Phase rotation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Locked rotor / incomplete sequence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sz="16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t Electronic motor over load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Instantaneous electronic over current trip/ </a:t>
            </a:r>
            <a:r>
              <a:rPr lang="en-GB" sz="1600" dirty="0" err="1" smtClean="0">
                <a:solidFill>
                  <a:schemeClr val="bg1">
                    <a:lumMod val="50000"/>
                  </a:schemeClr>
                </a:solidFill>
              </a:rPr>
              <a:t>Shearpin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 current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Motor overcurrent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Over voltage protection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Input phase loss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 Controlled stopping ramp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Starts per hour -Notching and jogging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Communication loss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Local Emergency Stop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Line contactor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Remote Emergency Stop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Excessive start time (max. 120s)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81000" y="4997348"/>
            <a:ext cx="8572500" cy="132343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Automatic circuit breaker /fuses.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On-load disconnector or contactor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Grounding switch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Instantaneous ground fault detection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Stator and bearing RTD protection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Power factor protection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Automatic circuit breaker, fuses and contactor status indicator 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Over and under frequency protection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68300" y="4677199"/>
            <a:ext cx="968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Optional</a:t>
            </a:r>
            <a:endParaRPr lang="en-GB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DISCONNECTION AND PROTECTIONS | VS65 PROTECTIONS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RELIABILITY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238500" y="1456301"/>
            <a:ext cx="5626100" cy="50333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t"/>
          <a:lstStyle/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Electronics </a:t>
            </a:r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conformally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coated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with military and aerospace technology (IEC61086-1:2004, -3-1) and totally sealed, allow to be installed in harsh environments.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IP42 and optional IP54 degree of protection.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dust filters that is suitable for humid and polluted environments.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EMC cabinet design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to offer maximum immunity and minimum emissions.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Line and bypass vacuum contactors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isolate the power stage in running mode against electric anomalies.</a:t>
            </a: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Copper or Aluminum busbars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that can withstand from 40kA to 80kA short circuit current.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lum bright="26000" contrast="23000"/>
          </a:blip>
          <a:srcRect/>
          <a:stretch>
            <a:fillRect/>
          </a:stretch>
        </p:blipFill>
        <p:spPr bwMode="auto">
          <a:xfrm>
            <a:off x="0" y="1226016"/>
            <a:ext cx="3136900" cy="54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JPEREZ.PELECTRONICS\Desktop\ICONOS\xmv660\reliabili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4218" y="963878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JPEREZ.PELECTRONICS\Desktop\ICONOS\xmv660\electricalsafe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2940" y="978867"/>
            <a:ext cx="752438" cy="8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-73327" y="944554"/>
            <a:ext cx="1005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Arial Narrow" pitchFamily="34" charset="0"/>
              </a:rPr>
              <a:t>RELIABILITY | SCRs</a:t>
            </a:r>
            <a:endParaRPr lang="en-GB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476500" y="1608435"/>
            <a:ext cx="642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Heavy duty SCR design:</a:t>
            </a:r>
          </a:p>
          <a:p>
            <a:pPr marL="647700" lvl="1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Continuous overload 125% (60s) every 10min @ 50ºC</a:t>
            </a:r>
          </a:p>
          <a:p>
            <a:pPr marL="647700" lvl="1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Instantaneous overload 500% (5s) every 10 min @ 50ºC</a:t>
            </a:r>
          </a:p>
          <a:p>
            <a:pPr marL="647700" lvl="1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High inverse peak voltage without reactors (chokes).</a:t>
            </a:r>
          </a:p>
          <a:p>
            <a:pPr marL="647700" lvl="1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Snubber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circuits provide SCR control stability and a level of overvoltage protection. </a:t>
            </a:r>
          </a:p>
          <a:p>
            <a:pPr marL="647700" lvl="1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ü"/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90500" indent="-190500" algn="just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3152940" y="3835399"/>
          <a:ext cx="5820405" cy="2624991"/>
        </p:xfrm>
        <a:graphic>
          <a:graphicData uri="http://schemas.openxmlformats.org/drawingml/2006/table">
            <a:tbl>
              <a:tblPr/>
              <a:tblGrid>
                <a:gridCol w="1791753"/>
                <a:gridCol w="1925296"/>
                <a:gridCol w="2103356"/>
              </a:tblGrid>
              <a:tr h="567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Rated voltage SCRs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SCR pairs in series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SCRs</a:t>
                      </a:r>
                      <a:r>
                        <a:rPr lang="en-US" sz="1200" b="1" baseline="0" noProof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Inverse Peak Voltage (V)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17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2.3kV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6.500V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7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3kV/3.3kV/4.16kV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13.000V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7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5kV/5.5kV/6kV/6.6kV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18.000V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0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10kV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26.000V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7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11kV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32.500V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9746" name="Picture 2" descr="F:\0000_ FOTOS tiff procesadas\VS65\fotos Higueruelas -VS65\fotos VS65 - Higueruelas\IMG_0811.JPG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l="19452"/>
          <a:stretch>
            <a:fillRect/>
          </a:stretch>
        </p:blipFill>
        <p:spPr bwMode="auto">
          <a:xfrm>
            <a:off x="0" y="1689100"/>
            <a:ext cx="2366433" cy="440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Y:\Marketing y Ventas\03 GENERAL\08 Catálogos (GCA)\GCA03MT_XMV660_VS65\A_empaquetado Publips\MT CASTELLANO\Links\FacilManejo2.jpg"/>
          <p:cNvPicPr>
            <a:picLocks noChangeAspect="1" noChangeArrowheads="1"/>
          </p:cNvPicPr>
          <p:nvPr/>
        </p:nvPicPr>
        <p:blipFill>
          <a:blip r:embed="rId3"/>
          <a:srcRect l="22275" b="21506"/>
          <a:stretch>
            <a:fillRect/>
          </a:stretch>
        </p:blipFill>
        <p:spPr bwMode="auto">
          <a:xfrm>
            <a:off x="2768600" y="1459506"/>
            <a:ext cx="3670300" cy="511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2411" y="893739"/>
            <a:ext cx="9189117" cy="673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USER FRIENDLY INTERFACE</a:t>
            </a:r>
            <a:endParaRPr lang="en-AU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236547" y="2083475"/>
            <a:ext cx="3913982" cy="2308324"/>
            <a:chOff x="236547" y="1867575"/>
            <a:chExt cx="3913982" cy="2308324"/>
          </a:xfrm>
        </p:grpSpPr>
        <p:sp>
          <p:nvSpPr>
            <p:cNvPr id="17" name="16 Rectángulo"/>
            <p:cNvSpPr/>
            <p:nvPr/>
          </p:nvSpPr>
          <p:spPr>
            <a:xfrm>
              <a:off x="236547" y="1867575"/>
              <a:ext cx="251935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>
                <a:lnSpc>
                  <a:spcPct val="150000"/>
                </a:lnSpc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</a:rPr>
                <a:t>Backlit alphanumeric </a:t>
              </a: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</a:rPr>
                <a:t>Display 2x16 with membrane keypad</a:t>
              </a:r>
            </a:p>
            <a:p>
              <a:pPr marL="180975" indent="-180975">
                <a:lnSpc>
                  <a:spcPct val="150000"/>
                </a:lnSpc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</a:rPr>
                <a:t>Indicators LEDS: </a:t>
              </a: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</a:rPr>
                <a:t>ON, RUN, FAULT </a:t>
              </a:r>
            </a:p>
            <a:p>
              <a:pPr marL="180975" indent="-180975">
                <a:lnSpc>
                  <a:spcPct val="150000"/>
                </a:lnSpc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</a:rPr>
                <a:t>Intuitive </a:t>
              </a: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</a:rPr>
                <a:t>Key PAD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2679700" y="2870200"/>
              <a:ext cx="1470829" cy="9526"/>
            </a:xfrm>
            <a:prstGeom prst="line">
              <a:avLst/>
            </a:prstGeom>
            <a:ln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32 Rectángulo redondeado"/>
          <p:cNvSpPr/>
          <p:nvPr/>
        </p:nvSpPr>
        <p:spPr>
          <a:xfrm>
            <a:off x="7289801" y="2453713"/>
            <a:ext cx="2235199" cy="120388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CUSTOMIZED SOLUTIONS AVAILABLE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5232400" y="5139058"/>
            <a:ext cx="4457700" cy="1569660"/>
            <a:chOff x="4829908" y="3780155"/>
            <a:chExt cx="4114801" cy="1569660"/>
          </a:xfrm>
        </p:grpSpPr>
        <p:sp>
          <p:nvSpPr>
            <p:cNvPr id="7170" name="Rectangle 2"/>
            <p:cNvSpPr>
              <a:spLocks noChangeArrowheads="1"/>
            </p:cNvSpPr>
            <p:nvPr/>
          </p:nvSpPr>
          <p:spPr bwMode="auto">
            <a:xfrm>
              <a:off x="6597748" y="3780155"/>
              <a:ext cx="2346961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82563" marR="0" lvl="0" indent="-1825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SzTx/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Emergency</a:t>
              </a:r>
              <a:r>
                <a:rPr lang="es-ES" sz="1600" dirty="0" smtClean="0">
                  <a:solidFill>
                    <a:schemeClr val="bg1">
                      <a:lumMod val="50000"/>
                    </a:schemeClr>
                  </a:solidFill>
                </a:rPr>
                <a:t> stop </a:t>
              </a: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pushbutton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82563" marR="0" lvl="0" indent="-1825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SzTx/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smtClean="0">
                  <a:solidFill>
                    <a:schemeClr val="bg1">
                      <a:lumMod val="50000"/>
                    </a:schemeClr>
                  </a:solidFill>
                </a:rPr>
                <a:t>Local </a:t>
              </a: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start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82563" indent="-182563" eaLnBrk="0" hangingPunct="0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smtClean="0">
                  <a:solidFill>
                    <a:schemeClr val="bg1">
                      <a:lumMod val="50000"/>
                    </a:schemeClr>
                  </a:solidFill>
                </a:rPr>
                <a:t>Local Stop</a:t>
              </a:r>
            </a:p>
            <a:p>
              <a:pPr marL="182563" indent="-182563" eaLnBrk="0" hangingPunct="0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Fault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82563" marR="0" lvl="0" indent="-1825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SzTx/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9" name="38 Conector recto"/>
            <p:cNvCxnSpPr/>
            <p:nvPr/>
          </p:nvCxnSpPr>
          <p:spPr>
            <a:xfrm rot="10800000" flipV="1">
              <a:off x="4829908" y="3987797"/>
              <a:ext cx="1664677" cy="12698"/>
            </a:xfrm>
            <a:prstGeom prst="line">
              <a:avLst/>
            </a:prstGeom>
            <a:ln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7" descr="C:\Users\JPEREZ.PELECTRONICS\Desktop\ICONOS\xmv660\userfriendl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6284" y="981768"/>
            <a:ext cx="846138" cy="84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27 Grupo"/>
          <p:cNvGrpSpPr/>
          <p:nvPr/>
        </p:nvGrpSpPr>
        <p:grpSpPr>
          <a:xfrm>
            <a:off x="243521" y="5679903"/>
            <a:ext cx="4046708" cy="830997"/>
            <a:chOff x="243521" y="5679903"/>
            <a:chExt cx="4046708" cy="830997"/>
          </a:xfrm>
        </p:grpSpPr>
        <p:sp>
          <p:nvSpPr>
            <p:cNvPr id="27" name="26 Rectángulo"/>
            <p:cNvSpPr/>
            <p:nvPr/>
          </p:nvSpPr>
          <p:spPr>
            <a:xfrm>
              <a:off x="243521" y="5679903"/>
              <a:ext cx="214407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GB" sz="1600" b="1" dirty="0" smtClean="0">
                  <a:solidFill>
                    <a:schemeClr val="bg1">
                      <a:lumMod val="50000"/>
                    </a:schemeClr>
                  </a:solidFill>
                </a:rPr>
                <a:t>Control mode selector </a:t>
              </a: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</a:rPr>
                <a:t>(local, remote, stop)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4" name="23 Conector recto"/>
            <p:cNvCxnSpPr/>
            <p:nvPr/>
          </p:nvCxnSpPr>
          <p:spPr>
            <a:xfrm flipV="1">
              <a:off x="2247900" y="5940426"/>
              <a:ext cx="2042329" cy="28574"/>
            </a:xfrm>
            <a:prstGeom prst="line">
              <a:avLst/>
            </a:prstGeom>
            <a:ln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33 Grupo"/>
          <p:cNvGrpSpPr/>
          <p:nvPr/>
        </p:nvGrpSpPr>
        <p:grpSpPr>
          <a:xfrm>
            <a:off x="5105401" y="4011618"/>
            <a:ext cx="4610099" cy="1077218"/>
            <a:chOff x="4783016" y="2980055"/>
            <a:chExt cx="4255477" cy="1077218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6691532" y="2980055"/>
              <a:ext cx="2346961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180975" lvl="0" indent="-180975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Run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80975" lvl="0" indent="-180975" eaLnBrk="0" hangingPunct="0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smtClean="0">
                  <a:solidFill>
                    <a:schemeClr val="bg1">
                      <a:lumMod val="50000"/>
                    </a:schemeClr>
                  </a:solidFill>
                </a:rPr>
                <a:t>Stop</a:t>
              </a:r>
            </a:p>
            <a:p>
              <a:pPr marL="180975" lvl="0" indent="-180975" eaLnBrk="0" hangingPunct="0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Warning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80975" indent="-180975" eaLnBrk="0" hangingPunct="0">
                <a:buClr>
                  <a:srgbClr val="00B0F0"/>
                </a:buClr>
                <a:buFont typeface="Wingdings" pitchFamily="2" charset="2"/>
                <a:buChar char="§"/>
                <a:tabLst>
                  <a:tab pos="2700338" algn="ctr"/>
                  <a:tab pos="5875338" algn="r"/>
                </a:tabLst>
              </a:pP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System</a:t>
              </a:r>
              <a:r>
                <a:rPr lang="es-ES" sz="16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reset</a:t>
              </a:r>
              <a:endParaRPr lang="es-ES" sz="16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6" name="35 Conector recto"/>
            <p:cNvCxnSpPr/>
            <p:nvPr/>
          </p:nvCxnSpPr>
          <p:spPr>
            <a:xfrm rot="10800000">
              <a:off x="4783016" y="3467095"/>
              <a:ext cx="1789235" cy="22542"/>
            </a:xfrm>
            <a:prstGeom prst="line">
              <a:avLst/>
            </a:prstGeom>
            <a:ln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Y:\Marketing y Ventas\03 GENERAL\08 Catálogos (GCA)\GCA03MT_XMV660_VS65\A_empaquetado Publips\MT CASTELLANO\Links\VS65_RENDER_26_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0" y="1307351"/>
            <a:ext cx="4696756" cy="5550649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37442" y="911059"/>
            <a:ext cx="9189117" cy="673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CUSTOMIZED SOLUTION</a:t>
            </a:r>
            <a:endParaRPr lang="en-AU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835400" y="5103674"/>
            <a:ext cx="462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CONTROL AND PUSHBUTTONS</a:t>
            </a:r>
            <a:endParaRPr lang="en-US" sz="1200" dirty="0" smtClean="0">
              <a:solidFill>
                <a:srgbClr val="00B0F0"/>
              </a:solidFill>
            </a:endParaRP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Selectors and Pushbuttons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Digital and analogue I/O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preconfiguration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Customized user terminal strip 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PTC and PT100 relays 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Instantaneous ground fault protection relay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Specific external power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suppy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Optional protocols (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Profibus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-DP,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DeviceNet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…) </a:t>
            </a:r>
          </a:p>
          <a:p>
            <a:pPr marL="174625" lvl="0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Soft starter’s and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motors’s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heating resistor control</a:t>
            </a:r>
          </a:p>
        </p:txBody>
      </p:sp>
      <p:pic>
        <p:nvPicPr>
          <p:cNvPr id="19" name="Picture 8" descr="C:\Users\JPEREZ.PELECTRONICS\Desktop\ICONOS\xmv660\customizab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9260" y="974397"/>
            <a:ext cx="846138" cy="84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0500" y="1885497"/>
            <a:ext cx="228599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solidFill>
                  <a:srgbClr val="00B0F0"/>
                </a:solidFill>
              </a:rPr>
              <a:t>INPUT PROTECTION MODULE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Automatic Circuit Breaker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Medium voltage fuses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Withdrawable vacuum contactors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Earthing switch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Input and Output MV cabin with commutation vacuum contactors and fuses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Input MV cabin to connect different fixed power factor correction solutions.</a:t>
            </a:r>
          </a:p>
          <a:p>
            <a:pPr marL="177800" lvl="0" indent="-177800" eaLnBrk="0" hangingPunct="0">
              <a:buClr>
                <a:srgbClr val="00B0F0"/>
              </a:buClr>
              <a:buSzPct val="102000"/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Surge arresters</a:t>
            </a:r>
          </a:p>
          <a:p>
            <a:pPr marL="177800" lvl="0" indent="-177800" eaLnBrk="0" hangingPunct="0">
              <a:buClr>
                <a:srgbClr val="00B0F0"/>
              </a:buClr>
              <a:buFontTx/>
              <a:buChar char="•"/>
            </a:pP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1884218" y="4378036"/>
            <a:ext cx="1385455" cy="9237"/>
          </a:xfrm>
          <a:prstGeom prst="line">
            <a:avLst/>
          </a:prstGeom>
          <a:ln>
            <a:solidFill>
              <a:srgbClr val="00B0F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061200" y="2239282"/>
            <a:ext cx="26543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CABINET FEATURES</a:t>
            </a:r>
          </a:p>
          <a:p>
            <a:pPr marL="174625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Degree of protection IP54, stainless steel enclosure, special RAL, special labeling and warning.</a:t>
            </a:r>
          </a:p>
          <a:p>
            <a:pPr marL="174625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Incoming MV cable or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busbar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connection from top, right or backside.</a:t>
            </a:r>
          </a:p>
          <a:p>
            <a:pPr marL="174625" indent="-174625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Lined up soft starters with common main input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busbar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and protection “Run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busbar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”.</a:t>
            </a:r>
          </a:p>
        </p:txBody>
      </p:sp>
      <p:cxnSp>
        <p:nvCxnSpPr>
          <p:cNvPr id="28" name="27 Conector recto"/>
          <p:cNvCxnSpPr/>
          <p:nvPr/>
        </p:nvCxnSpPr>
        <p:spPr>
          <a:xfrm rot="10800000">
            <a:off x="5726547" y="4082473"/>
            <a:ext cx="1246908" cy="1588"/>
          </a:xfrm>
          <a:prstGeom prst="line">
            <a:avLst/>
          </a:prstGeom>
          <a:ln>
            <a:solidFill>
              <a:srgbClr val="00B0F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9747" name="Picture 3" descr="Y:\Marketing y Ventas\03 GENERAL\08 Catálogos (GCA)\GCA03MT_XMV660_VS65\A_empaquetado Publips\MT CASTELLANO\Links\VS65_RENDER_26_04_cerrad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00" y="5098642"/>
            <a:ext cx="1714500" cy="2026058"/>
          </a:xfrm>
          <a:prstGeom prst="rect">
            <a:avLst/>
          </a:prstGeom>
          <a:noFill/>
        </p:spPr>
      </p:pic>
      <p:cxnSp>
        <p:nvCxnSpPr>
          <p:cNvPr id="22" name="21 Conector recto"/>
          <p:cNvCxnSpPr/>
          <p:nvPr/>
        </p:nvCxnSpPr>
        <p:spPr>
          <a:xfrm rot="16200000" flipV="1">
            <a:off x="4064000" y="4559300"/>
            <a:ext cx="1155700" cy="12700"/>
          </a:xfrm>
          <a:prstGeom prst="line">
            <a:avLst/>
          </a:prstGeom>
          <a:ln>
            <a:solidFill>
              <a:srgbClr val="00B0F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196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97139" y="915979"/>
            <a:ext cx="10053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RECOMMENDED CONFIGURATIONS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160770" name="Picture 2" descr="C:\Users\JPEREZ.PELECTRONICS\Desktop\POWER ACADEMY BACK-UP\GSPA06A_VS65_SEMINAR\Auxiliares\VS65_Diagrama_Funcional_2.png"/>
          <p:cNvPicPr>
            <a:picLocks noChangeAspect="1" noChangeArrowheads="1"/>
          </p:cNvPicPr>
          <p:nvPr/>
        </p:nvPicPr>
        <p:blipFill>
          <a:blip r:embed="rId3"/>
          <a:srcRect l="26604" b="70077"/>
          <a:stretch>
            <a:fillRect/>
          </a:stretch>
        </p:blipFill>
        <p:spPr bwMode="auto">
          <a:xfrm>
            <a:off x="401205" y="1552141"/>
            <a:ext cx="9144000" cy="4661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JPEREZ.PELECTRONICS\Desktop\POWER ACADEMY BACK-UP\GSPA06A_VS65_SEMINAR\Auxiliares\VS65_Diagrama_Funcional_2.png"/>
          <p:cNvPicPr>
            <a:picLocks noChangeAspect="1" noChangeArrowheads="1"/>
          </p:cNvPicPr>
          <p:nvPr/>
        </p:nvPicPr>
        <p:blipFill>
          <a:blip r:embed="rId3"/>
          <a:srcRect t="29755" r="63076" b="35095"/>
          <a:stretch>
            <a:fillRect/>
          </a:stretch>
        </p:blipFill>
        <p:spPr bwMode="auto">
          <a:xfrm>
            <a:off x="783337" y="1810327"/>
            <a:ext cx="3576227" cy="4257098"/>
          </a:xfrm>
          <a:prstGeom prst="rect">
            <a:avLst/>
          </a:prstGeom>
          <a:noFill/>
        </p:spPr>
      </p:pic>
      <p:pic>
        <p:nvPicPr>
          <p:cNvPr id="5" name="Picture 2" descr="C:\Users\JPEREZ.PELECTRONICS\Desktop\POWER ACADEMY BACK-UP\GSPA06A_VS65_SEMINAR\Auxiliares\VS65_Diagrama_Funcional_2.png"/>
          <p:cNvPicPr>
            <a:picLocks noChangeAspect="1" noChangeArrowheads="1"/>
          </p:cNvPicPr>
          <p:nvPr/>
        </p:nvPicPr>
        <p:blipFill>
          <a:blip r:embed="rId3"/>
          <a:srcRect l="54709" t="29755" r="5047" b="35095"/>
          <a:stretch>
            <a:fillRect/>
          </a:stretch>
        </p:blipFill>
        <p:spPr bwMode="auto">
          <a:xfrm>
            <a:off x="5329381" y="1907308"/>
            <a:ext cx="3897745" cy="4257098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-97139" y="915979"/>
            <a:ext cx="10053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RECOMMENDED CONFIGURATIONS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1996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  <a:latin typeface="Arial Narrow" pitchFamily="34" charset="0"/>
              </a:rPr>
              <a:t>OUTDATED MOTOR STARTING METHODS</a:t>
            </a:r>
            <a:endParaRPr lang="es-E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66227" y="160757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B0F0"/>
                </a:solidFill>
              </a:rPr>
              <a:t>DIRECT ON LINE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80491" y="1676933"/>
            <a:ext cx="4972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B0F0"/>
                </a:solidFill>
              </a:rPr>
              <a:t>PRIMARY RESISTANCE STARTING</a:t>
            </a:r>
            <a:endParaRPr lang="es-ES" sz="1600" b="1" dirty="0">
              <a:solidFill>
                <a:srgbClr val="00B0F0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6" y="5479105"/>
            <a:ext cx="2954337" cy="107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3004" y="4811130"/>
            <a:ext cx="3289723" cy="164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JPEREZ.PELECTRONICS\Desktop\POWER ACADEMY BACK-UP\GSPA06A_VS65_SEMINAR\Auxiliares\par_corriente moto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200" y="2254914"/>
            <a:ext cx="3608456" cy="2839600"/>
          </a:xfrm>
          <a:prstGeom prst="rect">
            <a:avLst/>
          </a:prstGeom>
          <a:noFill/>
        </p:spPr>
      </p:pic>
      <p:pic>
        <p:nvPicPr>
          <p:cNvPr id="90118" name="Picture 6" descr="C:\Users\JPEREZ.PELECTRONICS\Desktop\POWER ACADEMY BACK-UP\GSPA06A_VS65_SEMINAR\Auxiliares\Resistor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7489" y="2393454"/>
            <a:ext cx="3606262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94853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  <a:latin typeface="Arial Narrow" pitchFamily="34" charset="0"/>
              </a:rPr>
              <a:t>OUTDATED MOTOR STARTING METHODS</a:t>
            </a:r>
            <a:endParaRPr lang="es-E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00269" y="1703056"/>
            <a:ext cx="305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B0F0"/>
                </a:solidFill>
              </a:rPr>
              <a:t>AUTO TRANSFORMER</a:t>
            </a:r>
            <a:endParaRPr lang="es-ES" sz="1600" b="1" dirty="0">
              <a:solidFill>
                <a:srgbClr val="00B0F0"/>
              </a:solidFill>
            </a:endParaRP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4651" y="4733471"/>
            <a:ext cx="2590800" cy="162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9" name="Picture 7" descr="C:\Users\JPEREZ.PELECTRONICS\Desktop\POWER ACADEMY BACK-UP\GSPA06A_VS65_SEMINAR\Auxiliares\auto_transform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595" y="2266950"/>
            <a:ext cx="3602606" cy="21600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6086223" y="1703056"/>
            <a:ext cx="305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B0F0"/>
                </a:solidFill>
              </a:rPr>
              <a:t>START-DELTA STARTING</a:t>
            </a:r>
            <a:endParaRPr lang="es-ES" sz="1600" b="1" dirty="0">
              <a:solidFill>
                <a:srgbClr val="00B0F0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7801" y="4737100"/>
            <a:ext cx="246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 descr="C:\Users\JPEREZ.PELECTRONICS\Desktop\POWER ACADEMY BACK-UP\GSPA06A_VS65_SEMINAR\Auxiliares\start_delt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7858" y="2331602"/>
            <a:ext cx="3604306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0" y="97111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VS65 SOFT STARTER OPERATION PRINCIPLES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486152" y="1873252"/>
            <a:ext cx="58737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The soft starter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controls the voltage or current supplied to the motor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Motor start and stop performance is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optimised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by reducing the total start current while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optimising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the torque produced by the motor.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Soft starters use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SCRs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(silicon controlled rectifiers, also called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thyristors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), arranged back-to-back for each controlled phase of the soft starter. This provides phase angle control of the voltage waveform in both directions.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Controlling the voltage controls the current supplied to the motor. The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stepless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control of motor terminal voltage eliminates the current and torque transients associated with electromechanical forms of reduced voltage starting,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such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as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-delta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autotransformer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starters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7521" name="Picture 1" descr="C:\Users\JPEREZ.PELECTRONICS\Desktop\POWER ACADEMY BACK-UP\GSPA06A_VS65_SEMINAR\Auxiliares\topolog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1457325"/>
            <a:ext cx="2508250" cy="481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0" y="97111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b="1" dirty="0" smtClean="0">
                <a:solidFill>
                  <a:srgbClr val="00B0F0"/>
                </a:solidFill>
                <a:latin typeface="Arial Narrow" pitchFamily="34" charset="0"/>
              </a:rPr>
              <a:t>BENEFITS</a:t>
            </a:r>
            <a:endParaRPr lang="en-US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97180" y="1498602"/>
          <a:ext cx="9240521" cy="4818378"/>
        </p:xfrm>
        <a:graphic>
          <a:graphicData uri="http://schemas.openxmlformats.org/drawingml/2006/table">
            <a:tbl>
              <a:tblPr/>
              <a:tblGrid>
                <a:gridCol w="3543300"/>
                <a:gridCol w="3086100"/>
                <a:gridCol w="2611121"/>
              </a:tblGrid>
              <a:tr h="5206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ELECTRICAL</a:t>
                      </a:r>
                      <a:r>
                        <a:rPr lang="en-US" sz="1200" b="1" baseline="0" noProof="0" dirty="0" smtClean="0">
                          <a:latin typeface="Arial" pitchFamily="34" charset="0"/>
                          <a:cs typeface="Arial" pitchFamily="34" charset="0"/>
                        </a:rPr>
                        <a:t> BENEFITS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MECHANICAL BENEFITS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latin typeface="Arial" pitchFamily="34" charset="0"/>
                          <a:cs typeface="Arial" pitchFamily="34" charset="0"/>
                        </a:rPr>
                        <a:t>APPLICATION BENEFITS</a:t>
                      </a:r>
                      <a:endParaRPr lang="en-US" sz="12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38600">
                <a:tc>
                  <a:txBody>
                    <a:bodyPr/>
                    <a:lstStyle/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endParaRPr lang="en-US" sz="14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Minimise</a:t>
                      </a: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start current to match the motor torque to the load torque. </a:t>
                      </a:r>
                      <a:endParaRPr lang="es-ES" sz="14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Eliminate inrush and transitory currents during motor starting and stopping. This avoids voltage dips that can affect the performance of other equipment.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 the size and cost of transformers, switchgear and cable.</a:t>
                      </a:r>
                    </a:p>
                    <a:p>
                      <a:pPr marL="355600" marR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Lower current leads to lower voltage drops during start.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 maximum demanded peak power that increases the electricity bill. 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Full motor protection and safely disconnection.</a:t>
                      </a:r>
                    </a:p>
                  </a:txBody>
                  <a:tcPr marL="23884" marR="23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endParaRPr lang="en-US" sz="14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Minimise</a:t>
                      </a: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break away torque to match application requirements, which reduces torque transients and mechanical stress.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Smooth torque is applied to the load from the motor shaft. 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 maintenance and production down-time.</a:t>
                      </a:r>
                    </a:p>
                    <a:p>
                      <a:pPr marL="355600" indent="-177800">
                        <a:spcBef>
                          <a:spcPts val="600"/>
                        </a:spcBef>
                        <a:buClr>
                          <a:srgbClr val="00B0F0"/>
                        </a:buClr>
                        <a:buFont typeface="Wingdings" pitchFamily="2" charset="2"/>
                        <a:buChar char="§"/>
                      </a:pP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PUMPING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Reduce pipeline pressure surges (</a:t>
                      </a:r>
                      <a:r>
                        <a:rPr lang="en-US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pipefilling</a:t>
                      </a: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Eliminates water hammer damage.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Full pump protection and failure detection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Forward and reverse operation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CONVEYORS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Reduce belt slippage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Reduce belt slap associated with long conveyor belts.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Full motor protection (overload, temperature, ground fault,….)</a:t>
                      </a:r>
                    </a:p>
                    <a:p>
                      <a:pPr marL="182563" marR="0" indent="-904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40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3884" marR="23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DTC0001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9440" y="1658938"/>
            <a:ext cx="3051175" cy="1689100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3625850" y="6216655"/>
            <a:ext cx="3136900" cy="365125"/>
          </a:xfrm>
          <a:prstGeom prst="rect">
            <a:avLst/>
          </a:prstGeom>
        </p:spPr>
        <p:txBody>
          <a:bodyPr/>
          <a:lstStyle/>
          <a:p>
            <a:fld id="{192E3BE7-715B-4C8E-9C49-ADDB1021BE73}" type="slidenum">
              <a:rPr lang="es-ES"/>
              <a:pPr/>
              <a:t>8</a:t>
            </a:fld>
            <a:endParaRPr lang="es-ES"/>
          </a:p>
        </p:txBody>
      </p:sp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0" y="936626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SOFT STARTER TOPOLOGY</a:t>
            </a:r>
          </a:p>
        </p:txBody>
      </p:sp>
      <p:sp>
        <p:nvSpPr>
          <p:cNvPr id="7" name="5 Marcador de número de diapositiva"/>
          <p:cNvSpPr txBox="1">
            <a:spLocks/>
          </p:cNvSpPr>
          <p:nvPr/>
        </p:nvSpPr>
        <p:spPr>
          <a:xfrm>
            <a:off x="3365499" y="6216654"/>
            <a:ext cx="2895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109A8-573B-4BAB-81C9-5C112153AB0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73302" y="1372300"/>
            <a:ext cx="85550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rgbClr val="00B0F0"/>
              </a:buClr>
              <a:buFont typeface="Arial Narrow" pitchFamily="34" charset="0"/>
              <a:buChar char="»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Inverse parallel </a:t>
            </a:r>
            <a:r>
              <a:rPr lang="en-GB" sz="1600" b="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thyristor</a:t>
            </a: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connection.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73302" y="3278191"/>
            <a:ext cx="85550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rgbClr val="00B0F0"/>
              </a:buClr>
              <a:buFont typeface="Arial Narrow" pitchFamily="34" charset="0"/>
              <a:buChar char="»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Effective voltage (</a:t>
            </a:r>
            <a:r>
              <a:rPr lang="en-US" sz="1600" b="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rms</a:t>
            </a:r>
            <a:r>
              <a:rPr lang="en-US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 applied to the load</a:t>
            </a: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0" descr="GDTC0002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7" y="3765550"/>
            <a:ext cx="7970838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/>
          <a:lstStyle/>
          <a:p>
            <a:fld id="{99A53BFC-FA82-4349-8313-FB4A6A3DA12E}" type="slidenum">
              <a:rPr lang="es-ES"/>
              <a:pPr/>
              <a:t>9</a:t>
            </a:fld>
            <a:endParaRPr lang="es-ES"/>
          </a:p>
        </p:txBody>
      </p:sp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0" y="946151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latin typeface="Arial Narrow" pitchFamily="34" charset="0"/>
              </a:rPr>
              <a:t>STARTING METHOD: VOLTAGE RAMP</a:t>
            </a:r>
          </a:p>
        </p:txBody>
      </p:sp>
      <p:sp>
        <p:nvSpPr>
          <p:cNvPr id="518147" name="Text Box 3"/>
          <p:cNvSpPr txBox="1">
            <a:spLocks noChangeArrowheads="1"/>
          </p:cNvSpPr>
          <p:nvPr/>
        </p:nvSpPr>
        <p:spPr bwMode="auto">
          <a:xfrm>
            <a:off x="468003" y="1438280"/>
            <a:ext cx="9267957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GB" sz="1600" b="0" u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voltage ramp is a starting method in which the applied voltage to the motor is increased progressively:</a:t>
            </a:r>
          </a:p>
          <a:p>
            <a:pPr>
              <a:buFont typeface="Arial Narrow" pitchFamily="34" charset="0"/>
              <a:buChar char="»"/>
            </a:pPr>
            <a:endParaRPr lang="en-GB" sz="1600" b="0" u="none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It does not exist power supply disconnection.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The initial voltage level is adjustable.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The time can be set.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The motor stopping can be controlled too.</a:t>
            </a:r>
          </a:p>
        </p:txBody>
      </p:sp>
      <p:pic>
        <p:nvPicPr>
          <p:cNvPr id="518151" name="Picture 7" descr="AE_ITCC0010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8131" y="3598868"/>
            <a:ext cx="6502533" cy="3062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46" grpId="0"/>
      <p:bldP spid="51814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10595</TotalTime>
  <Words>2602</Words>
  <Application>Microsoft Office PowerPoint</Application>
  <PresentationFormat>Papier A4 (210x297 mm)</PresentationFormat>
  <Paragraphs>470</Paragraphs>
  <Slides>36</Slides>
  <Notes>36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9" baseType="lpstr">
      <vt:lpstr>Tema de Office</vt:lpstr>
      <vt:lpstr>1_Tema de Office</vt:lpstr>
      <vt:lpstr>Ecuación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</dc:title>
  <dc:creator>GRAFITAL</dc:creator>
  <cp:lastModifiedBy>Paula</cp:lastModifiedBy>
  <cp:revision>1227</cp:revision>
  <dcterms:created xsi:type="dcterms:W3CDTF">2011-07-29T10:19:45Z</dcterms:created>
  <dcterms:modified xsi:type="dcterms:W3CDTF">2014-03-01T21:48:57Z</dcterms:modified>
</cp:coreProperties>
</file>