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4"/>
  </p:notesMasterIdLst>
  <p:sldIdLst>
    <p:sldId id="256" r:id="rId5"/>
    <p:sldId id="330" r:id="rId6"/>
    <p:sldId id="343" r:id="rId7"/>
    <p:sldId id="402" r:id="rId8"/>
    <p:sldId id="403" r:id="rId9"/>
    <p:sldId id="419" r:id="rId10"/>
    <p:sldId id="414" r:id="rId11"/>
    <p:sldId id="415" r:id="rId12"/>
    <p:sldId id="416" r:id="rId13"/>
    <p:sldId id="393" r:id="rId14"/>
    <p:sldId id="331" r:id="rId15"/>
    <p:sldId id="345" r:id="rId16"/>
    <p:sldId id="418" r:id="rId17"/>
    <p:sldId id="404" r:id="rId18"/>
    <p:sldId id="405" r:id="rId19"/>
    <p:sldId id="406" r:id="rId20"/>
    <p:sldId id="354" r:id="rId21"/>
    <p:sldId id="351" r:id="rId22"/>
    <p:sldId id="408" r:id="rId23"/>
    <p:sldId id="410" r:id="rId24"/>
    <p:sldId id="411" r:id="rId25"/>
    <p:sldId id="407" r:id="rId26"/>
    <p:sldId id="412" r:id="rId27"/>
    <p:sldId id="413" r:id="rId28"/>
    <p:sldId id="352" r:id="rId29"/>
    <p:sldId id="409" r:id="rId30"/>
    <p:sldId id="280" r:id="rId31"/>
    <p:sldId id="417" r:id="rId32"/>
    <p:sldId id="295" r:id="rId33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AD1650F-3476-5369-37AF-32A544688E45}" name="Arnaud Naveau" initials="AN" userId="S::anaveau@parker.com::638007c9-bb03-401f-981c-7a45baed18d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7319" autoAdjust="0"/>
  </p:normalViewPr>
  <p:slideViewPr>
    <p:cSldViewPr>
      <p:cViewPr varScale="1">
        <p:scale>
          <a:sx n="108" d="100"/>
          <a:sy n="108" d="100"/>
        </p:scale>
        <p:origin x="120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0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r">
              <a:defRPr sz="1200"/>
            </a:lvl1pPr>
          </a:lstStyle>
          <a:p>
            <a:fld id="{6CE83AF7-E730-4B6B-908B-0A7CF9A5A06F}" type="datetimeFigureOut">
              <a:rPr lang="fr-FR" smtClean="0"/>
              <a:pPr/>
              <a:t>01/12/2022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9" tIns="47540" rIns="95079" bIns="4754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079" tIns="47540" rIns="95079" bIns="4754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0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0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r">
              <a:defRPr sz="1200"/>
            </a:lvl1pPr>
          </a:lstStyle>
          <a:p>
            <a:fld id="{518CAB94-1321-4D47-B2DB-D6629739C2D8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37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070C3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924175"/>
            <a:ext cx="23622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559550"/>
            <a:ext cx="9144000" cy="304800"/>
          </a:xfrm>
          <a:prstGeom prst="rect">
            <a:avLst/>
          </a:prstGeom>
          <a:solidFill>
            <a:srgbClr val="FFB91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30938"/>
            <a:ext cx="3395663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138113" y="4191000"/>
            <a:ext cx="54864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FR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676400"/>
            <a:ext cx="8458200" cy="1143000"/>
          </a:xfrm>
        </p:spPr>
        <p:txBody>
          <a:bodyPr/>
          <a:lstStyle>
            <a:lvl1pPr marL="0" indent="0">
              <a:buFont typeface="Times" pitchFamily="18" charset="0"/>
              <a:buNone/>
              <a:defRPr sz="2800" b="1"/>
            </a:lvl1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228600"/>
            <a:ext cx="8458200" cy="1295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740525" y="6159500"/>
            <a:ext cx="2174875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 smtClean="0">
                <a:latin typeface="+mn-lt"/>
              </a:defRPr>
            </a:lvl1pPr>
          </a:lstStyle>
          <a:p>
            <a:fld id="{4E031191-47AB-4B12-8D96-69E731E948C9}" type="datetimeFigureOut">
              <a:rPr lang="fr-FR" smtClean="0"/>
              <a:pPr/>
              <a:t>01/12/2022</a:t>
            </a:fld>
            <a:endParaRPr lang="fr-FR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63550" y="4205288"/>
            <a:ext cx="4108450" cy="134143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smtClean="0">
                <a:latin typeface="+mn-lt"/>
              </a:defRPr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DECB4-79F1-41CF-B7D4-1613B242E084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00850" y="304800"/>
            <a:ext cx="2114550" cy="54864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191250" cy="5486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DECB4-79F1-41CF-B7D4-1613B242E084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DECB4-79F1-41CF-B7D4-1613B242E084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DECB4-79F1-41CF-B7D4-1613B242E084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00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0100" y="1676400"/>
            <a:ext cx="4000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DECB4-79F1-41CF-B7D4-1613B242E084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DECB4-79F1-41CF-B7D4-1613B242E084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DECB4-79F1-41CF-B7D4-1613B242E084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DECB4-79F1-41CF-B7D4-1613B242E084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DECB4-79F1-41CF-B7D4-1613B242E084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DECB4-79F1-41CF-B7D4-1613B242E084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91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458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 style du titre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153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1600" y="61849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fld id="{8C7DECB4-79F1-41CF-B7D4-1613B242E084}" type="slidenum">
              <a:rPr lang="fr-FR" smtClean="0"/>
              <a:pPr/>
              <a:t>‹Nr.›</a:t>
            </a:fld>
            <a:endParaRPr lang="fr-FR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40663" y="6121400"/>
            <a:ext cx="77628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70C3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70C3C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70C3C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70C3C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70C3C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70C3C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70C3C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70C3C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70C3C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2800">
          <a:solidFill>
            <a:schemeClr val="accent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2400">
          <a:solidFill>
            <a:schemeClr val="accent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accent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accent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accent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accent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accent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accent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fr-FR" dirty="0">
                <a:latin typeface="DIN 2014" panose="020B0504020202020204" pitchFamily="34" charset="0"/>
                <a:ea typeface="DIN 2014" panose="020B0504020202020204" pitchFamily="34" charset="0"/>
              </a:rPr>
              <a:t>AC15 AC20 </a:t>
            </a:r>
            <a:r>
              <a:rPr lang="fr-FR">
                <a:latin typeface="DIN 2014" panose="020B0504020202020204" pitchFamily="34" charset="0"/>
                <a:ea typeface="DIN 2014" panose="020B0504020202020204" pitchFamily="34" charset="0"/>
              </a:rPr>
              <a:t>Hardware Tutorial  </a:t>
            </a:r>
            <a:endParaRPr lang="fr-FR" dirty="0"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B1B23BE-E34D-49B4-A155-2C89D2675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2420888"/>
            <a:ext cx="3413395" cy="31253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c_motor_sideview01"/>
          <p:cNvPicPr>
            <a:picLocks noChangeAspect="1" noChangeArrowheads="1"/>
          </p:cNvPicPr>
          <p:nvPr/>
        </p:nvPicPr>
        <p:blipFill>
          <a:blip r:embed="rId2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582" y="2671970"/>
            <a:ext cx="1573213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AutoShape 8"/>
          <p:cNvSpPr>
            <a:spLocks noChangeArrowheads="1"/>
          </p:cNvSpPr>
          <p:nvPr/>
        </p:nvSpPr>
        <p:spPr bwMode="auto">
          <a:xfrm rot="16609726" flipH="1">
            <a:off x="4957192" y="2714366"/>
            <a:ext cx="457200" cy="1335856"/>
          </a:xfrm>
          <a:prstGeom prst="downArrow">
            <a:avLst>
              <a:gd name="adj1" fmla="val 50000"/>
              <a:gd name="adj2" fmla="val 69010"/>
            </a:avLst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fr-FR" altLang="fr-FR"/>
          </a:p>
        </p:txBody>
      </p:sp>
      <p:grpSp>
        <p:nvGrpSpPr>
          <p:cNvPr id="9221" name="Group 9"/>
          <p:cNvGrpSpPr>
            <a:grpSpLocks/>
          </p:cNvGrpSpPr>
          <p:nvPr/>
        </p:nvGrpSpPr>
        <p:grpSpPr bwMode="auto">
          <a:xfrm>
            <a:off x="2825750" y="3079751"/>
            <a:ext cx="1316038" cy="950913"/>
            <a:chOff x="1609" y="2159"/>
            <a:chExt cx="960" cy="599"/>
          </a:xfrm>
        </p:grpSpPr>
        <p:sp>
          <p:nvSpPr>
            <p:cNvPr id="9244" name="AutoShape 10"/>
            <p:cNvSpPr>
              <a:spLocks noChangeArrowheads="1"/>
            </p:cNvSpPr>
            <p:nvPr/>
          </p:nvSpPr>
          <p:spPr bwMode="auto">
            <a:xfrm rot="3392382">
              <a:off x="1932" y="2131"/>
              <a:ext cx="304" cy="950"/>
            </a:xfrm>
            <a:prstGeom prst="downArrow">
              <a:avLst>
                <a:gd name="adj1" fmla="val 50000"/>
                <a:gd name="adj2" fmla="val 78125"/>
              </a:avLst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246" name="AutoShape 12"/>
            <p:cNvSpPr>
              <a:spLocks noChangeArrowheads="1"/>
            </p:cNvSpPr>
            <p:nvPr/>
          </p:nvSpPr>
          <p:spPr bwMode="auto">
            <a:xfrm rot="5379638">
              <a:off x="1942" y="1836"/>
              <a:ext cx="304" cy="950"/>
            </a:xfrm>
            <a:prstGeom prst="downArrow">
              <a:avLst>
                <a:gd name="adj1" fmla="val 50000"/>
                <a:gd name="adj2" fmla="val 78125"/>
              </a:avLst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</p:grpSp>
      <p:sp>
        <p:nvSpPr>
          <p:cNvPr id="9222" name="Text Box 13"/>
          <p:cNvSpPr txBox="1">
            <a:spLocks noChangeArrowheads="1"/>
          </p:cNvSpPr>
          <p:nvPr/>
        </p:nvSpPr>
        <p:spPr bwMode="auto">
          <a:xfrm>
            <a:off x="1079500" y="115888"/>
            <a:ext cx="687705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r>
              <a:rPr lang="en-US" altLang="fr-FR" sz="3600" dirty="0">
                <a:latin typeface="DIN 2014" panose="020B0504020202020204" pitchFamily="34" charset="0"/>
                <a:ea typeface="DIN 2014" panose="020B0504020202020204" pitchFamily="34" charset="0"/>
              </a:rPr>
              <a:t>Control for all AC Motor Types</a:t>
            </a:r>
          </a:p>
        </p:txBody>
      </p:sp>
      <p:sp>
        <p:nvSpPr>
          <p:cNvPr id="9223" name="Text Box 14"/>
          <p:cNvSpPr txBox="1">
            <a:spLocks noChangeArrowheads="1"/>
          </p:cNvSpPr>
          <p:nvPr/>
        </p:nvSpPr>
        <p:spPr bwMode="auto">
          <a:xfrm>
            <a:off x="498475" y="2954338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fr-FR" sz="1800" b="1">
                <a:latin typeface="Arial" panose="020B0604020202020204" pitchFamily="34" charset="0"/>
              </a:rPr>
              <a:t>V/Hz</a:t>
            </a:r>
          </a:p>
        </p:txBody>
      </p:sp>
      <p:sp>
        <p:nvSpPr>
          <p:cNvPr id="9224" name="Text Box 15"/>
          <p:cNvSpPr txBox="1">
            <a:spLocks noChangeArrowheads="1"/>
          </p:cNvSpPr>
          <p:nvPr/>
        </p:nvSpPr>
        <p:spPr bwMode="auto">
          <a:xfrm>
            <a:off x="176213" y="3267075"/>
            <a:ext cx="1231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fr-FR" sz="1200">
                <a:latin typeface="Arial" panose="020B0604020202020204" pitchFamily="34" charset="0"/>
              </a:rPr>
              <a:t>Open Loop</a:t>
            </a:r>
          </a:p>
          <a:p>
            <a:pPr algn="ctr"/>
            <a:r>
              <a:rPr lang="en-US" altLang="fr-FR" sz="1200">
                <a:latin typeface="Arial" panose="020B0604020202020204" pitchFamily="34" charset="0"/>
              </a:rPr>
              <a:t>Induction motor</a:t>
            </a:r>
          </a:p>
        </p:txBody>
      </p:sp>
      <p:sp>
        <p:nvSpPr>
          <p:cNvPr id="9225" name="Text Box 16"/>
          <p:cNvSpPr txBox="1">
            <a:spLocks noChangeArrowheads="1"/>
          </p:cNvSpPr>
          <p:nvPr/>
        </p:nvSpPr>
        <p:spPr bwMode="auto">
          <a:xfrm>
            <a:off x="97759" y="3966835"/>
            <a:ext cx="14033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fr-FR" sz="1800" b="1" dirty="0" err="1">
                <a:latin typeface="Arial" panose="020B0604020202020204" pitchFamily="34" charset="0"/>
              </a:rPr>
              <a:t>Sensorless</a:t>
            </a:r>
            <a:endParaRPr lang="en-US" altLang="fr-FR" sz="1800" b="1" dirty="0">
              <a:latin typeface="Arial" panose="020B0604020202020204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en-US" altLang="fr-FR" sz="1800" b="1" dirty="0">
                <a:latin typeface="Arial" panose="020B0604020202020204" pitchFamily="34" charset="0"/>
              </a:rPr>
              <a:t>Vector</a:t>
            </a:r>
          </a:p>
        </p:txBody>
      </p:sp>
      <p:sp>
        <p:nvSpPr>
          <p:cNvPr id="9226" name="Text Box 17"/>
          <p:cNvSpPr txBox="1">
            <a:spLocks noChangeArrowheads="1"/>
          </p:cNvSpPr>
          <p:nvPr/>
        </p:nvSpPr>
        <p:spPr bwMode="auto">
          <a:xfrm>
            <a:off x="127922" y="4358948"/>
            <a:ext cx="1231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fr-FR" sz="1200" dirty="0">
                <a:latin typeface="Arial" panose="020B0604020202020204" pitchFamily="34" charset="0"/>
              </a:rPr>
              <a:t>Open Loop</a:t>
            </a:r>
          </a:p>
          <a:p>
            <a:pPr algn="ctr"/>
            <a:r>
              <a:rPr lang="en-US" altLang="fr-FR" sz="1200" dirty="0">
                <a:latin typeface="Arial" panose="020B0604020202020204" pitchFamily="34" charset="0"/>
              </a:rPr>
              <a:t>Induction motor</a:t>
            </a:r>
          </a:p>
        </p:txBody>
      </p:sp>
      <p:sp>
        <p:nvSpPr>
          <p:cNvPr id="145428" name="Text Box 20"/>
          <p:cNvSpPr txBox="1">
            <a:spLocks noChangeArrowheads="1"/>
          </p:cNvSpPr>
          <p:nvPr/>
        </p:nvSpPr>
        <p:spPr bwMode="auto">
          <a:xfrm>
            <a:off x="6149975" y="2136775"/>
            <a:ext cx="21494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altLang="fr-FR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Servo motors</a:t>
            </a:r>
          </a:p>
        </p:txBody>
      </p:sp>
      <p:sp>
        <p:nvSpPr>
          <p:cNvPr id="145432" name="Text Box 24"/>
          <p:cNvSpPr txBox="1">
            <a:spLocks noChangeArrowheads="1"/>
          </p:cNvSpPr>
          <p:nvPr/>
        </p:nvSpPr>
        <p:spPr bwMode="auto">
          <a:xfrm>
            <a:off x="465138" y="2054225"/>
            <a:ext cx="2670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fr-FR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Induction motors</a:t>
            </a:r>
          </a:p>
        </p:txBody>
      </p:sp>
      <p:sp>
        <p:nvSpPr>
          <p:cNvPr id="9234" name="Text Box 25"/>
          <p:cNvSpPr txBox="1">
            <a:spLocks noChangeArrowheads="1"/>
          </p:cNvSpPr>
          <p:nvPr/>
        </p:nvSpPr>
        <p:spPr bwMode="auto">
          <a:xfrm>
            <a:off x="7086600" y="2743200"/>
            <a:ext cx="168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fr-FR" sz="1800" b="1">
                <a:latin typeface="Arial" panose="020B0604020202020204" pitchFamily="34" charset="0"/>
              </a:rPr>
              <a:t>Brushless AC</a:t>
            </a:r>
          </a:p>
        </p:txBody>
      </p:sp>
      <p:sp>
        <p:nvSpPr>
          <p:cNvPr id="9235" name="Text Box 28"/>
          <p:cNvSpPr txBox="1">
            <a:spLocks noChangeArrowheads="1"/>
          </p:cNvSpPr>
          <p:nvPr/>
        </p:nvSpPr>
        <p:spPr bwMode="auto">
          <a:xfrm>
            <a:off x="7414432" y="3205449"/>
            <a:ext cx="13276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fr-FR" sz="1200" dirty="0">
                <a:latin typeface="Arial" panose="020B0604020202020204" pitchFamily="34" charset="0"/>
              </a:rPr>
              <a:t>PM synchronous</a:t>
            </a:r>
          </a:p>
          <a:p>
            <a:r>
              <a:rPr lang="en-US" altLang="fr-FR" sz="1200" dirty="0">
                <a:latin typeface="Arial" panose="020B0604020202020204" pitchFamily="34" charset="0"/>
              </a:rPr>
              <a:t>Open Loop</a:t>
            </a:r>
          </a:p>
          <a:p>
            <a:r>
              <a:rPr lang="en-US" altLang="fr-FR" sz="1200" dirty="0">
                <a:latin typeface="Arial" panose="020B0604020202020204" pitchFamily="34" charset="0"/>
              </a:rPr>
              <a:t>Closed Loop</a:t>
            </a:r>
          </a:p>
        </p:txBody>
      </p:sp>
      <p:sp>
        <p:nvSpPr>
          <p:cNvPr id="9236" name="Text Box 31"/>
          <p:cNvSpPr txBox="1">
            <a:spLocks noChangeArrowheads="1"/>
          </p:cNvSpPr>
          <p:nvPr/>
        </p:nvSpPr>
        <p:spPr bwMode="auto">
          <a:xfrm>
            <a:off x="685800" y="2422525"/>
            <a:ext cx="2178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fr-FR" sz="1200" i="1">
                <a:latin typeface="Arial" panose="020B0604020202020204" pitchFamily="34" charset="0"/>
              </a:rPr>
              <a:t>Velocity and Torque Control</a:t>
            </a:r>
          </a:p>
        </p:txBody>
      </p:sp>
      <p:sp>
        <p:nvSpPr>
          <p:cNvPr id="9237" name="Text Box 32"/>
          <p:cNvSpPr txBox="1">
            <a:spLocks noChangeArrowheads="1"/>
          </p:cNvSpPr>
          <p:nvPr/>
        </p:nvSpPr>
        <p:spPr bwMode="auto">
          <a:xfrm>
            <a:off x="6227763" y="2420938"/>
            <a:ext cx="25828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fr-FR" sz="1200" i="1">
                <a:latin typeface="Arial" panose="020B0604020202020204" pitchFamily="34" charset="0"/>
              </a:rPr>
              <a:t>Basic Motion Control</a:t>
            </a:r>
          </a:p>
        </p:txBody>
      </p:sp>
      <p:sp>
        <p:nvSpPr>
          <p:cNvPr id="9238" name="Line 33"/>
          <p:cNvSpPr>
            <a:spLocks noChangeShapeType="1"/>
          </p:cNvSpPr>
          <p:nvPr/>
        </p:nvSpPr>
        <p:spPr bwMode="auto">
          <a:xfrm flipV="1">
            <a:off x="3567113" y="3846513"/>
            <a:ext cx="288925" cy="2349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5442" name="Text Box 34"/>
          <p:cNvSpPr txBox="1">
            <a:spLocks noChangeArrowheads="1"/>
          </p:cNvSpPr>
          <p:nvPr/>
        </p:nvSpPr>
        <p:spPr bwMode="auto">
          <a:xfrm>
            <a:off x="277018" y="6021288"/>
            <a:ext cx="30464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fr-FR" sz="16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CONSTANT TORQUE RATED </a:t>
            </a:r>
          </a:p>
          <a:p>
            <a:pPr>
              <a:lnSpc>
                <a:spcPct val="90000"/>
              </a:lnSpc>
              <a:defRPr/>
            </a:pPr>
            <a:r>
              <a:rPr lang="en-US" altLang="fr-FR" sz="14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150% OL 60 sec.</a:t>
            </a:r>
            <a:endParaRPr lang="en-US" altLang="fr-FR" sz="1600" b="1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9241" name="Picture 37" descr="ac_motor_sideview01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6" y="3789040"/>
            <a:ext cx="16097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6">
            <a:extLst>
              <a:ext uri="{FF2B5EF4-FFF2-40B4-BE49-F238E27FC236}">
                <a16:creationId xmlns:a16="http://schemas.microsoft.com/office/drawing/2014/main" id="{D59E6D1E-DD8B-4EE6-B2C3-A2D3ACB27DD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8695" y="1049854"/>
            <a:ext cx="1577964" cy="2095894"/>
          </a:xfrm>
          <a:prstGeom prst="rect">
            <a:avLst/>
          </a:prstGeom>
        </p:spPr>
      </p:pic>
      <p:pic>
        <p:nvPicPr>
          <p:cNvPr id="23" name="Picture 38" descr="ac_motor_sideview02">
            <a:extLst>
              <a:ext uri="{FF2B5EF4-FFF2-40B4-BE49-F238E27FC236}">
                <a16:creationId xmlns:a16="http://schemas.microsoft.com/office/drawing/2014/main" id="{DC14C120-6641-4674-ADA2-029F374CC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869160"/>
            <a:ext cx="1804988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18">
            <a:extLst>
              <a:ext uri="{FF2B5EF4-FFF2-40B4-BE49-F238E27FC236}">
                <a16:creationId xmlns:a16="http://schemas.microsoft.com/office/drawing/2014/main" id="{243BC55D-4A37-49D8-AD04-65AACB884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60" y="4991415"/>
            <a:ext cx="14287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fr-FR" sz="1800" b="1" dirty="0">
                <a:latin typeface="Arial" panose="020B0604020202020204" pitchFamily="34" charset="0"/>
              </a:rPr>
              <a:t>Flux Vector</a:t>
            </a:r>
          </a:p>
        </p:txBody>
      </p:sp>
      <p:sp>
        <p:nvSpPr>
          <p:cNvPr id="25" name="Text Box 19">
            <a:extLst>
              <a:ext uri="{FF2B5EF4-FFF2-40B4-BE49-F238E27FC236}">
                <a16:creationId xmlns:a16="http://schemas.microsoft.com/office/drawing/2014/main" id="{569B289D-DB00-495B-8539-25CC62D18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5277777"/>
            <a:ext cx="1231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fr-FR" sz="1200" dirty="0">
                <a:latin typeface="Arial" panose="020B0604020202020204" pitchFamily="34" charset="0"/>
              </a:rPr>
              <a:t>Closed Loop</a:t>
            </a:r>
          </a:p>
          <a:p>
            <a:pPr algn="ctr"/>
            <a:r>
              <a:rPr lang="en-US" altLang="fr-FR" sz="1200" dirty="0">
                <a:latin typeface="Arial" panose="020B0604020202020204" pitchFamily="34" charset="0"/>
              </a:rPr>
              <a:t>Induction motor</a:t>
            </a:r>
          </a:p>
        </p:txBody>
      </p:sp>
      <p:sp>
        <p:nvSpPr>
          <p:cNvPr id="26" name="AutoShape 8">
            <a:extLst>
              <a:ext uri="{FF2B5EF4-FFF2-40B4-BE49-F238E27FC236}">
                <a16:creationId xmlns:a16="http://schemas.microsoft.com/office/drawing/2014/main" id="{FC3BA070-7337-4214-8304-FC825464581D}"/>
              </a:ext>
            </a:extLst>
          </p:cNvPr>
          <p:cNvSpPr>
            <a:spLocks noChangeArrowheads="1"/>
          </p:cNvSpPr>
          <p:nvPr/>
        </p:nvSpPr>
        <p:spPr bwMode="auto">
          <a:xfrm rot="1599943" flipH="1">
            <a:off x="3419923" y="3103428"/>
            <a:ext cx="457200" cy="2446453"/>
          </a:xfrm>
          <a:prstGeom prst="downArrow">
            <a:avLst>
              <a:gd name="adj1" fmla="val 50000"/>
              <a:gd name="adj2" fmla="val 69010"/>
            </a:avLst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fr-FR" altLang="fr-FR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213B183-C396-4BAE-B9D1-D077391D18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1504" y="2798241"/>
            <a:ext cx="1609725" cy="139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06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211562" y="804020"/>
            <a:ext cx="4288430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Arial" pitchFamily="34" charset="0"/>
              </a:defRPr>
            </a:lvl1pPr>
            <a:lvl2pPr marL="742950" indent="-285750">
              <a:defRPr sz="2000" b="1">
                <a:solidFill>
                  <a:srgbClr val="FF0000"/>
                </a:solidFill>
                <a:latin typeface="Arial" pitchFamily="34" charset="0"/>
              </a:defRPr>
            </a:lvl2pPr>
            <a:lvl3pPr marL="1143000" indent="-228600">
              <a:defRPr sz="2000" b="1"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>
              <a:defRPr sz="2000" b="1">
                <a:solidFill>
                  <a:srgbClr val="FF0000"/>
                </a:solidFill>
                <a:latin typeface="Arial" pitchFamily="34" charset="0"/>
              </a:defRPr>
            </a:lvl4pPr>
            <a:lvl5pPr marL="2057400" indent="-228600">
              <a:defRPr sz="2000" b="1">
                <a:solidFill>
                  <a:srgbClr val="FF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dirty="0">
                <a:solidFill>
                  <a:schemeClr val="tx1"/>
                </a:solidFill>
              </a:rPr>
              <a:t>  </a:t>
            </a:r>
            <a:r>
              <a:rPr lang="fr-FR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V/</a:t>
            </a:r>
            <a:r>
              <a:rPr lang="fr-FR" dirty="0" err="1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hz</a:t>
            </a:r>
            <a:r>
              <a:rPr lang="fr-FR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Mode </a:t>
            </a:r>
          </a:p>
          <a:p>
            <a:r>
              <a:rPr lang="fr-FR" b="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	</a:t>
            </a:r>
            <a:r>
              <a:rPr lang="fr-FR" sz="1600" dirty="0" err="1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Low</a:t>
            </a:r>
            <a:r>
              <a:rPr lang="fr-FR" sz="16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Dynamic</a:t>
            </a:r>
            <a:r>
              <a:rPr lang="fr-FR" sz="16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Performance</a:t>
            </a:r>
            <a:br>
              <a:rPr lang="fr-FR" sz="16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</a:br>
            <a:r>
              <a:rPr lang="fr-FR" sz="16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	</a:t>
            </a:r>
            <a:r>
              <a:rPr lang="fr-FR" sz="1600" dirty="0" err="1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Accuracy</a:t>
            </a:r>
            <a:r>
              <a:rPr lang="fr-FR" sz="16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of speed 1%</a:t>
            </a:r>
            <a:br>
              <a:rPr lang="fr-FR" sz="16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</a:br>
            <a:r>
              <a:rPr lang="fr-FR" sz="16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	</a:t>
            </a:r>
            <a:r>
              <a:rPr lang="fr-FR" sz="1600" dirty="0" err="1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Low</a:t>
            </a:r>
            <a:r>
              <a:rPr lang="fr-FR" sz="16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Torque </a:t>
            </a:r>
            <a:r>
              <a:rPr lang="fr-FR" sz="1600" dirty="0" err="1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below</a:t>
            </a:r>
            <a:r>
              <a:rPr lang="fr-FR" sz="16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 10Hz</a:t>
            </a:r>
          </a:p>
          <a:p>
            <a:pPr>
              <a:spcBef>
                <a:spcPct val="50000"/>
              </a:spcBef>
            </a:pPr>
            <a:endParaRPr lang="fr-FR" sz="1600" dirty="0">
              <a:solidFill>
                <a:schemeClr val="tx1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r>
              <a:rPr lang="fr-FR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Sensorless </a:t>
            </a:r>
            <a:r>
              <a:rPr lang="fr-FR" dirty="0" err="1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Vector</a:t>
            </a:r>
            <a:endParaRPr lang="fr-FR" dirty="0">
              <a:solidFill>
                <a:schemeClr val="tx1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r>
              <a:rPr lang="fr-FR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	</a:t>
            </a:r>
            <a:r>
              <a:rPr lang="fr-FR" sz="1600" dirty="0" err="1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Need</a:t>
            </a:r>
            <a:r>
              <a:rPr lang="fr-FR" sz="16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a </a:t>
            </a:r>
            <a:r>
              <a:rPr lang="fr-FR" sz="1600" dirty="0" err="1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Autotune</a:t>
            </a:r>
            <a:br>
              <a:rPr lang="fr-FR" sz="16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</a:br>
            <a:r>
              <a:rPr lang="fr-FR" sz="16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	</a:t>
            </a:r>
            <a:r>
              <a:rPr lang="fr-FR" sz="1600" dirty="0" err="1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Accuracy</a:t>
            </a:r>
            <a:r>
              <a:rPr lang="fr-FR" sz="16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of speed 0.1%</a:t>
            </a:r>
          </a:p>
          <a:p>
            <a:r>
              <a:rPr lang="fr-FR" sz="16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	Torque </a:t>
            </a:r>
            <a:r>
              <a:rPr lang="fr-FR" sz="1600" dirty="0" err="1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from</a:t>
            </a:r>
            <a:r>
              <a:rPr lang="fr-FR" sz="16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1Hz</a:t>
            </a:r>
            <a:r>
              <a:rPr lang="fr-FR" b="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fr-FR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Open Loop Servo Mode</a:t>
            </a:r>
          </a:p>
          <a:p>
            <a:r>
              <a:rPr lang="fr-FR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	</a:t>
            </a:r>
            <a:r>
              <a:rPr lang="fr-FR" sz="1600" dirty="0" err="1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Database</a:t>
            </a:r>
            <a:r>
              <a:rPr lang="fr-FR" sz="16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Motor</a:t>
            </a:r>
            <a:r>
              <a:rPr lang="fr-FR" sz="16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in the DSE Lite</a:t>
            </a:r>
          </a:p>
          <a:p>
            <a:r>
              <a:rPr lang="fr-FR" sz="16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               </a:t>
            </a:r>
            <a:r>
              <a:rPr lang="fr-FR" sz="1600" dirty="0" err="1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Accuracy</a:t>
            </a:r>
            <a:r>
              <a:rPr lang="fr-FR" sz="16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of speed 0.1%</a:t>
            </a:r>
            <a:br>
              <a:rPr lang="fr-FR" sz="16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</a:br>
            <a:r>
              <a:rPr lang="fr-FR" sz="16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	Torque at Stop </a:t>
            </a:r>
          </a:p>
          <a:p>
            <a:pPr>
              <a:spcBef>
                <a:spcPct val="50000"/>
              </a:spcBef>
            </a:pPr>
            <a:r>
              <a:rPr lang="fr-FR" altLang="fr-FR" dirty="0" err="1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Closed</a:t>
            </a:r>
            <a:r>
              <a:rPr lang="fr-FR" altLang="fr-FR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Loop </a:t>
            </a:r>
            <a:r>
              <a:rPr lang="fr-FR" altLang="fr-FR" dirty="0" err="1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Vector</a:t>
            </a:r>
            <a:r>
              <a:rPr lang="fr-FR" altLang="fr-FR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</a:t>
            </a:r>
          </a:p>
          <a:p>
            <a:r>
              <a:rPr lang="fr-FR" altLang="fr-FR" sz="16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	High Dynamic performance</a:t>
            </a:r>
            <a:br>
              <a:rPr lang="fr-FR" altLang="fr-FR" sz="16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</a:br>
            <a:r>
              <a:rPr lang="fr-FR" altLang="fr-FR" sz="16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	</a:t>
            </a:r>
            <a:r>
              <a:rPr lang="fr-FR" altLang="fr-FR" sz="1600" dirty="0" err="1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Accuracy</a:t>
            </a:r>
            <a:r>
              <a:rPr lang="fr-FR" altLang="fr-FR" sz="16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of speed 0.01%</a:t>
            </a:r>
            <a:br>
              <a:rPr lang="fr-FR" altLang="fr-FR" sz="16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</a:br>
            <a:r>
              <a:rPr lang="fr-FR" altLang="fr-FR" sz="16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	Torque at stop</a:t>
            </a:r>
          </a:p>
          <a:p>
            <a:r>
              <a:rPr lang="fr-FR" sz="16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              </a:t>
            </a:r>
          </a:p>
          <a:p>
            <a:pPr>
              <a:spcBef>
                <a:spcPct val="50000"/>
              </a:spcBef>
            </a:pPr>
            <a:endParaRPr lang="fr-FR" sz="1600" dirty="0">
              <a:solidFill>
                <a:srgbClr val="FFFF00"/>
              </a:solidFill>
            </a:endParaRPr>
          </a:p>
        </p:txBody>
      </p:sp>
      <p:grpSp>
        <p:nvGrpSpPr>
          <p:cNvPr id="26628" name="Group 6"/>
          <p:cNvGrpSpPr>
            <a:grpSpLocks/>
          </p:cNvGrpSpPr>
          <p:nvPr/>
        </p:nvGrpSpPr>
        <p:grpSpPr bwMode="auto">
          <a:xfrm>
            <a:off x="5565403" y="1055415"/>
            <a:ext cx="2967037" cy="831850"/>
            <a:chOff x="3517" y="1137"/>
            <a:chExt cx="1725" cy="524"/>
          </a:xfrm>
        </p:grpSpPr>
        <p:grpSp>
          <p:nvGrpSpPr>
            <p:cNvPr id="26681" name="Group 7"/>
            <p:cNvGrpSpPr>
              <a:grpSpLocks/>
            </p:cNvGrpSpPr>
            <p:nvPr/>
          </p:nvGrpSpPr>
          <p:grpSpPr bwMode="auto">
            <a:xfrm>
              <a:off x="3517" y="1198"/>
              <a:ext cx="1267" cy="463"/>
              <a:chOff x="554" y="1517"/>
              <a:chExt cx="3855" cy="1409"/>
            </a:xfrm>
          </p:grpSpPr>
          <p:sp>
            <p:nvSpPr>
              <p:cNvPr id="26692" name="Line 8"/>
              <p:cNvSpPr>
                <a:spLocks noChangeShapeType="1"/>
              </p:cNvSpPr>
              <p:nvPr/>
            </p:nvSpPr>
            <p:spPr bwMode="auto">
              <a:xfrm>
                <a:off x="554" y="1864"/>
                <a:ext cx="1282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693" name="Line 9"/>
              <p:cNvSpPr>
                <a:spLocks noChangeShapeType="1"/>
              </p:cNvSpPr>
              <p:nvPr/>
            </p:nvSpPr>
            <p:spPr bwMode="auto">
              <a:xfrm>
                <a:off x="558" y="2186"/>
                <a:ext cx="1282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694" name="Line 10"/>
              <p:cNvSpPr>
                <a:spLocks noChangeShapeType="1"/>
              </p:cNvSpPr>
              <p:nvPr/>
            </p:nvSpPr>
            <p:spPr bwMode="auto">
              <a:xfrm>
                <a:off x="555" y="2509"/>
                <a:ext cx="1282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695" name="Rectangle 11"/>
              <p:cNvSpPr>
                <a:spLocks noChangeArrowheads="1"/>
              </p:cNvSpPr>
              <p:nvPr/>
            </p:nvSpPr>
            <p:spPr bwMode="auto">
              <a:xfrm>
                <a:off x="1708" y="1517"/>
                <a:ext cx="1773" cy="1409"/>
              </a:xfrm>
              <a:prstGeom prst="rect">
                <a:avLst/>
              </a:prstGeom>
              <a:gradFill rotWithShape="0">
                <a:gsLst>
                  <a:gs pos="0">
                    <a:srgbClr val="68787A"/>
                  </a:gs>
                  <a:gs pos="100000">
                    <a:srgbClr val="374C4F"/>
                  </a:gs>
                </a:gsLst>
                <a:lin ang="27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374C4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6696" name="Line 12"/>
              <p:cNvSpPr>
                <a:spLocks noChangeShapeType="1"/>
              </p:cNvSpPr>
              <p:nvPr/>
            </p:nvSpPr>
            <p:spPr bwMode="auto">
              <a:xfrm>
                <a:off x="3531" y="1878"/>
                <a:ext cx="673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697" name="Line 13"/>
              <p:cNvSpPr>
                <a:spLocks noChangeShapeType="1"/>
              </p:cNvSpPr>
              <p:nvPr/>
            </p:nvSpPr>
            <p:spPr bwMode="auto">
              <a:xfrm flipV="1">
                <a:off x="3544" y="2209"/>
                <a:ext cx="773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698" name="Line 14"/>
              <p:cNvSpPr>
                <a:spLocks noChangeShapeType="1"/>
              </p:cNvSpPr>
              <p:nvPr/>
            </p:nvSpPr>
            <p:spPr bwMode="auto">
              <a:xfrm>
                <a:off x="3541" y="2523"/>
                <a:ext cx="66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699" name="Line 15"/>
              <p:cNvSpPr>
                <a:spLocks noChangeShapeType="1"/>
              </p:cNvSpPr>
              <p:nvPr/>
            </p:nvSpPr>
            <p:spPr bwMode="auto">
              <a:xfrm>
                <a:off x="4190" y="1882"/>
                <a:ext cx="210" cy="209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700" name="Line 16"/>
              <p:cNvSpPr>
                <a:spLocks noChangeShapeType="1"/>
              </p:cNvSpPr>
              <p:nvPr/>
            </p:nvSpPr>
            <p:spPr bwMode="auto">
              <a:xfrm flipV="1">
                <a:off x="4199" y="2318"/>
                <a:ext cx="210" cy="209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6682" name="Group 17"/>
            <p:cNvGrpSpPr>
              <a:grpSpLocks/>
            </p:cNvGrpSpPr>
            <p:nvPr/>
          </p:nvGrpSpPr>
          <p:grpSpPr bwMode="auto">
            <a:xfrm>
              <a:off x="4746" y="1137"/>
              <a:ext cx="496" cy="492"/>
              <a:chOff x="4564" y="1828"/>
              <a:chExt cx="496" cy="492"/>
            </a:xfrm>
          </p:grpSpPr>
          <p:sp>
            <p:nvSpPr>
              <p:cNvPr id="55314" name="Oval 18"/>
              <p:cNvSpPr>
                <a:spLocks noChangeArrowheads="1"/>
              </p:cNvSpPr>
              <p:nvPr/>
            </p:nvSpPr>
            <p:spPr bwMode="auto">
              <a:xfrm>
                <a:off x="4703" y="1828"/>
                <a:ext cx="357" cy="353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66667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464646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6684" name="AutoShape 19"/>
              <p:cNvSpPr>
                <a:spLocks noChangeArrowheads="1"/>
              </p:cNvSpPr>
              <p:nvPr/>
            </p:nvSpPr>
            <p:spPr bwMode="auto">
              <a:xfrm flipV="1">
                <a:off x="4578" y="2236"/>
                <a:ext cx="392" cy="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18 w 21600"/>
                  <a:gd name="T13" fmla="*/ 4375 h 21600"/>
                  <a:gd name="T14" fmla="*/ 17082 w 21600"/>
                  <a:gd name="T15" fmla="*/ 172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374C4F"/>
                  </a:gs>
                  <a:gs pos="100000">
                    <a:srgbClr val="192325"/>
                  </a:gs>
                </a:gsLst>
                <a:lin ang="5400000" scaled="1"/>
              </a:gra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374C4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fr-FR"/>
              </a:p>
            </p:txBody>
          </p:sp>
          <p:sp>
            <p:nvSpPr>
              <p:cNvPr id="55316" name="AutoShape 20"/>
              <p:cNvSpPr>
                <a:spLocks noChangeArrowheads="1"/>
              </p:cNvSpPr>
              <p:nvPr/>
            </p:nvSpPr>
            <p:spPr bwMode="auto">
              <a:xfrm>
                <a:off x="4564" y="1917"/>
                <a:ext cx="401" cy="403"/>
              </a:xfrm>
              <a:prstGeom prst="star32">
                <a:avLst>
                  <a:gd name="adj" fmla="val 39704"/>
                </a:avLst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18039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miter lim="800000"/>
                <a:headEnd/>
                <a:tailEnd/>
              </a:ln>
              <a:effectLst/>
              <a:scene3d>
                <a:camera prst="legacyObliqueTopRight"/>
                <a:lightRig rig="legacyFlat2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464646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5317" name="Oval 21"/>
              <p:cNvSpPr>
                <a:spLocks noChangeArrowheads="1"/>
              </p:cNvSpPr>
              <p:nvPr/>
            </p:nvSpPr>
            <p:spPr bwMode="auto">
              <a:xfrm>
                <a:off x="4575" y="1953"/>
                <a:ext cx="353" cy="353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66667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464646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5318" name="Oval 22"/>
              <p:cNvSpPr>
                <a:spLocks noChangeArrowheads="1"/>
              </p:cNvSpPr>
              <p:nvPr/>
            </p:nvSpPr>
            <p:spPr bwMode="auto">
              <a:xfrm>
                <a:off x="4641" y="2033"/>
                <a:ext cx="219" cy="217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tint val="63529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36500" prstMaterial="legacyMatte">
                <a:bevelT w="13500" h="13500" prst="angle"/>
                <a:bevelB w="13500" h="13500" prst="angle"/>
                <a:extrusionClr>
                  <a:srgbClr val="464646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5319" name="Oval 23"/>
              <p:cNvSpPr>
                <a:spLocks noChangeArrowheads="1"/>
              </p:cNvSpPr>
              <p:nvPr/>
            </p:nvSpPr>
            <p:spPr bwMode="auto">
              <a:xfrm>
                <a:off x="4695" y="2089"/>
                <a:ext cx="102" cy="103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tint val="63529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36500" prstMaterial="legacyMatte">
                <a:bevelT w="13500" h="13500" prst="angle"/>
                <a:bevelB w="13500" h="13500" prst="angle"/>
                <a:extrusionClr>
                  <a:srgbClr val="464646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6689" name="Oval 24"/>
              <p:cNvSpPr>
                <a:spLocks noChangeArrowheads="1"/>
              </p:cNvSpPr>
              <p:nvPr/>
            </p:nvSpPr>
            <p:spPr bwMode="auto">
              <a:xfrm>
                <a:off x="4672" y="2175"/>
                <a:ext cx="51" cy="51"/>
              </a:xfrm>
              <a:prstGeom prst="ellipse">
                <a:avLst/>
              </a:prstGeom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CBCBCB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6690" name="Rectangle 25"/>
              <p:cNvSpPr>
                <a:spLocks noChangeArrowheads="1"/>
              </p:cNvSpPr>
              <p:nvPr/>
            </p:nvSpPr>
            <p:spPr bwMode="auto">
              <a:xfrm>
                <a:off x="4679" y="2179"/>
                <a:ext cx="14" cy="14"/>
              </a:xfrm>
              <a:prstGeom prst="rect">
                <a:avLst/>
              </a:prstGeom>
              <a:solidFill>
                <a:schemeClr val="bg2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2" dir="t"/>
              </a:scene3d>
              <a:sp3d prstMaterial="legacyMatte">
                <a:bevelT w="13500" h="13500" prst="angle"/>
                <a:bevelB w="13500" h="13500" prst="angle"/>
                <a:extrusionClr>
                  <a:schemeClr val="bg2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6691" name="AutoShape 26"/>
              <p:cNvSpPr>
                <a:spLocks noChangeArrowheads="1"/>
              </p:cNvSpPr>
              <p:nvPr/>
            </p:nvSpPr>
            <p:spPr bwMode="auto">
              <a:xfrm rot="8278524" flipH="1">
                <a:off x="4671" y="2157"/>
                <a:ext cx="78" cy="14"/>
              </a:xfrm>
              <a:prstGeom prst="parallelogram">
                <a:avLst>
                  <a:gd name="adj" fmla="val 139286"/>
                </a:avLst>
              </a:pr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26629" name="Group 27"/>
          <p:cNvGrpSpPr>
            <a:grpSpLocks/>
          </p:cNvGrpSpPr>
          <p:nvPr/>
        </p:nvGrpSpPr>
        <p:grpSpPr bwMode="auto">
          <a:xfrm>
            <a:off x="5565402" y="2492896"/>
            <a:ext cx="2967038" cy="831850"/>
            <a:chOff x="3517" y="1137"/>
            <a:chExt cx="1725" cy="524"/>
          </a:xfrm>
        </p:grpSpPr>
        <p:grpSp>
          <p:nvGrpSpPr>
            <p:cNvPr id="26661" name="Group 28"/>
            <p:cNvGrpSpPr>
              <a:grpSpLocks/>
            </p:cNvGrpSpPr>
            <p:nvPr/>
          </p:nvGrpSpPr>
          <p:grpSpPr bwMode="auto">
            <a:xfrm>
              <a:off x="3517" y="1198"/>
              <a:ext cx="1267" cy="463"/>
              <a:chOff x="554" y="1517"/>
              <a:chExt cx="3855" cy="1409"/>
            </a:xfrm>
          </p:grpSpPr>
          <p:sp>
            <p:nvSpPr>
              <p:cNvPr id="26672" name="Line 29"/>
              <p:cNvSpPr>
                <a:spLocks noChangeShapeType="1"/>
              </p:cNvSpPr>
              <p:nvPr/>
            </p:nvSpPr>
            <p:spPr bwMode="auto">
              <a:xfrm>
                <a:off x="554" y="1864"/>
                <a:ext cx="1282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673" name="Line 30"/>
              <p:cNvSpPr>
                <a:spLocks noChangeShapeType="1"/>
              </p:cNvSpPr>
              <p:nvPr/>
            </p:nvSpPr>
            <p:spPr bwMode="auto">
              <a:xfrm>
                <a:off x="558" y="2186"/>
                <a:ext cx="1282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674" name="Line 31"/>
              <p:cNvSpPr>
                <a:spLocks noChangeShapeType="1"/>
              </p:cNvSpPr>
              <p:nvPr/>
            </p:nvSpPr>
            <p:spPr bwMode="auto">
              <a:xfrm>
                <a:off x="555" y="2509"/>
                <a:ext cx="1282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675" name="Rectangle 32"/>
              <p:cNvSpPr>
                <a:spLocks noChangeArrowheads="1"/>
              </p:cNvSpPr>
              <p:nvPr/>
            </p:nvSpPr>
            <p:spPr bwMode="auto">
              <a:xfrm>
                <a:off x="1708" y="1517"/>
                <a:ext cx="1773" cy="1409"/>
              </a:xfrm>
              <a:prstGeom prst="rect">
                <a:avLst/>
              </a:prstGeom>
              <a:gradFill rotWithShape="0">
                <a:gsLst>
                  <a:gs pos="0">
                    <a:srgbClr val="68787A"/>
                  </a:gs>
                  <a:gs pos="100000">
                    <a:srgbClr val="374C4F"/>
                  </a:gs>
                </a:gsLst>
                <a:lin ang="27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374C4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6676" name="Line 33"/>
              <p:cNvSpPr>
                <a:spLocks noChangeShapeType="1"/>
              </p:cNvSpPr>
              <p:nvPr/>
            </p:nvSpPr>
            <p:spPr bwMode="auto">
              <a:xfrm>
                <a:off x="3531" y="1878"/>
                <a:ext cx="673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677" name="Line 34"/>
              <p:cNvSpPr>
                <a:spLocks noChangeShapeType="1"/>
              </p:cNvSpPr>
              <p:nvPr/>
            </p:nvSpPr>
            <p:spPr bwMode="auto">
              <a:xfrm flipV="1">
                <a:off x="3544" y="2209"/>
                <a:ext cx="773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678" name="Line 35"/>
              <p:cNvSpPr>
                <a:spLocks noChangeShapeType="1"/>
              </p:cNvSpPr>
              <p:nvPr/>
            </p:nvSpPr>
            <p:spPr bwMode="auto">
              <a:xfrm>
                <a:off x="3541" y="2523"/>
                <a:ext cx="66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679" name="Line 36"/>
              <p:cNvSpPr>
                <a:spLocks noChangeShapeType="1"/>
              </p:cNvSpPr>
              <p:nvPr/>
            </p:nvSpPr>
            <p:spPr bwMode="auto">
              <a:xfrm>
                <a:off x="4190" y="1882"/>
                <a:ext cx="210" cy="209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680" name="Line 37"/>
              <p:cNvSpPr>
                <a:spLocks noChangeShapeType="1"/>
              </p:cNvSpPr>
              <p:nvPr/>
            </p:nvSpPr>
            <p:spPr bwMode="auto">
              <a:xfrm flipV="1">
                <a:off x="4199" y="2318"/>
                <a:ext cx="210" cy="209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6662" name="Group 38"/>
            <p:cNvGrpSpPr>
              <a:grpSpLocks/>
            </p:cNvGrpSpPr>
            <p:nvPr/>
          </p:nvGrpSpPr>
          <p:grpSpPr bwMode="auto">
            <a:xfrm>
              <a:off x="4746" y="1137"/>
              <a:ext cx="496" cy="492"/>
              <a:chOff x="4564" y="1828"/>
              <a:chExt cx="496" cy="492"/>
            </a:xfrm>
          </p:grpSpPr>
          <p:sp>
            <p:nvSpPr>
              <p:cNvPr id="55335" name="Oval 39"/>
              <p:cNvSpPr>
                <a:spLocks noChangeArrowheads="1"/>
              </p:cNvSpPr>
              <p:nvPr/>
            </p:nvSpPr>
            <p:spPr bwMode="auto">
              <a:xfrm>
                <a:off x="4703" y="1828"/>
                <a:ext cx="357" cy="353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66667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464646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6664" name="AutoShape 40"/>
              <p:cNvSpPr>
                <a:spLocks noChangeArrowheads="1"/>
              </p:cNvSpPr>
              <p:nvPr/>
            </p:nvSpPr>
            <p:spPr bwMode="auto">
              <a:xfrm flipV="1">
                <a:off x="4578" y="2236"/>
                <a:ext cx="392" cy="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18 w 21600"/>
                  <a:gd name="T13" fmla="*/ 4375 h 21600"/>
                  <a:gd name="T14" fmla="*/ 17082 w 21600"/>
                  <a:gd name="T15" fmla="*/ 172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374C4F"/>
                  </a:gs>
                  <a:gs pos="100000">
                    <a:srgbClr val="192325"/>
                  </a:gs>
                </a:gsLst>
                <a:lin ang="5400000" scaled="1"/>
              </a:gra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374C4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fr-FR"/>
              </a:p>
            </p:txBody>
          </p:sp>
          <p:sp>
            <p:nvSpPr>
              <p:cNvPr id="55337" name="AutoShape 41"/>
              <p:cNvSpPr>
                <a:spLocks noChangeArrowheads="1"/>
              </p:cNvSpPr>
              <p:nvPr/>
            </p:nvSpPr>
            <p:spPr bwMode="auto">
              <a:xfrm>
                <a:off x="4564" y="1917"/>
                <a:ext cx="401" cy="403"/>
              </a:xfrm>
              <a:prstGeom prst="star32">
                <a:avLst>
                  <a:gd name="adj" fmla="val 39704"/>
                </a:avLst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18039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miter lim="800000"/>
                <a:headEnd/>
                <a:tailEnd/>
              </a:ln>
              <a:effectLst/>
              <a:scene3d>
                <a:camera prst="legacyObliqueTopRight"/>
                <a:lightRig rig="legacyFlat2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464646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5338" name="Oval 42"/>
              <p:cNvSpPr>
                <a:spLocks noChangeArrowheads="1"/>
              </p:cNvSpPr>
              <p:nvPr/>
            </p:nvSpPr>
            <p:spPr bwMode="auto">
              <a:xfrm>
                <a:off x="4575" y="1953"/>
                <a:ext cx="353" cy="353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66667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464646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5339" name="Oval 43"/>
              <p:cNvSpPr>
                <a:spLocks noChangeArrowheads="1"/>
              </p:cNvSpPr>
              <p:nvPr/>
            </p:nvSpPr>
            <p:spPr bwMode="auto">
              <a:xfrm>
                <a:off x="4641" y="2033"/>
                <a:ext cx="219" cy="217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tint val="63529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36500" prstMaterial="legacyMatte">
                <a:bevelT w="13500" h="13500" prst="angle"/>
                <a:bevelB w="13500" h="13500" prst="angle"/>
                <a:extrusionClr>
                  <a:srgbClr val="464646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5340" name="Oval 44"/>
              <p:cNvSpPr>
                <a:spLocks noChangeArrowheads="1"/>
              </p:cNvSpPr>
              <p:nvPr/>
            </p:nvSpPr>
            <p:spPr bwMode="auto">
              <a:xfrm>
                <a:off x="4695" y="2089"/>
                <a:ext cx="102" cy="103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tint val="63529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36500" prstMaterial="legacyMatte">
                <a:bevelT w="13500" h="13500" prst="angle"/>
                <a:bevelB w="13500" h="13500" prst="angle"/>
                <a:extrusionClr>
                  <a:srgbClr val="464646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6669" name="Oval 45"/>
              <p:cNvSpPr>
                <a:spLocks noChangeArrowheads="1"/>
              </p:cNvSpPr>
              <p:nvPr/>
            </p:nvSpPr>
            <p:spPr bwMode="auto">
              <a:xfrm>
                <a:off x="4672" y="2175"/>
                <a:ext cx="51" cy="51"/>
              </a:xfrm>
              <a:prstGeom prst="ellipse">
                <a:avLst/>
              </a:prstGeom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CBCBCB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6670" name="Rectangle 46"/>
              <p:cNvSpPr>
                <a:spLocks noChangeArrowheads="1"/>
              </p:cNvSpPr>
              <p:nvPr/>
            </p:nvSpPr>
            <p:spPr bwMode="auto">
              <a:xfrm>
                <a:off x="4679" y="2179"/>
                <a:ext cx="14" cy="14"/>
              </a:xfrm>
              <a:prstGeom prst="rect">
                <a:avLst/>
              </a:prstGeom>
              <a:solidFill>
                <a:schemeClr val="bg2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2" dir="t"/>
              </a:scene3d>
              <a:sp3d prstMaterial="legacyMatte">
                <a:bevelT w="13500" h="13500" prst="angle"/>
                <a:bevelB w="13500" h="13500" prst="angle"/>
                <a:extrusionClr>
                  <a:schemeClr val="bg2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fr-FR"/>
              </a:p>
            </p:txBody>
          </p:sp>
          <p:sp>
            <p:nvSpPr>
              <p:cNvPr id="26671" name="AutoShape 47"/>
              <p:cNvSpPr>
                <a:spLocks noChangeArrowheads="1"/>
              </p:cNvSpPr>
              <p:nvPr/>
            </p:nvSpPr>
            <p:spPr bwMode="auto">
              <a:xfrm rot="8278524" flipH="1">
                <a:off x="4671" y="2157"/>
                <a:ext cx="78" cy="14"/>
              </a:xfrm>
              <a:prstGeom prst="parallelogram">
                <a:avLst>
                  <a:gd name="adj" fmla="val 139286"/>
                </a:avLst>
              </a:pr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26630" name="Text Box 69"/>
          <p:cNvSpPr txBox="1">
            <a:spLocks noChangeArrowheads="1"/>
          </p:cNvSpPr>
          <p:nvPr/>
        </p:nvSpPr>
        <p:spPr bwMode="auto">
          <a:xfrm>
            <a:off x="6294586" y="1297533"/>
            <a:ext cx="514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Arial" pitchFamily="34" charset="0"/>
              </a:defRPr>
            </a:lvl1pPr>
            <a:lvl2pPr marL="742950" indent="-285750">
              <a:defRPr sz="2000" b="1">
                <a:solidFill>
                  <a:srgbClr val="FF0000"/>
                </a:solidFill>
                <a:latin typeface="Arial" pitchFamily="34" charset="0"/>
              </a:defRPr>
            </a:lvl2pPr>
            <a:lvl3pPr marL="1143000" indent="-228600">
              <a:defRPr sz="2000" b="1"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>
              <a:defRPr sz="2000" b="1">
                <a:solidFill>
                  <a:srgbClr val="FF0000"/>
                </a:solidFill>
                <a:latin typeface="Arial" pitchFamily="34" charset="0"/>
              </a:defRPr>
            </a:lvl4pPr>
            <a:lvl5pPr marL="2057400" indent="-228600">
              <a:defRPr sz="2000" b="1">
                <a:solidFill>
                  <a:srgbClr val="FF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1200" dirty="0">
                <a:solidFill>
                  <a:schemeClr val="bg1"/>
                </a:solidFill>
              </a:rPr>
              <a:t>V/Hz</a:t>
            </a:r>
            <a:endParaRPr lang="fr-FR" sz="1200" dirty="0">
              <a:solidFill>
                <a:srgbClr val="FFFF00"/>
              </a:solidFill>
            </a:endParaRPr>
          </a:p>
        </p:txBody>
      </p:sp>
      <p:sp>
        <p:nvSpPr>
          <p:cNvPr id="26631" name="Text Box 70"/>
          <p:cNvSpPr txBox="1">
            <a:spLocks noChangeArrowheads="1"/>
          </p:cNvSpPr>
          <p:nvPr/>
        </p:nvSpPr>
        <p:spPr bwMode="auto">
          <a:xfrm>
            <a:off x="6195020" y="2737835"/>
            <a:ext cx="1024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Arial" pitchFamily="34" charset="0"/>
              </a:defRPr>
            </a:lvl1pPr>
            <a:lvl2pPr marL="742950" indent="-285750">
              <a:defRPr sz="2000" b="1">
                <a:solidFill>
                  <a:srgbClr val="FF0000"/>
                </a:solidFill>
                <a:latin typeface="Arial" pitchFamily="34" charset="0"/>
              </a:defRPr>
            </a:lvl2pPr>
            <a:lvl3pPr marL="1143000" indent="-228600">
              <a:defRPr sz="2000" b="1"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>
              <a:defRPr sz="2000" b="1">
                <a:solidFill>
                  <a:srgbClr val="FF0000"/>
                </a:solidFill>
                <a:latin typeface="Arial" pitchFamily="34" charset="0"/>
              </a:defRPr>
            </a:lvl4pPr>
            <a:lvl5pPr marL="2057400" indent="-228600">
              <a:defRPr sz="2000" b="1">
                <a:solidFill>
                  <a:srgbClr val="FF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1200" dirty="0" err="1">
                <a:solidFill>
                  <a:schemeClr val="bg1"/>
                </a:solidFill>
              </a:rPr>
              <a:t>Sensorless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Vector</a:t>
            </a:r>
            <a:endParaRPr lang="fr-FR" sz="1200" dirty="0">
              <a:solidFill>
                <a:srgbClr val="FFFF00"/>
              </a:solidFill>
            </a:endParaRPr>
          </a:p>
        </p:txBody>
      </p:sp>
      <p:sp>
        <p:nvSpPr>
          <p:cNvPr id="26632" name="Text Box 75"/>
          <p:cNvSpPr txBox="1">
            <a:spLocks noChangeArrowheads="1"/>
          </p:cNvSpPr>
          <p:nvPr/>
        </p:nvSpPr>
        <p:spPr bwMode="auto">
          <a:xfrm>
            <a:off x="245124" y="188640"/>
            <a:ext cx="6980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FF0000"/>
                </a:solidFill>
                <a:latin typeface="Arial" pitchFamily="34" charset="0"/>
              </a:defRPr>
            </a:lvl1pPr>
            <a:lvl2pPr marL="742950" indent="-285750">
              <a:defRPr sz="2000" b="1">
                <a:solidFill>
                  <a:srgbClr val="FF0000"/>
                </a:solidFill>
                <a:latin typeface="Arial" pitchFamily="34" charset="0"/>
              </a:defRPr>
            </a:lvl2pPr>
            <a:lvl3pPr marL="1143000" indent="-228600">
              <a:defRPr sz="2000" b="1"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>
              <a:defRPr sz="2000" b="1">
                <a:solidFill>
                  <a:srgbClr val="FF0000"/>
                </a:solidFill>
                <a:latin typeface="Arial" pitchFamily="34" charset="0"/>
              </a:defRPr>
            </a:lvl4pPr>
            <a:lvl5pPr marL="2057400" indent="-228600">
              <a:defRPr sz="2000" b="1">
                <a:solidFill>
                  <a:srgbClr val="FF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36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4 Types of </a:t>
            </a:r>
            <a:r>
              <a:rPr lang="fr-FR" sz="3600" dirty="0" err="1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Regulation</a:t>
            </a:r>
            <a:r>
              <a:rPr lang="fr-FR" sz="36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Mode</a:t>
            </a:r>
          </a:p>
        </p:txBody>
      </p:sp>
      <p:grpSp>
        <p:nvGrpSpPr>
          <p:cNvPr id="26633" name="Group 103"/>
          <p:cNvGrpSpPr>
            <a:grpSpLocks/>
          </p:cNvGrpSpPr>
          <p:nvPr/>
        </p:nvGrpSpPr>
        <p:grpSpPr bwMode="auto">
          <a:xfrm>
            <a:off x="5565402" y="5149027"/>
            <a:ext cx="3079750" cy="955675"/>
            <a:chOff x="3759" y="2852"/>
            <a:chExt cx="1940" cy="602"/>
          </a:xfrm>
        </p:grpSpPr>
        <p:sp>
          <p:nvSpPr>
            <p:cNvPr id="26634" name="Oval 5"/>
            <p:cNvSpPr>
              <a:spLocks noChangeArrowheads="1"/>
            </p:cNvSpPr>
            <p:nvPr/>
          </p:nvSpPr>
          <p:spPr bwMode="auto">
            <a:xfrm>
              <a:off x="5581" y="2852"/>
              <a:ext cx="118" cy="109"/>
            </a:xfrm>
            <a:prstGeom prst="ellipse">
              <a:avLst/>
            </a:prstGeom>
            <a:solidFill>
              <a:srgbClr val="7E7E7E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7E7E7E"/>
              </a:extrusionClr>
            </a:sp3d>
          </p:spPr>
          <p:txBody>
            <a:bodyPr wrap="none" anchor="ctr">
              <a:flatTx/>
            </a:bodyPr>
            <a:lstStyle/>
            <a:p>
              <a:endParaRPr lang="fr-FR"/>
            </a:p>
          </p:txBody>
        </p:sp>
        <p:grpSp>
          <p:nvGrpSpPr>
            <p:cNvPr id="26635" name="Group 48"/>
            <p:cNvGrpSpPr>
              <a:grpSpLocks/>
            </p:cNvGrpSpPr>
            <p:nvPr/>
          </p:nvGrpSpPr>
          <p:grpSpPr bwMode="auto">
            <a:xfrm>
              <a:off x="3759" y="2928"/>
              <a:ext cx="1869" cy="524"/>
              <a:chOff x="3517" y="1137"/>
              <a:chExt cx="1725" cy="524"/>
            </a:xfrm>
          </p:grpSpPr>
          <p:grpSp>
            <p:nvGrpSpPr>
              <p:cNvPr id="26641" name="Group 49"/>
              <p:cNvGrpSpPr>
                <a:grpSpLocks/>
              </p:cNvGrpSpPr>
              <p:nvPr/>
            </p:nvGrpSpPr>
            <p:grpSpPr bwMode="auto">
              <a:xfrm>
                <a:off x="3517" y="1198"/>
                <a:ext cx="1267" cy="463"/>
                <a:chOff x="554" y="1517"/>
                <a:chExt cx="3855" cy="1409"/>
              </a:xfrm>
            </p:grpSpPr>
            <p:sp>
              <p:nvSpPr>
                <p:cNvPr id="26652" name="Line 50"/>
                <p:cNvSpPr>
                  <a:spLocks noChangeShapeType="1"/>
                </p:cNvSpPr>
                <p:nvPr/>
              </p:nvSpPr>
              <p:spPr bwMode="auto">
                <a:xfrm>
                  <a:off x="554" y="1864"/>
                  <a:ext cx="1282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6653" name="Line 51"/>
                <p:cNvSpPr>
                  <a:spLocks noChangeShapeType="1"/>
                </p:cNvSpPr>
                <p:nvPr/>
              </p:nvSpPr>
              <p:spPr bwMode="auto">
                <a:xfrm>
                  <a:off x="558" y="2186"/>
                  <a:ext cx="1282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6654" name="Line 52"/>
                <p:cNvSpPr>
                  <a:spLocks noChangeShapeType="1"/>
                </p:cNvSpPr>
                <p:nvPr/>
              </p:nvSpPr>
              <p:spPr bwMode="auto">
                <a:xfrm>
                  <a:off x="555" y="2509"/>
                  <a:ext cx="1282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6655" name="Rectangle 53"/>
                <p:cNvSpPr>
                  <a:spLocks noChangeArrowheads="1"/>
                </p:cNvSpPr>
                <p:nvPr/>
              </p:nvSpPr>
              <p:spPr bwMode="auto">
                <a:xfrm>
                  <a:off x="1708" y="1517"/>
                  <a:ext cx="1773" cy="1409"/>
                </a:xfrm>
                <a:prstGeom prst="rect">
                  <a:avLst/>
                </a:prstGeom>
                <a:gradFill rotWithShape="0">
                  <a:gsLst>
                    <a:gs pos="0">
                      <a:srgbClr val="68787A"/>
                    </a:gs>
                    <a:gs pos="100000">
                      <a:srgbClr val="374C4F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374C4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fr-FR"/>
                </a:p>
              </p:txBody>
            </p:sp>
            <p:sp>
              <p:nvSpPr>
                <p:cNvPr id="26656" name="Line 54"/>
                <p:cNvSpPr>
                  <a:spLocks noChangeShapeType="1"/>
                </p:cNvSpPr>
                <p:nvPr/>
              </p:nvSpPr>
              <p:spPr bwMode="auto">
                <a:xfrm>
                  <a:off x="3531" y="1878"/>
                  <a:ext cx="673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6657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3544" y="2209"/>
                  <a:ext cx="773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6658" name="Line 56"/>
                <p:cNvSpPr>
                  <a:spLocks noChangeShapeType="1"/>
                </p:cNvSpPr>
                <p:nvPr/>
              </p:nvSpPr>
              <p:spPr bwMode="auto">
                <a:xfrm>
                  <a:off x="3541" y="2523"/>
                  <a:ext cx="66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6659" name="Line 57"/>
                <p:cNvSpPr>
                  <a:spLocks noChangeShapeType="1"/>
                </p:cNvSpPr>
                <p:nvPr/>
              </p:nvSpPr>
              <p:spPr bwMode="auto">
                <a:xfrm>
                  <a:off x="4190" y="1882"/>
                  <a:ext cx="210" cy="209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666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4199" y="2318"/>
                  <a:ext cx="210" cy="209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6642" name="Group 59"/>
              <p:cNvGrpSpPr>
                <a:grpSpLocks/>
              </p:cNvGrpSpPr>
              <p:nvPr/>
            </p:nvGrpSpPr>
            <p:grpSpPr bwMode="auto">
              <a:xfrm>
                <a:off x="4746" y="1137"/>
                <a:ext cx="496" cy="492"/>
                <a:chOff x="4564" y="1828"/>
                <a:chExt cx="496" cy="492"/>
              </a:xfrm>
            </p:grpSpPr>
            <p:sp>
              <p:nvSpPr>
                <p:cNvPr id="55356" name="Oval 60"/>
                <p:cNvSpPr>
                  <a:spLocks noChangeArrowheads="1"/>
                </p:cNvSpPr>
                <p:nvPr/>
              </p:nvSpPr>
              <p:spPr bwMode="auto">
                <a:xfrm>
                  <a:off x="4703" y="1828"/>
                  <a:ext cx="357" cy="35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66667"/>
                        <a:invGamma/>
                      </a:schemeClr>
                    </a:gs>
                  </a:gsLst>
                  <a:path path="rect">
                    <a:fillToRect r="100000" b="100000"/>
                  </a:path>
                </a:gradFill>
                <a:ln w="12700">
                  <a:round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464646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26644" name="AutoShape 61"/>
                <p:cNvSpPr>
                  <a:spLocks noChangeArrowheads="1"/>
                </p:cNvSpPr>
                <p:nvPr/>
              </p:nvSpPr>
              <p:spPr bwMode="auto">
                <a:xfrm flipV="1">
                  <a:off x="4578" y="2236"/>
                  <a:ext cx="392" cy="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18 w 21600"/>
                    <a:gd name="T13" fmla="*/ 4375 h 21600"/>
                    <a:gd name="T14" fmla="*/ 17082 w 21600"/>
                    <a:gd name="T15" fmla="*/ 1722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374C4F"/>
                    </a:gs>
                    <a:gs pos="100000">
                      <a:srgbClr val="192325"/>
                    </a:gs>
                  </a:gsLst>
                  <a:lin ang="5400000" scaled="1"/>
                </a:gradFill>
                <a:ln w="9525">
                  <a:round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374C4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fr-FR"/>
                </a:p>
              </p:txBody>
            </p:sp>
            <p:sp>
              <p:nvSpPr>
                <p:cNvPr id="55358" name="AutoShape 62"/>
                <p:cNvSpPr>
                  <a:spLocks noChangeArrowheads="1"/>
                </p:cNvSpPr>
                <p:nvPr/>
              </p:nvSpPr>
              <p:spPr bwMode="auto">
                <a:xfrm>
                  <a:off x="4564" y="1917"/>
                  <a:ext cx="401" cy="403"/>
                </a:xfrm>
                <a:prstGeom prst="star32">
                  <a:avLst>
                    <a:gd name="adj" fmla="val 39704"/>
                  </a:avLst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18039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2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464646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55359" name="Oval 63"/>
                <p:cNvSpPr>
                  <a:spLocks noChangeArrowheads="1"/>
                </p:cNvSpPr>
                <p:nvPr/>
              </p:nvSpPr>
              <p:spPr bwMode="auto">
                <a:xfrm>
                  <a:off x="4575" y="1953"/>
                  <a:ext cx="353" cy="35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66667"/>
                        <a:invGamma/>
                      </a:schemeClr>
                    </a:gs>
                  </a:gsLst>
                  <a:path path="rect">
                    <a:fillToRect r="100000" b="100000"/>
                  </a:path>
                </a:gradFill>
                <a:ln w="12700">
                  <a:round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201600" prstMaterial="legacyMatte">
                  <a:bevelT w="13500" h="13500" prst="angle"/>
                  <a:bevelB w="13500" h="13500" prst="angle"/>
                  <a:extrusionClr>
                    <a:srgbClr val="464646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55360" name="Oval 64"/>
                <p:cNvSpPr>
                  <a:spLocks noChangeArrowheads="1"/>
                </p:cNvSpPr>
                <p:nvPr/>
              </p:nvSpPr>
              <p:spPr bwMode="auto">
                <a:xfrm>
                  <a:off x="4641" y="2033"/>
                  <a:ext cx="219" cy="21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chemeClr val="tx1">
                        <a:gamma/>
                        <a:tint val="63529"/>
                        <a:invGamma/>
                      </a:schemeClr>
                    </a:gs>
                  </a:gsLst>
                  <a:path path="rect">
                    <a:fillToRect r="100000" b="100000"/>
                  </a:path>
                </a:gradFill>
                <a:ln w="12700">
                  <a:round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36500" prstMaterial="legacyMatte">
                  <a:bevelT w="13500" h="13500" prst="angle"/>
                  <a:bevelB w="13500" h="13500" prst="angle"/>
                  <a:extrusionClr>
                    <a:srgbClr val="464646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55361" name="Oval 65"/>
                <p:cNvSpPr>
                  <a:spLocks noChangeArrowheads="1"/>
                </p:cNvSpPr>
                <p:nvPr/>
              </p:nvSpPr>
              <p:spPr bwMode="auto">
                <a:xfrm>
                  <a:off x="4695" y="2089"/>
                  <a:ext cx="102" cy="10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chemeClr val="tx1">
                        <a:gamma/>
                        <a:tint val="63529"/>
                        <a:invGamma/>
                      </a:schemeClr>
                    </a:gs>
                  </a:gsLst>
                  <a:path path="rect">
                    <a:fillToRect r="100000" b="100000"/>
                  </a:path>
                </a:gradFill>
                <a:ln w="12700">
                  <a:round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36500" prstMaterial="legacyMatte">
                  <a:bevelT w="13500" h="13500" prst="angle"/>
                  <a:bevelB w="13500" h="13500" prst="angle"/>
                  <a:extrusionClr>
                    <a:srgbClr val="464646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26649" name="Oval 66"/>
                <p:cNvSpPr>
                  <a:spLocks noChangeArrowheads="1"/>
                </p:cNvSpPr>
                <p:nvPr/>
              </p:nvSpPr>
              <p:spPr bwMode="auto">
                <a:xfrm>
                  <a:off x="4672" y="2175"/>
                  <a:ext cx="51" cy="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2700000" scaled="1"/>
                </a:gradFill>
                <a:ln w="9525">
                  <a:round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201600" prstMaterial="legacyMatte">
                  <a:bevelT w="13500" h="13500" prst="angle"/>
                  <a:bevelB w="13500" h="13500" prst="angle"/>
                  <a:extrusionClr>
                    <a:srgbClr val="CBCBCB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fr-FR"/>
                </a:p>
              </p:txBody>
            </p:sp>
            <p:sp>
              <p:nvSpPr>
                <p:cNvPr id="26650" name="Rectangle 67"/>
                <p:cNvSpPr>
                  <a:spLocks noChangeArrowheads="1"/>
                </p:cNvSpPr>
                <p:nvPr/>
              </p:nvSpPr>
              <p:spPr bwMode="auto">
                <a:xfrm>
                  <a:off x="4679" y="2179"/>
                  <a:ext cx="14" cy="14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2" dir="t"/>
                </a:scene3d>
                <a:sp3d prstMaterial="legacyMatte">
                  <a:bevelT w="13500" h="13500" prst="angle"/>
                  <a:bevelB w="13500" h="13500" prst="angle"/>
                  <a:extrusionClr>
                    <a:schemeClr val="bg2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fr-FR"/>
                </a:p>
              </p:txBody>
            </p:sp>
            <p:sp>
              <p:nvSpPr>
                <p:cNvPr id="26651" name="AutoShape 68"/>
                <p:cNvSpPr>
                  <a:spLocks noChangeArrowheads="1"/>
                </p:cNvSpPr>
                <p:nvPr/>
              </p:nvSpPr>
              <p:spPr bwMode="auto">
                <a:xfrm rot="8278524" flipH="1">
                  <a:off x="4671" y="2157"/>
                  <a:ext cx="78" cy="14"/>
                </a:xfrm>
                <a:prstGeom prst="parallelogram">
                  <a:avLst>
                    <a:gd name="adj" fmla="val 139286"/>
                  </a:avLst>
                </a:prstGeom>
                <a:solidFill>
                  <a:srgbClr val="7E7E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sp>
          <p:nvSpPr>
            <p:cNvPr id="26636" name="Text Box 71"/>
            <p:cNvSpPr txBox="1">
              <a:spLocks noChangeArrowheads="1"/>
            </p:cNvSpPr>
            <p:nvPr/>
          </p:nvSpPr>
          <p:spPr bwMode="auto">
            <a:xfrm>
              <a:off x="4188" y="2931"/>
              <a:ext cx="60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 b="1">
                  <a:solidFill>
                    <a:srgbClr val="FF0000"/>
                  </a:solidFill>
                  <a:latin typeface="Arial" pitchFamily="34" charset="0"/>
                </a:defRPr>
              </a:lvl1pPr>
              <a:lvl2pPr marL="742950" indent="-285750">
                <a:defRPr sz="2000" b="1">
                  <a:solidFill>
                    <a:srgbClr val="FF0000"/>
                  </a:solidFill>
                  <a:latin typeface="Arial" pitchFamily="34" charset="0"/>
                </a:defRPr>
              </a:lvl2pPr>
              <a:lvl3pPr marL="1143000" indent="-228600">
                <a:defRPr sz="2000" b="1">
                  <a:solidFill>
                    <a:srgbClr val="FF0000"/>
                  </a:solidFill>
                  <a:latin typeface="Arial" pitchFamily="34" charset="0"/>
                </a:defRPr>
              </a:lvl3pPr>
              <a:lvl4pPr marL="1600200" indent="-228600">
                <a:defRPr sz="2000" b="1">
                  <a:solidFill>
                    <a:srgbClr val="FF0000"/>
                  </a:solidFill>
                  <a:latin typeface="Arial" pitchFamily="34" charset="0"/>
                </a:defRPr>
              </a:lvl4pPr>
              <a:lvl5pPr marL="2057400" indent="-228600">
                <a:defRPr sz="2000" b="1">
                  <a:solidFill>
                    <a:srgbClr val="FF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sz="1200" dirty="0" err="1">
                  <a:solidFill>
                    <a:schemeClr val="bg1"/>
                  </a:solidFill>
                </a:rPr>
                <a:t>Closed</a:t>
              </a:r>
              <a:endParaRPr lang="fr-FR" sz="1200" dirty="0">
                <a:solidFill>
                  <a:schemeClr val="bg1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fr-FR" sz="1200" dirty="0" err="1">
                  <a:solidFill>
                    <a:schemeClr val="bg1"/>
                  </a:solidFill>
                </a:rPr>
                <a:t>Loop</a:t>
              </a:r>
              <a:endParaRPr lang="fr-FR" sz="1200" dirty="0">
                <a:solidFill>
                  <a:schemeClr val="bg1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fr-FR" sz="1200" dirty="0" err="1">
                  <a:solidFill>
                    <a:schemeClr val="bg1"/>
                  </a:solidFill>
                </a:rPr>
                <a:t>Vector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103">
            <a:extLst>
              <a:ext uri="{FF2B5EF4-FFF2-40B4-BE49-F238E27FC236}">
                <a16:creationId xmlns:a16="http://schemas.microsoft.com/office/drawing/2014/main" id="{C420A415-026E-4A88-9105-5E467D612D24}"/>
              </a:ext>
            </a:extLst>
          </p:cNvPr>
          <p:cNvGrpSpPr>
            <a:grpSpLocks/>
          </p:cNvGrpSpPr>
          <p:nvPr/>
        </p:nvGrpSpPr>
        <p:grpSpPr bwMode="auto">
          <a:xfrm>
            <a:off x="5565402" y="3790117"/>
            <a:ext cx="3079750" cy="955675"/>
            <a:chOff x="3759" y="2852"/>
            <a:chExt cx="1940" cy="602"/>
          </a:xfrm>
        </p:grpSpPr>
        <p:sp>
          <p:nvSpPr>
            <p:cNvPr id="73" name="Oval 5">
              <a:extLst>
                <a:ext uri="{FF2B5EF4-FFF2-40B4-BE49-F238E27FC236}">
                  <a16:creationId xmlns:a16="http://schemas.microsoft.com/office/drawing/2014/main" id="{02D3B543-21B5-426D-82BC-A5BE38871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1" y="2852"/>
              <a:ext cx="118" cy="109"/>
            </a:xfrm>
            <a:prstGeom prst="ellipse">
              <a:avLst/>
            </a:prstGeom>
            <a:solidFill>
              <a:srgbClr val="7E7E7E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7E7E7E"/>
              </a:extrusionClr>
            </a:sp3d>
          </p:spPr>
          <p:txBody>
            <a:bodyPr wrap="none" anchor="ctr">
              <a:flatTx/>
            </a:bodyPr>
            <a:lstStyle/>
            <a:p>
              <a:endParaRPr lang="fr-FR"/>
            </a:p>
          </p:txBody>
        </p:sp>
        <p:grpSp>
          <p:nvGrpSpPr>
            <p:cNvPr id="74" name="Group 48">
              <a:extLst>
                <a:ext uri="{FF2B5EF4-FFF2-40B4-BE49-F238E27FC236}">
                  <a16:creationId xmlns:a16="http://schemas.microsoft.com/office/drawing/2014/main" id="{2A7F2982-B7F7-4433-9AEC-F2E926C04B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9" y="2928"/>
              <a:ext cx="1869" cy="524"/>
              <a:chOff x="3517" y="1137"/>
              <a:chExt cx="1725" cy="524"/>
            </a:xfrm>
          </p:grpSpPr>
          <p:grpSp>
            <p:nvGrpSpPr>
              <p:cNvPr id="76" name="Group 49">
                <a:extLst>
                  <a:ext uri="{FF2B5EF4-FFF2-40B4-BE49-F238E27FC236}">
                    <a16:creationId xmlns:a16="http://schemas.microsoft.com/office/drawing/2014/main" id="{418C34BC-B4B3-4D98-9926-0DD056694F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7" y="1198"/>
                <a:ext cx="1267" cy="463"/>
                <a:chOff x="554" y="1517"/>
                <a:chExt cx="3855" cy="1409"/>
              </a:xfrm>
            </p:grpSpPr>
            <p:sp>
              <p:nvSpPr>
                <p:cNvPr id="87" name="Line 50">
                  <a:extLst>
                    <a:ext uri="{FF2B5EF4-FFF2-40B4-BE49-F238E27FC236}">
                      <a16:creationId xmlns:a16="http://schemas.microsoft.com/office/drawing/2014/main" id="{131D534E-4E24-4BCB-B46D-DC7D5497A0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4" y="1864"/>
                  <a:ext cx="1282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8" name="Line 51">
                  <a:extLst>
                    <a:ext uri="{FF2B5EF4-FFF2-40B4-BE49-F238E27FC236}">
                      <a16:creationId xmlns:a16="http://schemas.microsoft.com/office/drawing/2014/main" id="{CACF87FF-A181-4220-9EEE-D04E256D9A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8" y="2186"/>
                  <a:ext cx="1282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9" name="Line 52">
                  <a:extLst>
                    <a:ext uri="{FF2B5EF4-FFF2-40B4-BE49-F238E27FC236}">
                      <a16:creationId xmlns:a16="http://schemas.microsoft.com/office/drawing/2014/main" id="{7C8404CA-9395-433C-A3D1-77FBEAF315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5" y="2509"/>
                  <a:ext cx="1282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0" name="Rectangle 53">
                  <a:extLst>
                    <a:ext uri="{FF2B5EF4-FFF2-40B4-BE49-F238E27FC236}">
                      <a16:creationId xmlns:a16="http://schemas.microsoft.com/office/drawing/2014/main" id="{68AD4886-C163-4170-BA98-5CFABA9C05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8" y="1517"/>
                  <a:ext cx="1773" cy="1409"/>
                </a:xfrm>
                <a:prstGeom prst="rect">
                  <a:avLst/>
                </a:prstGeom>
                <a:gradFill rotWithShape="0">
                  <a:gsLst>
                    <a:gs pos="0">
                      <a:srgbClr val="68787A"/>
                    </a:gs>
                    <a:gs pos="100000">
                      <a:srgbClr val="374C4F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374C4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fr-FR"/>
                </a:p>
              </p:txBody>
            </p:sp>
            <p:sp>
              <p:nvSpPr>
                <p:cNvPr id="91" name="Line 54">
                  <a:extLst>
                    <a:ext uri="{FF2B5EF4-FFF2-40B4-BE49-F238E27FC236}">
                      <a16:creationId xmlns:a16="http://schemas.microsoft.com/office/drawing/2014/main" id="{177CE134-FD06-4407-BDA5-07757BBF1A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31" y="1878"/>
                  <a:ext cx="673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2" name="Line 55">
                  <a:extLst>
                    <a:ext uri="{FF2B5EF4-FFF2-40B4-BE49-F238E27FC236}">
                      <a16:creationId xmlns:a16="http://schemas.microsoft.com/office/drawing/2014/main" id="{1A4CEA80-1EA8-407D-A46D-0FDC0371D1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44" y="2209"/>
                  <a:ext cx="773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3" name="Line 56">
                  <a:extLst>
                    <a:ext uri="{FF2B5EF4-FFF2-40B4-BE49-F238E27FC236}">
                      <a16:creationId xmlns:a16="http://schemas.microsoft.com/office/drawing/2014/main" id="{1CB73789-B069-45C5-977E-10F7C1A535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41" y="2523"/>
                  <a:ext cx="66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4" name="Line 57">
                  <a:extLst>
                    <a:ext uri="{FF2B5EF4-FFF2-40B4-BE49-F238E27FC236}">
                      <a16:creationId xmlns:a16="http://schemas.microsoft.com/office/drawing/2014/main" id="{2E2627FF-606B-4F1E-A326-CB1BAA3022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90" y="1882"/>
                  <a:ext cx="210" cy="209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" name="Line 58">
                  <a:extLst>
                    <a:ext uri="{FF2B5EF4-FFF2-40B4-BE49-F238E27FC236}">
                      <a16:creationId xmlns:a16="http://schemas.microsoft.com/office/drawing/2014/main" id="{D5D766C8-AC90-4BAF-B23C-278736CF5E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99" y="2318"/>
                  <a:ext cx="210" cy="209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77" name="Group 59">
                <a:extLst>
                  <a:ext uri="{FF2B5EF4-FFF2-40B4-BE49-F238E27FC236}">
                    <a16:creationId xmlns:a16="http://schemas.microsoft.com/office/drawing/2014/main" id="{C4E5DD85-7D33-49EA-B7F6-DCE73B0082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6" y="1137"/>
                <a:ext cx="496" cy="492"/>
                <a:chOff x="4564" y="1828"/>
                <a:chExt cx="496" cy="492"/>
              </a:xfrm>
            </p:grpSpPr>
            <p:sp>
              <p:nvSpPr>
                <p:cNvPr id="78" name="Oval 60">
                  <a:extLst>
                    <a:ext uri="{FF2B5EF4-FFF2-40B4-BE49-F238E27FC236}">
                      <a16:creationId xmlns:a16="http://schemas.microsoft.com/office/drawing/2014/main" id="{A600926F-6538-4E1A-8731-519CF88B03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3" y="1828"/>
                  <a:ext cx="357" cy="35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66667"/>
                        <a:invGamma/>
                      </a:schemeClr>
                    </a:gs>
                  </a:gsLst>
                  <a:path path="rect">
                    <a:fillToRect r="100000" b="100000"/>
                  </a:path>
                </a:gradFill>
                <a:ln w="12700">
                  <a:round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464646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79" name="AutoShape 61">
                  <a:extLst>
                    <a:ext uri="{FF2B5EF4-FFF2-40B4-BE49-F238E27FC236}">
                      <a16:creationId xmlns:a16="http://schemas.microsoft.com/office/drawing/2014/main" id="{AF9BDFF8-029B-47A3-913F-4D690F8CE6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578" y="2236"/>
                  <a:ext cx="392" cy="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18 w 21600"/>
                    <a:gd name="T13" fmla="*/ 4375 h 21600"/>
                    <a:gd name="T14" fmla="*/ 17082 w 21600"/>
                    <a:gd name="T15" fmla="*/ 1722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374C4F"/>
                    </a:gs>
                    <a:gs pos="100000">
                      <a:srgbClr val="192325"/>
                    </a:gs>
                  </a:gsLst>
                  <a:lin ang="5400000" scaled="1"/>
                </a:gradFill>
                <a:ln w="9525">
                  <a:round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374C4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fr-FR"/>
                </a:p>
              </p:txBody>
            </p:sp>
            <p:sp>
              <p:nvSpPr>
                <p:cNvPr id="80" name="AutoShape 62">
                  <a:extLst>
                    <a:ext uri="{FF2B5EF4-FFF2-40B4-BE49-F238E27FC236}">
                      <a16:creationId xmlns:a16="http://schemas.microsoft.com/office/drawing/2014/main" id="{E274E990-FD98-4EBF-A2D2-B22FF4501A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64" y="1917"/>
                  <a:ext cx="401" cy="403"/>
                </a:xfrm>
                <a:prstGeom prst="star32">
                  <a:avLst>
                    <a:gd name="adj" fmla="val 39704"/>
                  </a:avLst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18039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2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464646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81" name="Oval 63">
                  <a:extLst>
                    <a:ext uri="{FF2B5EF4-FFF2-40B4-BE49-F238E27FC236}">
                      <a16:creationId xmlns:a16="http://schemas.microsoft.com/office/drawing/2014/main" id="{97F51A93-9762-42F1-88B1-9DE6B93343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5" y="1953"/>
                  <a:ext cx="353" cy="35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66667"/>
                        <a:invGamma/>
                      </a:schemeClr>
                    </a:gs>
                  </a:gsLst>
                  <a:path path="rect">
                    <a:fillToRect r="100000" b="100000"/>
                  </a:path>
                </a:gradFill>
                <a:ln w="12700">
                  <a:round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201600" prstMaterial="legacyMatte">
                  <a:bevelT w="13500" h="13500" prst="angle"/>
                  <a:bevelB w="13500" h="13500" prst="angle"/>
                  <a:extrusionClr>
                    <a:srgbClr val="464646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82" name="Oval 64">
                  <a:extLst>
                    <a:ext uri="{FF2B5EF4-FFF2-40B4-BE49-F238E27FC236}">
                      <a16:creationId xmlns:a16="http://schemas.microsoft.com/office/drawing/2014/main" id="{B839BD6F-F590-438A-A5E3-F5CB2291A4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41" y="2033"/>
                  <a:ext cx="219" cy="21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chemeClr val="tx1">
                        <a:gamma/>
                        <a:tint val="63529"/>
                        <a:invGamma/>
                      </a:schemeClr>
                    </a:gs>
                  </a:gsLst>
                  <a:path path="rect">
                    <a:fillToRect r="100000" b="100000"/>
                  </a:path>
                </a:gradFill>
                <a:ln w="12700">
                  <a:round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36500" prstMaterial="legacyMatte">
                  <a:bevelT w="13500" h="13500" prst="angle"/>
                  <a:bevelB w="13500" h="13500" prst="angle"/>
                  <a:extrusionClr>
                    <a:srgbClr val="464646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83" name="Oval 65">
                  <a:extLst>
                    <a:ext uri="{FF2B5EF4-FFF2-40B4-BE49-F238E27FC236}">
                      <a16:creationId xmlns:a16="http://schemas.microsoft.com/office/drawing/2014/main" id="{8DF1BE77-E67F-4BE9-A62C-807C6ABD7E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95" y="2089"/>
                  <a:ext cx="102" cy="10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chemeClr val="tx1">
                        <a:gamma/>
                        <a:tint val="63529"/>
                        <a:invGamma/>
                      </a:schemeClr>
                    </a:gs>
                  </a:gsLst>
                  <a:path path="rect">
                    <a:fillToRect r="100000" b="100000"/>
                  </a:path>
                </a:gradFill>
                <a:ln w="12700">
                  <a:round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36500" prstMaterial="legacyMatte">
                  <a:bevelT w="13500" h="13500" prst="angle"/>
                  <a:bevelB w="13500" h="13500" prst="angle"/>
                  <a:extrusionClr>
                    <a:srgbClr val="464646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84" name="Oval 66">
                  <a:extLst>
                    <a:ext uri="{FF2B5EF4-FFF2-40B4-BE49-F238E27FC236}">
                      <a16:creationId xmlns:a16="http://schemas.microsoft.com/office/drawing/2014/main" id="{595DC696-D1C8-4B74-89B9-731C9611D4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72" y="2175"/>
                  <a:ext cx="51" cy="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2700000" scaled="1"/>
                </a:gradFill>
                <a:ln w="9525">
                  <a:round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201600" prstMaterial="legacyMatte">
                  <a:bevelT w="13500" h="13500" prst="angle"/>
                  <a:bevelB w="13500" h="13500" prst="angle"/>
                  <a:extrusionClr>
                    <a:srgbClr val="CBCBCB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fr-FR"/>
                </a:p>
              </p:txBody>
            </p:sp>
            <p:sp>
              <p:nvSpPr>
                <p:cNvPr id="85" name="Rectangle 67">
                  <a:extLst>
                    <a:ext uri="{FF2B5EF4-FFF2-40B4-BE49-F238E27FC236}">
                      <a16:creationId xmlns:a16="http://schemas.microsoft.com/office/drawing/2014/main" id="{A40A88C6-86D0-4478-8657-D81A50AE8C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79" y="2179"/>
                  <a:ext cx="14" cy="14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2" dir="t"/>
                </a:scene3d>
                <a:sp3d prstMaterial="legacyMatte">
                  <a:bevelT w="13500" h="13500" prst="angle"/>
                  <a:bevelB w="13500" h="13500" prst="angle"/>
                  <a:extrusionClr>
                    <a:schemeClr val="bg2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fr-FR"/>
                </a:p>
              </p:txBody>
            </p:sp>
            <p:sp>
              <p:nvSpPr>
                <p:cNvPr id="86" name="AutoShape 68">
                  <a:extLst>
                    <a:ext uri="{FF2B5EF4-FFF2-40B4-BE49-F238E27FC236}">
                      <a16:creationId xmlns:a16="http://schemas.microsoft.com/office/drawing/2014/main" id="{FFB4038C-10C8-4538-A9B1-5CAD4593D7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278524" flipH="1">
                  <a:off x="4671" y="2157"/>
                  <a:ext cx="78" cy="14"/>
                </a:xfrm>
                <a:prstGeom prst="parallelogram">
                  <a:avLst>
                    <a:gd name="adj" fmla="val 139286"/>
                  </a:avLst>
                </a:prstGeom>
                <a:solidFill>
                  <a:srgbClr val="7E7E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sp>
          <p:nvSpPr>
            <p:cNvPr id="75" name="Text Box 71">
              <a:extLst>
                <a:ext uri="{FF2B5EF4-FFF2-40B4-BE49-F238E27FC236}">
                  <a16:creationId xmlns:a16="http://schemas.microsoft.com/office/drawing/2014/main" id="{50551C16-BD64-4F9E-B836-00679681C0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8" y="2931"/>
              <a:ext cx="60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 b="1">
                  <a:solidFill>
                    <a:srgbClr val="FF0000"/>
                  </a:solidFill>
                  <a:latin typeface="Arial" pitchFamily="34" charset="0"/>
                </a:defRPr>
              </a:lvl1pPr>
              <a:lvl2pPr marL="742950" indent="-285750">
                <a:defRPr sz="2000" b="1">
                  <a:solidFill>
                    <a:srgbClr val="FF0000"/>
                  </a:solidFill>
                  <a:latin typeface="Arial" pitchFamily="34" charset="0"/>
                </a:defRPr>
              </a:lvl2pPr>
              <a:lvl3pPr marL="1143000" indent="-228600">
                <a:defRPr sz="2000" b="1">
                  <a:solidFill>
                    <a:srgbClr val="FF0000"/>
                  </a:solidFill>
                  <a:latin typeface="Arial" pitchFamily="34" charset="0"/>
                </a:defRPr>
              </a:lvl3pPr>
              <a:lvl4pPr marL="1600200" indent="-228600">
                <a:defRPr sz="2000" b="1">
                  <a:solidFill>
                    <a:srgbClr val="FF0000"/>
                  </a:solidFill>
                  <a:latin typeface="Arial" pitchFamily="34" charset="0"/>
                </a:defRPr>
              </a:lvl4pPr>
              <a:lvl5pPr marL="2057400" indent="-228600">
                <a:defRPr sz="2000" b="1">
                  <a:solidFill>
                    <a:srgbClr val="FF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0000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sz="1200" dirty="0">
                  <a:solidFill>
                    <a:schemeClr val="bg1"/>
                  </a:solidFill>
                </a:rPr>
                <a:t>Open</a:t>
              </a:r>
            </a:p>
            <a:p>
              <a:pPr algn="ctr">
                <a:spcBef>
                  <a:spcPct val="50000"/>
                </a:spcBef>
              </a:pPr>
              <a:r>
                <a:rPr lang="fr-FR" sz="1200" dirty="0" err="1">
                  <a:solidFill>
                    <a:schemeClr val="bg1"/>
                  </a:solidFill>
                </a:rPr>
                <a:t>Loop</a:t>
              </a:r>
              <a:endParaRPr lang="fr-FR" sz="1200" dirty="0">
                <a:solidFill>
                  <a:schemeClr val="bg1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fr-FR" sz="1200" dirty="0" err="1">
                  <a:solidFill>
                    <a:schemeClr val="bg1"/>
                  </a:solidFill>
                </a:rPr>
                <a:t>Servo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7375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5544616" cy="531912"/>
          </a:xfrm>
        </p:spPr>
        <p:txBody>
          <a:bodyPr/>
          <a:lstStyle/>
          <a:p>
            <a:r>
              <a:rPr lang="fr-FR" dirty="0" err="1">
                <a:latin typeface="DIN 2014" panose="020B0504020202020204" pitchFamily="34" charset="0"/>
                <a:ea typeface="DIN 2014" panose="020B0504020202020204" pitchFamily="34" charset="0"/>
              </a:rPr>
              <a:t>Technical</a:t>
            </a:r>
            <a:r>
              <a:rPr lang="fr-FR" dirty="0">
                <a:latin typeface="DIN 2014" panose="020B0504020202020204" pitchFamily="34" charset="0"/>
                <a:ea typeface="DIN 2014" panose="020B0504020202020204" pitchFamily="34" charset="0"/>
              </a:rPr>
              <a:t> </a:t>
            </a:r>
            <a:r>
              <a:rPr lang="fr-FR" dirty="0" err="1">
                <a:latin typeface="DIN 2014" panose="020B0504020202020204" pitchFamily="34" charset="0"/>
                <a:ea typeface="DIN 2014" panose="020B0504020202020204" pitchFamily="34" charset="0"/>
              </a:rPr>
              <a:t>Specifications</a:t>
            </a:r>
            <a:endParaRPr lang="fr-FR" dirty="0"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3174" y="634356"/>
            <a:ext cx="4000500" cy="603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800">
                <a:solidFill>
                  <a:schemeClr val="accent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400">
                <a:solidFill>
                  <a:schemeClr val="accent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accent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accent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accent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accent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accent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accent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GB" sz="1600" dirty="0">
                <a:latin typeface="DIN 2014" panose="020B0504020202020204" pitchFamily="34" charset="0"/>
                <a:ea typeface="DIN 2014" panose="020B0504020202020204" pitchFamily="34" charset="0"/>
              </a:rPr>
              <a:t>Supply voltage</a:t>
            </a:r>
          </a:p>
          <a:p>
            <a:pPr lvl="1">
              <a:lnSpc>
                <a:spcPct val="80000"/>
              </a:lnSpc>
            </a:pPr>
            <a:r>
              <a:rPr lang="en-GB" sz="14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1ø 220 – 240Vac ±10%,</a:t>
            </a:r>
            <a:br>
              <a:rPr lang="en-GB" sz="14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</a:br>
            <a:r>
              <a:rPr lang="en-GB" sz="14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(Frame 2: 1.5 – 2.2kW)</a:t>
            </a:r>
          </a:p>
          <a:p>
            <a:pPr lvl="1">
              <a:lnSpc>
                <a:spcPct val="80000"/>
              </a:lnSpc>
            </a:pPr>
            <a:r>
              <a:rPr lang="en-GB" sz="14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3ø 220 – 240Vac ±10%, </a:t>
            </a:r>
            <a:br>
              <a:rPr lang="en-GB" sz="14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</a:br>
            <a:r>
              <a:rPr lang="en-GB" sz="14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(Frames 2 – 5: 1.5 – 11kW)</a:t>
            </a:r>
          </a:p>
          <a:p>
            <a:pPr lvl="1">
              <a:lnSpc>
                <a:spcPct val="80000"/>
              </a:lnSpc>
            </a:pPr>
            <a:r>
              <a:rPr lang="en-GB" sz="14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3ø 380 – 480Vac ±10%, </a:t>
            </a:r>
            <a:br>
              <a:rPr lang="en-GB" sz="14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</a:br>
            <a:r>
              <a:rPr lang="en-GB" sz="14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(Frames 2 – 10: 1.5 – 180kW</a:t>
            </a:r>
          </a:p>
          <a:p>
            <a:pPr lvl="1">
              <a:lnSpc>
                <a:spcPct val="80000"/>
              </a:lnSpc>
            </a:pPr>
            <a:r>
              <a:rPr lang="en-GB" sz="14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Supply frequency : 50 to 60Hz +/-5% </a:t>
            </a:r>
          </a:p>
          <a:p>
            <a:pPr>
              <a:lnSpc>
                <a:spcPct val="80000"/>
              </a:lnSpc>
            </a:pPr>
            <a:r>
              <a:rPr lang="en-GB" sz="1600" dirty="0">
                <a:latin typeface="DIN 2014" panose="020B0504020202020204" pitchFamily="34" charset="0"/>
                <a:ea typeface="DIN 2014" panose="020B0504020202020204" pitchFamily="34" charset="0"/>
              </a:rPr>
              <a:t>Output frequency</a:t>
            </a:r>
          </a:p>
          <a:p>
            <a:pPr lvl="1">
              <a:lnSpc>
                <a:spcPct val="80000"/>
              </a:lnSpc>
            </a:pPr>
            <a:r>
              <a:rPr lang="en-GB" sz="14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0,5 - to 590Hz</a:t>
            </a:r>
          </a:p>
          <a:p>
            <a:pPr>
              <a:lnSpc>
                <a:spcPct val="80000"/>
              </a:lnSpc>
            </a:pPr>
            <a:r>
              <a:rPr lang="en-GB" sz="1600" dirty="0">
                <a:latin typeface="DIN 2014" panose="020B0504020202020204" pitchFamily="34" charset="0"/>
                <a:ea typeface="DIN 2014" panose="020B0504020202020204" pitchFamily="34" charset="0"/>
              </a:rPr>
              <a:t>Switching frequency</a:t>
            </a:r>
          </a:p>
          <a:p>
            <a:pPr lvl="1">
              <a:lnSpc>
                <a:spcPct val="80000"/>
              </a:lnSpc>
            </a:pPr>
            <a:r>
              <a:rPr lang="en-GB" sz="14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4 to 16kHz</a:t>
            </a:r>
          </a:p>
          <a:p>
            <a:pPr>
              <a:lnSpc>
                <a:spcPct val="80000"/>
              </a:lnSpc>
            </a:pPr>
            <a:r>
              <a:rPr lang="en-GB" sz="1600" dirty="0">
                <a:latin typeface="DIN 2014" panose="020B0504020202020204" pitchFamily="34" charset="0"/>
                <a:ea typeface="DIN 2014" panose="020B0504020202020204" pitchFamily="34" charset="0"/>
              </a:rPr>
              <a:t>Control module I/O</a:t>
            </a:r>
          </a:p>
          <a:p>
            <a:pPr lvl="1">
              <a:lnSpc>
                <a:spcPct val="80000"/>
              </a:lnSpc>
            </a:pPr>
            <a:r>
              <a:rPr lang="en-GB" sz="14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2 Analogue Inputs</a:t>
            </a:r>
          </a:p>
          <a:p>
            <a:pPr lvl="1">
              <a:lnSpc>
                <a:spcPct val="80000"/>
              </a:lnSpc>
            </a:pPr>
            <a:r>
              <a:rPr lang="en-GB" sz="14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3 Analogue Outputs</a:t>
            </a:r>
          </a:p>
          <a:p>
            <a:pPr lvl="1">
              <a:lnSpc>
                <a:spcPct val="80000"/>
              </a:lnSpc>
            </a:pPr>
            <a:r>
              <a:rPr lang="en-GB" sz="14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2 Relay Outputs </a:t>
            </a:r>
          </a:p>
          <a:p>
            <a:pPr lvl="1">
              <a:lnSpc>
                <a:spcPct val="80000"/>
              </a:lnSpc>
            </a:pPr>
            <a:r>
              <a:rPr lang="en-GB" sz="14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8 Digital Inputs (10 frame 6-10) </a:t>
            </a:r>
          </a:p>
          <a:p>
            <a:pPr lvl="1">
              <a:lnSpc>
                <a:spcPct val="80000"/>
              </a:lnSpc>
            </a:pPr>
            <a:r>
              <a:rPr lang="en-GB" sz="14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3 Digital Outputs</a:t>
            </a:r>
          </a:p>
          <a:p>
            <a:pPr>
              <a:lnSpc>
                <a:spcPct val="80000"/>
              </a:lnSpc>
            </a:pPr>
            <a:r>
              <a:rPr lang="en-GB" sz="1600" dirty="0">
                <a:latin typeface="DIN 2014" panose="020B0504020202020204" pitchFamily="34" charset="0"/>
                <a:ea typeface="DIN 2014" panose="020B0504020202020204" pitchFamily="34" charset="0"/>
              </a:rPr>
              <a:t>Base communication</a:t>
            </a:r>
          </a:p>
          <a:p>
            <a:pPr lvl="1">
              <a:lnSpc>
                <a:spcPct val="80000"/>
              </a:lnSpc>
            </a:pPr>
            <a:r>
              <a:rPr lang="en-GB" sz="16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RJ45 Port Ethernet</a:t>
            </a:r>
          </a:p>
          <a:p>
            <a:pPr lvl="2">
              <a:lnSpc>
                <a:spcPct val="80000"/>
              </a:lnSpc>
            </a:pPr>
            <a:r>
              <a:rPr lang="en-GB" sz="12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Web HTTP Server</a:t>
            </a:r>
          </a:p>
          <a:p>
            <a:pPr lvl="2">
              <a:lnSpc>
                <a:spcPct val="80000"/>
              </a:lnSpc>
            </a:pPr>
            <a:r>
              <a:rPr lang="en-GB" sz="12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Modbus TCP</a:t>
            </a:r>
          </a:p>
          <a:p>
            <a:pPr lvl="2">
              <a:lnSpc>
                <a:spcPct val="80000"/>
              </a:lnSpc>
            </a:pPr>
            <a:r>
              <a:rPr lang="en-GB" sz="12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Ethernet/IP</a:t>
            </a:r>
          </a:p>
          <a:p>
            <a:pPr lvl="2">
              <a:lnSpc>
                <a:spcPct val="80000"/>
              </a:lnSpc>
            </a:pPr>
            <a:r>
              <a:rPr lang="en-GB" sz="1200" dirty="0" err="1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Profinet</a:t>
            </a:r>
            <a:r>
              <a:rPr lang="en-GB" sz="12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/IO</a:t>
            </a:r>
          </a:p>
          <a:p>
            <a:pPr lvl="1">
              <a:lnSpc>
                <a:spcPct val="80000"/>
              </a:lnSpc>
            </a:pPr>
            <a:r>
              <a:rPr lang="en-GB" sz="16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RJ11 RS232 (6901 Remote MMI)</a:t>
            </a:r>
          </a:p>
          <a:p>
            <a:pPr>
              <a:lnSpc>
                <a:spcPct val="80000"/>
              </a:lnSpc>
            </a:pPr>
            <a:r>
              <a:rPr lang="en-GB" sz="1600" dirty="0">
                <a:latin typeface="DIN 2014" panose="020B0504020202020204" pitchFamily="34" charset="0"/>
                <a:ea typeface="DIN 2014" panose="020B0504020202020204" pitchFamily="34" charset="0"/>
              </a:rPr>
              <a:t>I/O Options (2 slots)</a:t>
            </a:r>
            <a:endParaRPr lang="en-GB" sz="1600" dirty="0">
              <a:latin typeface="DIN 2014" panose="020B0504020202020204" pitchFamily="34" charset="0"/>
              <a:ea typeface="DIN 2014" panose="020B0504020202020204" pitchFamily="34" charset="0"/>
              <a:cs typeface="Arial"/>
            </a:endParaRPr>
          </a:p>
          <a:p>
            <a:pPr lvl="1">
              <a:lnSpc>
                <a:spcPct val="80000"/>
              </a:lnSpc>
            </a:pPr>
            <a:r>
              <a:rPr lang="en-GB" sz="14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Encoder Input</a:t>
            </a:r>
          </a:p>
          <a:p>
            <a:pPr lvl="1">
              <a:lnSpc>
                <a:spcPct val="80000"/>
              </a:lnSpc>
            </a:pPr>
            <a:r>
              <a:rPr lang="en-GB" sz="14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General purpose I/O GPIO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GB" sz="140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</a:pPr>
            <a:endParaRPr lang="en-GB" sz="140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</a:pPr>
            <a:endParaRPr lang="en-GB" sz="1400" dirty="0"/>
          </a:p>
          <a:p>
            <a:pPr>
              <a:lnSpc>
                <a:spcPct val="80000"/>
              </a:lnSpc>
            </a:pPr>
            <a:endParaRPr lang="en-GB" sz="1600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716016" y="676272"/>
            <a:ext cx="4427984" cy="524952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800">
                <a:solidFill>
                  <a:schemeClr val="accent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400">
                <a:solidFill>
                  <a:schemeClr val="accent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accent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accent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accent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accent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accent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accent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GB" sz="1600" dirty="0">
                <a:latin typeface="DIN 2014" panose="020B0504020202020204" pitchFamily="34" charset="0"/>
                <a:ea typeface="DIN 2014" panose="020B0504020202020204" pitchFamily="34" charset="0"/>
              </a:rPr>
              <a:t>Ambient temperature (operation)</a:t>
            </a:r>
          </a:p>
          <a:p>
            <a:pPr lvl="1">
              <a:lnSpc>
                <a:spcPct val="80000"/>
              </a:lnSpc>
            </a:pPr>
            <a:r>
              <a:rPr lang="en-GB" sz="14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0...+50°C, no frost allowed</a:t>
            </a:r>
          </a:p>
          <a:p>
            <a:pPr lvl="2">
              <a:lnSpc>
                <a:spcPct val="80000"/>
              </a:lnSpc>
            </a:pPr>
            <a:r>
              <a:rPr lang="en-GB" sz="10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45...50°C </a:t>
            </a:r>
            <a:r>
              <a:rPr lang="en-GB" sz="1000" dirty="0" err="1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derating</a:t>
            </a:r>
            <a:r>
              <a:rPr lang="en-GB" sz="10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for constant torque </a:t>
            </a:r>
          </a:p>
          <a:p>
            <a:pPr>
              <a:lnSpc>
                <a:spcPct val="80000"/>
              </a:lnSpc>
            </a:pPr>
            <a:r>
              <a:rPr lang="en-GB" sz="1600" dirty="0">
                <a:latin typeface="DIN 2014" panose="020B0504020202020204" pitchFamily="34" charset="0"/>
                <a:ea typeface="DIN 2014" panose="020B0504020202020204" pitchFamily="34" charset="0"/>
              </a:rPr>
              <a:t>Mounting</a:t>
            </a:r>
          </a:p>
          <a:p>
            <a:pPr lvl="1">
              <a:lnSpc>
                <a:spcPct val="80000"/>
              </a:lnSpc>
            </a:pPr>
            <a:r>
              <a:rPr lang="en-GB" sz="14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IP20 &amp;  Through Panel Mount</a:t>
            </a:r>
          </a:p>
          <a:p>
            <a:pPr>
              <a:lnSpc>
                <a:spcPct val="80000"/>
              </a:lnSpc>
            </a:pPr>
            <a:r>
              <a:rPr lang="en-GB" sz="1600" dirty="0">
                <a:latin typeface="DIN 2014" panose="020B0504020202020204" pitchFamily="34" charset="0"/>
                <a:ea typeface="DIN 2014" panose="020B0504020202020204" pitchFamily="34" charset="0"/>
              </a:rPr>
              <a:t>Contamination levels (Operation)</a:t>
            </a:r>
          </a:p>
          <a:p>
            <a:pPr lvl="1">
              <a:lnSpc>
                <a:spcPct val="80000"/>
              </a:lnSpc>
            </a:pPr>
            <a:r>
              <a:rPr lang="en-GB" sz="14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3C3 as standard</a:t>
            </a:r>
          </a:p>
          <a:p>
            <a:pPr lvl="1">
              <a:lnSpc>
                <a:spcPct val="80000"/>
              </a:lnSpc>
            </a:pPr>
            <a:r>
              <a:rPr lang="en-GB" sz="14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Enhanced coating as option</a:t>
            </a:r>
          </a:p>
          <a:p>
            <a:pPr>
              <a:lnSpc>
                <a:spcPct val="80000"/>
              </a:lnSpc>
            </a:pPr>
            <a:r>
              <a:rPr lang="en-GB" sz="1600" dirty="0">
                <a:latin typeface="DIN 2014" panose="020B0504020202020204" pitchFamily="34" charset="0"/>
                <a:ea typeface="DIN 2014" panose="020B0504020202020204" pitchFamily="34" charset="0"/>
              </a:rPr>
              <a:t>Safety</a:t>
            </a:r>
          </a:p>
          <a:p>
            <a:pPr lvl="1">
              <a:lnSpc>
                <a:spcPct val="80000"/>
              </a:lnSpc>
            </a:pPr>
            <a:r>
              <a:rPr lang="en-GB" sz="14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EN13849 </a:t>
            </a:r>
            <a:r>
              <a:rPr lang="en-GB" sz="1400" dirty="0" err="1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PLe</a:t>
            </a:r>
            <a:r>
              <a:rPr lang="en-GB" sz="14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STO as standard </a:t>
            </a:r>
          </a:p>
          <a:p>
            <a:pPr>
              <a:lnSpc>
                <a:spcPct val="80000"/>
              </a:lnSpc>
            </a:pPr>
            <a:r>
              <a:rPr lang="en-GB" sz="1600" dirty="0">
                <a:latin typeface="DIN 2014" panose="020B0504020202020204" pitchFamily="34" charset="0"/>
                <a:ea typeface="DIN 2014" panose="020B0504020202020204" pitchFamily="34" charset="0"/>
              </a:rPr>
              <a:t>SD Card</a:t>
            </a:r>
          </a:p>
          <a:p>
            <a:pPr lvl="1">
              <a:lnSpc>
                <a:spcPct val="80000"/>
              </a:lnSpc>
            </a:pPr>
            <a:r>
              <a:rPr lang="en-GB" sz="14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Easy cloning</a:t>
            </a:r>
          </a:p>
          <a:p>
            <a:pPr lvl="1">
              <a:lnSpc>
                <a:spcPct val="80000"/>
              </a:lnSpc>
            </a:pPr>
            <a:r>
              <a:rPr lang="en-GB" sz="14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Program upload/download</a:t>
            </a:r>
          </a:p>
          <a:p>
            <a:pPr lvl="1">
              <a:lnSpc>
                <a:spcPct val="80000"/>
              </a:lnSpc>
            </a:pPr>
            <a:r>
              <a:rPr lang="en-GB" sz="14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Upgrade Firmware</a:t>
            </a:r>
          </a:p>
          <a:p>
            <a:pPr>
              <a:lnSpc>
                <a:spcPct val="80000"/>
              </a:lnSpc>
            </a:pPr>
            <a:r>
              <a:rPr lang="en-GB" sz="1600" dirty="0">
                <a:latin typeface="DIN 2014" panose="020B0504020202020204" pitchFamily="34" charset="0"/>
                <a:ea typeface="DIN 2014" panose="020B0504020202020204" pitchFamily="34" charset="0"/>
              </a:rPr>
              <a:t>Integrated Ethernet</a:t>
            </a:r>
          </a:p>
          <a:p>
            <a:pPr lvl="1">
              <a:lnSpc>
                <a:spcPct val="80000"/>
              </a:lnSpc>
            </a:pPr>
            <a:r>
              <a:rPr lang="en-GB" sz="14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Drive Programming</a:t>
            </a:r>
          </a:p>
          <a:p>
            <a:pPr lvl="1">
              <a:lnSpc>
                <a:spcPct val="80000"/>
              </a:lnSpc>
            </a:pPr>
            <a:r>
              <a:rPr lang="en-GB" sz="14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Web Server</a:t>
            </a:r>
          </a:p>
          <a:p>
            <a:pPr>
              <a:lnSpc>
                <a:spcPct val="80000"/>
              </a:lnSpc>
            </a:pPr>
            <a:r>
              <a:rPr lang="en-GB" sz="1600" dirty="0">
                <a:latin typeface="DIN 2014" panose="020B0504020202020204" pitchFamily="34" charset="0"/>
                <a:ea typeface="DIN 2014" panose="020B0504020202020204" pitchFamily="34" charset="0"/>
              </a:rPr>
              <a:t>Communication options (AC20 only)</a:t>
            </a:r>
          </a:p>
          <a:p>
            <a:pPr lvl="1">
              <a:lnSpc>
                <a:spcPct val="80000"/>
              </a:lnSpc>
            </a:pPr>
            <a:r>
              <a:rPr lang="en-GB" sz="1400" dirty="0" err="1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CANopen</a:t>
            </a:r>
            <a:endParaRPr lang="en-GB" sz="1400" dirty="0">
              <a:solidFill>
                <a:schemeClr val="tx1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GB" sz="1400" dirty="0" err="1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EtherCAT</a:t>
            </a:r>
            <a:endParaRPr lang="en-GB" sz="1400" dirty="0">
              <a:solidFill>
                <a:schemeClr val="tx1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GB" sz="14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Ethernet IP</a:t>
            </a:r>
          </a:p>
          <a:p>
            <a:pPr lvl="1">
              <a:lnSpc>
                <a:spcPct val="80000"/>
              </a:lnSpc>
            </a:pPr>
            <a:r>
              <a:rPr lang="en-GB" sz="14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Profibus DP-V1</a:t>
            </a:r>
          </a:p>
          <a:p>
            <a:pPr lvl="1">
              <a:lnSpc>
                <a:spcPct val="80000"/>
              </a:lnSpc>
            </a:pPr>
            <a:r>
              <a:rPr lang="en-GB" sz="1400" dirty="0" err="1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Profinet</a:t>
            </a:r>
            <a:r>
              <a:rPr lang="en-GB" sz="14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IO</a:t>
            </a:r>
          </a:p>
          <a:p>
            <a:pPr lvl="1">
              <a:lnSpc>
                <a:spcPct val="80000"/>
              </a:lnSpc>
            </a:pPr>
            <a:r>
              <a:rPr lang="en-GB" sz="14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RS485 Modbus RTU</a:t>
            </a:r>
          </a:p>
          <a:p>
            <a:pPr lvl="1">
              <a:lnSpc>
                <a:spcPct val="80000"/>
              </a:lnSpc>
            </a:pPr>
            <a:endParaRPr lang="en-GB" sz="1400" dirty="0"/>
          </a:p>
          <a:p>
            <a:pPr lvl="1">
              <a:lnSpc>
                <a:spcPct val="80000"/>
              </a:lnSpc>
            </a:pPr>
            <a:endParaRPr lang="en-GB" sz="1400" dirty="0"/>
          </a:p>
          <a:p>
            <a:pPr>
              <a:lnSpc>
                <a:spcPct val="80000"/>
              </a:lnSpc>
            </a:pPr>
            <a:endParaRPr lang="fr-FR" sz="16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7F35CEF-6184-4716-8A5C-8C07D328B09A}"/>
              </a:ext>
            </a:extLst>
          </p:cNvPr>
          <p:cNvSpPr txBox="1"/>
          <p:nvPr/>
        </p:nvSpPr>
        <p:spPr>
          <a:xfrm>
            <a:off x="2404656" y="3374859"/>
            <a:ext cx="3066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12 Bit Resolution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2D3FC95-AE82-4BF7-83DA-B45888D533F0}"/>
              </a:ext>
            </a:extLst>
          </p:cNvPr>
          <p:cNvSpPr txBox="1"/>
          <p:nvPr/>
        </p:nvSpPr>
        <p:spPr>
          <a:xfrm>
            <a:off x="2397758" y="3582587"/>
            <a:ext cx="2094520" cy="36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12 Bit Resolution</a:t>
            </a:r>
          </a:p>
        </p:txBody>
      </p:sp>
    </p:spTree>
    <p:extLst>
      <p:ext uri="{BB962C8B-B14F-4D97-AF65-F5344CB8AC3E}">
        <p14:creationId xmlns:p14="http://schemas.microsoft.com/office/powerpoint/2010/main" val="2652992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776864" cy="531912"/>
          </a:xfrm>
        </p:spPr>
        <p:txBody>
          <a:bodyPr/>
          <a:lstStyle/>
          <a:p>
            <a:r>
              <a:rPr lang="fr-FR" dirty="0" err="1">
                <a:latin typeface="DIN 2014" panose="020B0504020202020204" pitchFamily="34" charset="0"/>
                <a:ea typeface="DIN 2014" panose="020B0504020202020204" pitchFamily="34" charset="0"/>
              </a:rPr>
              <a:t>Wiring</a:t>
            </a:r>
            <a:r>
              <a:rPr lang="fr-FR" dirty="0">
                <a:latin typeface="DIN 2014" panose="020B0504020202020204" pitchFamily="34" charset="0"/>
                <a:ea typeface="DIN 2014" panose="020B0504020202020204" pitchFamily="34" charset="0"/>
              </a:rPr>
              <a:t> and Terminal Identification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B664472-94A9-4433-A9BB-EB2395C40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597" y="908720"/>
            <a:ext cx="6380952" cy="4847619"/>
          </a:xfrm>
          <a:prstGeom prst="rect">
            <a:avLst/>
          </a:prstGeom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0AC53E55-788C-42C8-99D5-30CDECF99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36" y="3844534"/>
            <a:ext cx="3428624" cy="191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Arial" pitchFamily="34" charset="0"/>
              </a:defRPr>
            </a:lvl1pPr>
            <a:lvl2pPr marL="742950" indent="-285750">
              <a:defRPr sz="2000" b="1">
                <a:solidFill>
                  <a:srgbClr val="FF0000"/>
                </a:solidFill>
                <a:latin typeface="Arial" pitchFamily="34" charset="0"/>
              </a:defRPr>
            </a:lvl2pPr>
            <a:lvl3pPr marL="1143000" indent="-228600">
              <a:defRPr sz="2000" b="1"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>
              <a:defRPr sz="2000" b="1">
                <a:solidFill>
                  <a:srgbClr val="FF0000"/>
                </a:solidFill>
                <a:latin typeface="Arial" pitchFamily="34" charset="0"/>
              </a:defRPr>
            </a:lvl4pPr>
            <a:lvl5pPr marL="2057400" indent="-228600">
              <a:defRPr sz="2000" b="1">
                <a:solidFill>
                  <a:srgbClr val="FF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indent="-228600">
              <a:lnSpc>
                <a:spcPct val="120000"/>
              </a:lnSpc>
            </a:pPr>
            <a:r>
              <a:rPr lang="en-US" sz="12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Potential Earth Connections</a:t>
            </a:r>
          </a:p>
          <a:p>
            <a:pPr indent="-228600">
              <a:lnSpc>
                <a:spcPct val="120000"/>
              </a:lnSpc>
            </a:pPr>
            <a:endParaRPr lang="en-US" sz="1200" dirty="0">
              <a:solidFill>
                <a:srgbClr val="001342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pPr indent="-228600">
              <a:lnSpc>
                <a:spcPct val="120000"/>
              </a:lnSpc>
            </a:pPr>
            <a:r>
              <a:rPr lang="en-US" sz="12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AC Line Input Connections</a:t>
            </a:r>
          </a:p>
          <a:p>
            <a:pPr indent="-228600">
              <a:lnSpc>
                <a:spcPct val="120000"/>
              </a:lnSpc>
            </a:pPr>
            <a:endParaRPr lang="en-US" sz="1200" dirty="0">
              <a:solidFill>
                <a:schemeClr val="tx1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pPr indent="-228600">
              <a:lnSpc>
                <a:spcPct val="120000"/>
              </a:lnSpc>
            </a:pPr>
            <a:r>
              <a:rPr lang="en-US" sz="12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DC Dynamic Brake Connections</a:t>
            </a:r>
          </a:p>
          <a:p>
            <a:pPr indent="-228600">
              <a:lnSpc>
                <a:spcPct val="120000"/>
              </a:lnSpc>
            </a:pPr>
            <a:endParaRPr lang="de-DE" sz="1200" dirty="0">
              <a:solidFill>
                <a:schemeClr val="tx1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pPr indent="-228600">
              <a:lnSpc>
                <a:spcPct val="120000"/>
              </a:lnSpc>
            </a:pPr>
            <a:r>
              <a:rPr lang="en-US" sz="12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AC Motor </a:t>
            </a:r>
            <a:r>
              <a:rPr lang="en-US" sz="1200" dirty="0" err="1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Ouput</a:t>
            </a:r>
            <a:r>
              <a:rPr lang="en-US" sz="12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Connections</a:t>
            </a:r>
            <a:endParaRPr lang="de-DE" sz="1200" dirty="0">
              <a:solidFill>
                <a:schemeClr val="tx1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pPr indent="-228600">
              <a:lnSpc>
                <a:spcPct val="120000"/>
              </a:lnSpc>
            </a:pPr>
            <a:endParaRPr lang="de-DE" sz="1600" dirty="0">
              <a:solidFill>
                <a:srgbClr val="001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407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776864" cy="531912"/>
          </a:xfrm>
        </p:spPr>
        <p:txBody>
          <a:bodyPr/>
          <a:lstStyle/>
          <a:p>
            <a:r>
              <a:rPr lang="fr-FR" dirty="0" err="1">
                <a:latin typeface="DIN 2014" panose="020B0504020202020204" pitchFamily="34" charset="0"/>
                <a:ea typeface="DIN 2014" panose="020B0504020202020204" pitchFamily="34" charset="0"/>
              </a:rPr>
              <a:t>Wiring</a:t>
            </a:r>
            <a:r>
              <a:rPr lang="fr-FR" dirty="0">
                <a:latin typeface="DIN 2014" panose="020B0504020202020204" pitchFamily="34" charset="0"/>
                <a:ea typeface="DIN 2014" panose="020B0504020202020204" pitchFamily="34" charset="0"/>
              </a:rPr>
              <a:t> and Terminal Identification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0AC53E55-788C-42C8-99D5-30CDECF99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548680"/>
            <a:ext cx="4176464" cy="132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Arial" pitchFamily="34" charset="0"/>
              </a:defRPr>
            </a:lvl1pPr>
            <a:lvl2pPr marL="742950" indent="-285750">
              <a:defRPr sz="2000" b="1">
                <a:solidFill>
                  <a:srgbClr val="FF0000"/>
                </a:solidFill>
                <a:latin typeface="Arial" pitchFamily="34" charset="0"/>
              </a:defRPr>
            </a:lvl2pPr>
            <a:lvl3pPr marL="1143000" indent="-228600">
              <a:defRPr sz="2000" b="1"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>
              <a:defRPr sz="2000" b="1">
                <a:solidFill>
                  <a:srgbClr val="FF0000"/>
                </a:solidFill>
                <a:latin typeface="Arial" pitchFamily="34" charset="0"/>
              </a:defRPr>
            </a:lvl4pPr>
            <a:lvl5pPr marL="2057400" indent="-228600">
              <a:defRPr sz="2000" b="1">
                <a:solidFill>
                  <a:srgbClr val="FF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indent="-228600">
              <a:lnSpc>
                <a:spcPct val="120000"/>
              </a:lnSpc>
            </a:pPr>
            <a:endParaRPr lang="en-US" sz="1200" dirty="0">
              <a:solidFill>
                <a:schemeClr val="tx1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pPr indent="-228600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DC Dynamic Brake Connections</a:t>
            </a:r>
          </a:p>
          <a:p>
            <a:pPr indent="-228600">
              <a:lnSpc>
                <a:spcPct val="120000"/>
              </a:lnSpc>
            </a:pPr>
            <a:endParaRPr lang="de-DE" dirty="0">
              <a:solidFill>
                <a:schemeClr val="tx1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pPr indent="-228600">
              <a:lnSpc>
                <a:spcPct val="120000"/>
              </a:lnSpc>
            </a:pPr>
            <a:endParaRPr lang="de-DE" sz="1600" dirty="0">
              <a:solidFill>
                <a:srgbClr val="001342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E1DC928-89A6-489D-97E0-A33D09F59AA1}"/>
              </a:ext>
            </a:extLst>
          </p:cNvPr>
          <p:cNvSpPr txBox="1"/>
          <p:nvPr/>
        </p:nvSpPr>
        <p:spPr>
          <a:xfrm>
            <a:off x="827584" y="5021043"/>
            <a:ext cx="55446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DIN 2014" panose="020B0504020202020204" pitchFamily="34" charset="0"/>
                <a:ea typeface="DIN 2014" panose="020B0504020202020204" pitchFamily="34" charset="0"/>
              </a:rPr>
              <a:t>Remove and discard the DBR break-out feature in the housing by cutting the 4x bridges using suitable small side cutters.</a:t>
            </a:r>
            <a:endParaRPr lang="de-DE" sz="2000" b="1" dirty="0"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8EC0AD0-4416-445C-BDDF-7E7B2FF9A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4951401"/>
            <a:ext cx="1728192" cy="108530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E16557-AFB2-42BF-8B9D-A78DEC88B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209117"/>
            <a:ext cx="5933333" cy="3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03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776864" cy="531912"/>
          </a:xfrm>
        </p:spPr>
        <p:txBody>
          <a:bodyPr/>
          <a:lstStyle/>
          <a:p>
            <a:r>
              <a:rPr lang="fr-FR" dirty="0" err="1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Wiring</a:t>
            </a:r>
            <a:r>
              <a:rPr lang="fr-FR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and Terminal Identification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2F87001-779D-48F3-AEC9-3B03C5DBB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764704"/>
            <a:ext cx="5211238" cy="5635724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1B444DAE-006D-41A1-B8BB-0CBF7DEC5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700809"/>
            <a:ext cx="2448272" cy="96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Arial" pitchFamily="34" charset="0"/>
              </a:defRPr>
            </a:lvl1pPr>
            <a:lvl2pPr marL="742950" indent="-285750">
              <a:defRPr sz="2000" b="1">
                <a:solidFill>
                  <a:srgbClr val="FF0000"/>
                </a:solidFill>
                <a:latin typeface="Arial" pitchFamily="34" charset="0"/>
              </a:defRPr>
            </a:lvl2pPr>
            <a:lvl3pPr marL="1143000" indent="-228600">
              <a:defRPr sz="2000" b="1"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>
              <a:defRPr sz="2000" b="1">
                <a:solidFill>
                  <a:srgbClr val="FF0000"/>
                </a:solidFill>
                <a:latin typeface="Arial" pitchFamily="34" charset="0"/>
              </a:defRPr>
            </a:lvl4pPr>
            <a:lvl5pPr marL="2057400" indent="-228600">
              <a:defRPr sz="2000" b="1">
                <a:solidFill>
                  <a:srgbClr val="FF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indent="-228600">
              <a:lnSpc>
                <a:spcPct val="120000"/>
              </a:lnSpc>
            </a:pPr>
            <a:r>
              <a:rPr lang="en-US" sz="16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Control Board </a:t>
            </a:r>
          </a:p>
          <a:p>
            <a:pPr indent="-228600">
              <a:lnSpc>
                <a:spcPct val="120000"/>
              </a:lnSpc>
            </a:pPr>
            <a:r>
              <a:rPr lang="en-US" sz="16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Terminal Connections</a:t>
            </a:r>
          </a:p>
          <a:p>
            <a:pPr indent="-228600" algn="ctr">
              <a:lnSpc>
                <a:spcPct val="120000"/>
              </a:lnSpc>
            </a:pPr>
            <a:r>
              <a:rPr lang="en-US" sz="16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X1 – X6</a:t>
            </a:r>
            <a:endParaRPr lang="de-DE" sz="1600" dirty="0">
              <a:solidFill>
                <a:schemeClr val="tx1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395A9953-0CA0-4130-943F-CA5B62FA6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3068960"/>
            <a:ext cx="3428624" cy="317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Arial" pitchFamily="34" charset="0"/>
              </a:defRPr>
            </a:lvl1pPr>
            <a:lvl2pPr marL="742950" indent="-285750">
              <a:defRPr sz="2000" b="1">
                <a:solidFill>
                  <a:srgbClr val="FF0000"/>
                </a:solidFill>
                <a:latin typeface="Arial" pitchFamily="34" charset="0"/>
              </a:defRPr>
            </a:lvl2pPr>
            <a:lvl3pPr marL="1143000" indent="-228600">
              <a:defRPr sz="2000" b="1"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>
              <a:defRPr sz="2000" b="1">
                <a:solidFill>
                  <a:srgbClr val="FF0000"/>
                </a:solidFill>
                <a:latin typeface="Arial" pitchFamily="34" charset="0"/>
              </a:defRPr>
            </a:lvl4pPr>
            <a:lvl5pPr marL="2057400" indent="-228600">
              <a:defRPr sz="2000" b="1">
                <a:solidFill>
                  <a:srgbClr val="FF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indent="-228600">
              <a:lnSpc>
                <a:spcPct val="120000"/>
              </a:lnSpc>
            </a:pPr>
            <a:r>
              <a:rPr lang="en-US" sz="12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X1 </a:t>
            </a:r>
            <a:r>
              <a:rPr lang="en-US" sz="1200" dirty="0" err="1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Relais</a:t>
            </a:r>
            <a:r>
              <a:rPr lang="en-US" sz="12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Outputs</a:t>
            </a:r>
          </a:p>
          <a:p>
            <a:pPr indent="-228600">
              <a:lnSpc>
                <a:spcPct val="120000"/>
              </a:lnSpc>
            </a:pPr>
            <a:endParaRPr lang="en-US" sz="1200" dirty="0">
              <a:solidFill>
                <a:schemeClr val="tx1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pPr indent="-228600">
              <a:lnSpc>
                <a:spcPct val="120000"/>
              </a:lnSpc>
            </a:pPr>
            <a:endParaRPr lang="en-US" sz="1200" dirty="0">
              <a:solidFill>
                <a:schemeClr val="tx1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pPr indent="-228600">
              <a:lnSpc>
                <a:spcPct val="120000"/>
              </a:lnSpc>
            </a:pPr>
            <a:r>
              <a:rPr lang="en-US" sz="12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X2 Motor Thermistor</a:t>
            </a:r>
          </a:p>
          <a:p>
            <a:pPr indent="-228600">
              <a:lnSpc>
                <a:spcPct val="120000"/>
              </a:lnSpc>
            </a:pPr>
            <a:endParaRPr lang="en-US" sz="1200" dirty="0">
              <a:solidFill>
                <a:schemeClr val="tx1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pPr indent="-228600">
              <a:lnSpc>
                <a:spcPct val="120000"/>
              </a:lnSpc>
            </a:pPr>
            <a:r>
              <a:rPr lang="en-US" sz="12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X3 Analogue Inputs/Outputs</a:t>
            </a:r>
          </a:p>
          <a:p>
            <a:pPr indent="-228600">
              <a:lnSpc>
                <a:spcPct val="120000"/>
              </a:lnSpc>
            </a:pPr>
            <a:endParaRPr lang="en-US" sz="1200" dirty="0">
              <a:solidFill>
                <a:schemeClr val="tx1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pPr indent="-228600">
              <a:lnSpc>
                <a:spcPct val="120000"/>
              </a:lnSpc>
            </a:pPr>
            <a:r>
              <a:rPr lang="en-US" sz="12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X4 0V Reference, 24 V Supply </a:t>
            </a:r>
          </a:p>
          <a:p>
            <a:pPr indent="-228600">
              <a:lnSpc>
                <a:spcPct val="120000"/>
              </a:lnSpc>
            </a:pPr>
            <a:endParaRPr lang="en-US" sz="1200" dirty="0">
              <a:solidFill>
                <a:schemeClr val="tx1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pPr indent="-228600">
              <a:lnSpc>
                <a:spcPct val="120000"/>
              </a:lnSpc>
            </a:pPr>
            <a:endParaRPr lang="en-US" sz="1200" dirty="0">
              <a:solidFill>
                <a:schemeClr val="tx1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pPr indent="-228600">
              <a:lnSpc>
                <a:spcPct val="120000"/>
              </a:lnSpc>
            </a:pPr>
            <a:r>
              <a:rPr lang="en-US" sz="12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X5 Digital Inputs</a:t>
            </a:r>
          </a:p>
          <a:p>
            <a:pPr indent="-228600">
              <a:lnSpc>
                <a:spcPct val="120000"/>
              </a:lnSpc>
            </a:pPr>
            <a:endParaRPr lang="en-US" sz="1200" dirty="0">
              <a:solidFill>
                <a:schemeClr val="tx1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pPr indent="-228600">
              <a:lnSpc>
                <a:spcPct val="120000"/>
              </a:lnSpc>
            </a:pPr>
            <a:endParaRPr lang="en-US" sz="1200" dirty="0">
              <a:solidFill>
                <a:schemeClr val="tx1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pPr indent="-228600">
              <a:lnSpc>
                <a:spcPct val="120000"/>
              </a:lnSpc>
            </a:pPr>
            <a:r>
              <a:rPr lang="en-US" sz="12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X6 STO</a:t>
            </a:r>
            <a:endParaRPr lang="de-DE" sz="1600" dirty="0">
              <a:solidFill>
                <a:schemeClr val="tx1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861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776864" cy="531912"/>
          </a:xfrm>
        </p:spPr>
        <p:txBody>
          <a:bodyPr/>
          <a:lstStyle/>
          <a:p>
            <a:r>
              <a:rPr lang="fr-FR" dirty="0">
                <a:latin typeface="DIN 2014" panose="020B0504020202020204" pitchFamily="34" charset="0"/>
                <a:ea typeface="DIN 2014" panose="020B0504020202020204" pitchFamily="34" charset="0"/>
              </a:rPr>
              <a:t>User Display </a:t>
            </a:r>
            <a:r>
              <a:rPr lang="fr-FR" dirty="0" err="1">
                <a:latin typeface="DIN 2014" panose="020B0504020202020204" pitchFamily="34" charset="0"/>
                <a:ea typeface="DIN 2014" panose="020B0504020202020204" pitchFamily="34" charset="0"/>
              </a:rPr>
              <a:t>Keypads</a:t>
            </a:r>
            <a:endParaRPr lang="fr-FR" dirty="0"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B87355B-AC4E-4055-B3E4-F02C6362D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24" y="836711"/>
            <a:ext cx="2290678" cy="273630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03B69D6-E738-4067-BB42-809D98019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177" y="836711"/>
            <a:ext cx="2333333" cy="311428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90A3B1B-6FBE-4B4F-91B2-8C7970B7D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4618" y="4432102"/>
            <a:ext cx="1800200" cy="1589187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BCFA9DA3-B2A8-462E-A659-FF6AE9C68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6309" y="3830732"/>
            <a:ext cx="2448272" cy="67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Arial" pitchFamily="34" charset="0"/>
              </a:defRPr>
            </a:lvl1pPr>
            <a:lvl2pPr marL="742950" indent="-285750">
              <a:defRPr sz="2000" b="1">
                <a:solidFill>
                  <a:srgbClr val="FF0000"/>
                </a:solidFill>
                <a:latin typeface="Arial" pitchFamily="34" charset="0"/>
              </a:defRPr>
            </a:lvl2pPr>
            <a:lvl3pPr marL="1143000" indent="-228600">
              <a:defRPr sz="2000" b="1"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>
              <a:defRPr sz="2000" b="1">
                <a:solidFill>
                  <a:srgbClr val="FF0000"/>
                </a:solidFill>
                <a:latin typeface="Arial" pitchFamily="34" charset="0"/>
              </a:defRPr>
            </a:lvl4pPr>
            <a:lvl5pPr marL="2057400" indent="-228600">
              <a:defRPr sz="2000" b="1">
                <a:solidFill>
                  <a:srgbClr val="FF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indent="-228600">
              <a:lnSpc>
                <a:spcPct val="120000"/>
              </a:lnSpc>
            </a:pPr>
            <a:r>
              <a:rPr lang="en-US" sz="1600" dirty="0">
                <a:solidFill>
                  <a:srgbClr val="001342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Embedded </a:t>
            </a:r>
          </a:p>
          <a:p>
            <a:pPr indent="-228600">
              <a:lnSpc>
                <a:spcPct val="120000"/>
              </a:lnSpc>
            </a:pPr>
            <a:r>
              <a:rPr lang="en-US" sz="1600" dirty="0">
                <a:solidFill>
                  <a:srgbClr val="001342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    in the drive</a:t>
            </a:r>
            <a:endParaRPr lang="de-DE" sz="1600" dirty="0">
              <a:solidFill>
                <a:srgbClr val="001342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C7D7641-048E-49D9-BCDF-79B8BE95B8D1}"/>
              </a:ext>
            </a:extLst>
          </p:cNvPr>
          <p:cNvSpPr txBox="1"/>
          <p:nvPr/>
        </p:nvSpPr>
        <p:spPr>
          <a:xfrm>
            <a:off x="4441370" y="5462649"/>
            <a:ext cx="3875045" cy="586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DIN 2014" panose="020B0504020202020204" pitchFamily="34" charset="0"/>
                <a:ea typeface="DIN 2014" panose="020B0504020202020204" pitchFamily="34" charset="0"/>
              </a:rPr>
              <a:t>Connection Cable for Remote mounted Op Station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DIN 2014" panose="020B0504020202020204" pitchFamily="34" charset="0"/>
                <a:ea typeface="DIN 2014" panose="020B0504020202020204" pitchFamily="34" charset="0"/>
              </a:rPr>
              <a:t>Part Number: CM057375U300</a:t>
            </a:r>
            <a:endParaRPr lang="de-DE" sz="1200" b="1" dirty="0"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B2E4546-201B-45A3-B5BD-B39B0D020A8D}"/>
              </a:ext>
            </a:extLst>
          </p:cNvPr>
          <p:cNvSpPr txBox="1"/>
          <p:nvPr/>
        </p:nvSpPr>
        <p:spPr>
          <a:xfrm>
            <a:off x="6270821" y="4862763"/>
            <a:ext cx="21412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1342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Common Operator Station </a:t>
            </a:r>
          </a:p>
          <a:p>
            <a:r>
              <a:rPr lang="en-US" sz="1200" b="1" dirty="0">
                <a:solidFill>
                  <a:srgbClr val="001342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with 590, 690 &amp; 890 drives</a:t>
            </a:r>
            <a:endParaRPr lang="de-DE" sz="1200" b="1" dirty="0">
              <a:solidFill>
                <a:srgbClr val="001342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2DE471B-63BF-4B2C-A517-1C6DE0E1B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355" y="382588"/>
            <a:ext cx="3165381" cy="4488885"/>
          </a:xfrm>
          <a:prstGeom prst="rect">
            <a:avLst/>
          </a:prstGeom>
        </p:spPr>
      </p:pic>
      <p:cxnSp>
        <p:nvCxnSpPr>
          <p:cNvPr id="9" name="Verbinder: gekrümmt 8">
            <a:extLst>
              <a:ext uri="{FF2B5EF4-FFF2-40B4-BE49-F238E27FC236}">
                <a16:creationId xmlns:a16="http://schemas.microsoft.com/office/drawing/2014/main" id="{66C651A6-7391-4FAA-A439-516244AB23C2}"/>
              </a:ext>
            </a:extLst>
          </p:cNvPr>
          <p:cNvCxnSpPr>
            <a:cxnSpLocks/>
          </p:cNvCxnSpPr>
          <p:nvPr/>
        </p:nvCxnSpPr>
        <p:spPr bwMode="auto">
          <a:xfrm flipV="1">
            <a:off x="3275856" y="4166208"/>
            <a:ext cx="2621120" cy="1783072"/>
          </a:xfrm>
          <a:prstGeom prst="curvedConnector3">
            <a:avLst>
              <a:gd name="adj1" fmla="val 56624"/>
            </a:avLst>
          </a:prstGeom>
          <a:solidFill>
            <a:schemeClr val="accent1"/>
          </a:solidFill>
          <a:ln w="825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0A0BBFC-DA77-44E6-8089-C57EE21E2325}"/>
              </a:ext>
            </a:extLst>
          </p:cNvPr>
          <p:cNvCxnSpPr>
            <a:cxnSpLocks/>
          </p:cNvCxnSpPr>
          <p:nvPr/>
        </p:nvCxnSpPr>
        <p:spPr bwMode="auto">
          <a:xfrm>
            <a:off x="1682936" y="3397043"/>
            <a:ext cx="936104" cy="1296144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54B7A01F-769B-4B58-BB8C-34A280581755}"/>
              </a:ext>
            </a:extLst>
          </p:cNvPr>
          <p:cNvCxnSpPr>
            <a:cxnSpLocks/>
          </p:cNvCxnSpPr>
          <p:nvPr/>
        </p:nvCxnSpPr>
        <p:spPr bwMode="auto">
          <a:xfrm flipH="1">
            <a:off x="3650527" y="3822253"/>
            <a:ext cx="489425" cy="1058816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02F8D995-C0DD-4B48-AF87-8354614C221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831360" y="5093595"/>
            <a:ext cx="314239" cy="369054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49590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E1298F2E-5916-46F1-A672-F66CFE918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010" y="3127588"/>
            <a:ext cx="2666667" cy="261904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7598" y="116632"/>
            <a:ext cx="4392488" cy="900211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SD </a:t>
            </a:r>
            <a:r>
              <a:rPr lang="fr-FR" dirty="0" err="1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Card</a:t>
            </a:r>
            <a:endParaRPr lang="fr-FR" dirty="0">
              <a:solidFill>
                <a:schemeClr val="tx1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80728"/>
            <a:ext cx="6120680" cy="2592288"/>
          </a:xfrm>
        </p:spPr>
        <p:txBody>
          <a:bodyPr/>
          <a:lstStyle/>
          <a:p>
            <a:r>
              <a:rPr lang="fr-FR" sz="2800" dirty="0">
                <a:latin typeface="DIN 2014" panose="020B0504020202020204" pitchFamily="34" charset="0"/>
                <a:ea typeface="DIN 2014" panose="020B0504020202020204" pitchFamily="34" charset="0"/>
              </a:rPr>
              <a:t>µSD </a:t>
            </a:r>
            <a:r>
              <a:rPr lang="fr-FR" sz="2800" dirty="0" err="1">
                <a:latin typeface="DIN 2014" panose="020B0504020202020204" pitchFamily="34" charset="0"/>
                <a:ea typeface="DIN 2014" panose="020B0504020202020204" pitchFamily="34" charset="0"/>
              </a:rPr>
              <a:t>Card</a:t>
            </a:r>
            <a:r>
              <a:rPr lang="fr-FR" sz="2800" dirty="0">
                <a:latin typeface="DIN 2014" panose="020B0504020202020204" pitchFamily="34" charset="0"/>
                <a:ea typeface="DIN 2014" panose="020B0504020202020204" pitchFamily="34" charset="0"/>
              </a:rPr>
              <a:t> </a:t>
            </a:r>
          </a:p>
          <a:p>
            <a:pPr lvl="1"/>
            <a:r>
              <a:rPr lang="fr-FR" sz="18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Simple  </a:t>
            </a:r>
            <a:r>
              <a:rPr lang="fr-FR" sz="1800" dirty="0" err="1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Firmware</a:t>
            </a:r>
            <a:r>
              <a:rPr lang="fr-FR" sz="18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upgrade </a:t>
            </a:r>
          </a:p>
          <a:p>
            <a:pPr lvl="1"/>
            <a:r>
              <a:rPr lang="fr-FR" sz="1800" dirty="0" err="1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Cloning</a:t>
            </a:r>
            <a:r>
              <a:rPr lang="fr-FR" sz="18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application to </a:t>
            </a:r>
            <a:r>
              <a:rPr lang="fr-FR" sz="1800" dirty="0" err="1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other</a:t>
            </a:r>
            <a:r>
              <a:rPr lang="fr-FR" sz="18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drives</a:t>
            </a:r>
          </a:p>
          <a:p>
            <a:pPr lvl="1"/>
            <a:r>
              <a:rPr lang="fr-FR" sz="18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Carte µSD </a:t>
            </a:r>
            <a:r>
              <a:rPr lang="fr-FR" sz="1800" dirty="0" err="1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card</a:t>
            </a:r>
            <a:endParaRPr lang="fr-FR" sz="1800" dirty="0">
              <a:solidFill>
                <a:schemeClr val="tx1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pPr lvl="1"/>
            <a:r>
              <a:rPr lang="fr-FR" sz="1800" dirty="0" err="1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Saving</a:t>
            </a:r>
            <a:r>
              <a:rPr lang="fr-FR" sz="1800" dirty="0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project</a:t>
            </a:r>
            <a:endParaRPr lang="fr-FR" sz="1800" dirty="0">
              <a:solidFill>
                <a:schemeClr val="tx1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pPr lvl="1"/>
            <a:endParaRPr lang="fr-FR" sz="1800" dirty="0"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r>
              <a:rPr lang="en-US" sz="2200" b="1" dirty="0">
                <a:solidFill>
                  <a:srgbClr val="231F20"/>
                </a:solidFill>
                <a:effectLst/>
                <a:latin typeface="DIN 2014" panose="020B0504020202020204" pitchFamily="34" charset="0"/>
                <a:ea typeface="DIN 2014" panose="020B0504020202020204" pitchFamily="34" charset="0"/>
                <a:cs typeface="Times New Roman" panose="02020603050405020304" pitchFamily="18" charset="0"/>
              </a:rPr>
              <a:t>NOTE: </a:t>
            </a:r>
          </a:p>
          <a:p>
            <a:pPr marL="400050" lvl="1" indent="0">
              <a:buNone/>
            </a:pPr>
            <a:r>
              <a:rPr lang="en-US" sz="1800" dirty="0">
                <a:solidFill>
                  <a:schemeClr val="tx1"/>
                </a:solidFill>
                <a:effectLst/>
                <a:latin typeface="DIN 2014" panose="020B0504020202020204" pitchFamily="34" charset="0"/>
                <a:ea typeface="DIN 2014" panose="020B0504020202020204" pitchFamily="34" charset="0"/>
                <a:cs typeface="Times New Roman" panose="02020603050405020304" pitchFamily="18" charset="0"/>
              </a:rPr>
              <a:t>The µSD card must be FAT32 formatted. </a:t>
            </a:r>
          </a:p>
          <a:p>
            <a:pPr marL="400050" lvl="1" indent="0">
              <a:buNone/>
            </a:pPr>
            <a:r>
              <a:rPr lang="en-US" sz="1800" dirty="0">
                <a:solidFill>
                  <a:schemeClr val="tx1"/>
                </a:solidFill>
                <a:effectLst/>
                <a:latin typeface="DIN 2014" panose="020B0504020202020204" pitchFamily="34" charset="0"/>
                <a:ea typeface="DIN 2014" panose="020B0504020202020204" pitchFamily="34" charset="0"/>
                <a:cs typeface="Times New Roman" panose="02020603050405020304" pitchFamily="18" charset="0"/>
              </a:rPr>
              <a:t>This implies a 32GB limitation of MS Windows OS</a:t>
            </a:r>
          </a:p>
          <a:p>
            <a:pPr marL="400050" lvl="1" indent="0">
              <a:buNone/>
            </a:pPr>
            <a:r>
              <a:rPr lang="en-US" sz="1800" dirty="0">
                <a:solidFill>
                  <a:schemeClr val="tx1"/>
                </a:solidFill>
                <a:effectLst/>
                <a:latin typeface="DIN 2014" panose="020B0504020202020204" pitchFamily="34" charset="0"/>
                <a:ea typeface="DIN 2014" panose="020B0504020202020204" pitchFamily="34" charset="0"/>
                <a:cs typeface="Times New Roman" panose="02020603050405020304" pitchFamily="18" charset="0"/>
              </a:rPr>
              <a:t>(if a different type of µSD card is used, </a:t>
            </a:r>
          </a:p>
          <a:p>
            <a:pPr marL="400050" lvl="1" indent="0">
              <a:buNone/>
            </a:pPr>
            <a:r>
              <a:rPr lang="en-US" sz="1800" dirty="0">
                <a:solidFill>
                  <a:schemeClr val="tx1"/>
                </a:solidFill>
                <a:effectLst/>
                <a:latin typeface="DIN 2014" panose="020B0504020202020204" pitchFamily="34" charset="0"/>
                <a:ea typeface="DIN 2014" panose="020B0504020202020204" pitchFamily="34" charset="0"/>
                <a:cs typeface="Times New Roman" panose="02020603050405020304" pitchFamily="18" charset="0"/>
              </a:rPr>
              <a:t>then a partition tool might be required)</a:t>
            </a:r>
          </a:p>
          <a:p>
            <a:pPr marL="400050" lvl="1" indent="0">
              <a:buNone/>
            </a:pPr>
            <a:endParaRPr lang="en-US" sz="1800" dirty="0">
              <a:solidFill>
                <a:schemeClr val="tx1"/>
              </a:solidFill>
              <a:latin typeface="DIN 2014" panose="020B0504020202020204" pitchFamily="34" charset="0"/>
              <a:ea typeface="DIN 2014" panose="020B0504020202020204" pitchFamily="34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r>
              <a:rPr lang="en-US" sz="1800" dirty="0">
                <a:solidFill>
                  <a:schemeClr val="tx1"/>
                </a:solidFill>
                <a:effectLst/>
                <a:latin typeface="DIN 2014" panose="020B0504020202020204" pitchFamily="34" charset="0"/>
                <a:ea typeface="DIN 2014" panose="020B0504020202020204" pitchFamily="34" charset="0"/>
                <a:cs typeface="Times New Roman" panose="02020603050405020304" pitchFamily="18" charset="0"/>
              </a:rPr>
              <a:t>The µSD Memory Card (not supplied) </a:t>
            </a:r>
          </a:p>
          <a:p>
            <a:pPr marL="400050" lvl="1" indent="0">
              <a:buNone/>
            </a:pPr>
            <a:r>
              <a:rPr lang="en-US" sz="1800" dirty="0">
                <a:solidFill>
                  <a:schemeClr val="tx1"/>
                </a:solidFill>
                <a:effectLst/>
                <a:latin typeface="DIN 2014" panose="020B0504020202020204" pitchFamily="34" charset="0"/>
                <a:ea typeface="DIN 2014" panose="020B0504020202020204" pitchFamily="34" charset="0"/>
                <a:cs typeface="Times New Roman" panose="02020603050405020304" pitchFamily="18" charset="0"/>
              </a:rPr>
              <a:t>is intended to be customer installed!</a:t>
            </a:r>
            <a:endParaRPr lang="fr-FR" sz="1800" dirty="0">
              <a:solidFill>
                <a:schemeClr val="tx1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4" name="AutoShape 4" descr="http://t1.gstatic.com/images?q=tbn:ANd9GcRKsJpz_ggT2NETyS4MQsqRBiDcFrkSuZH1CYRUU1kB-VzWbyec"/>
          <p:cNvSpPr>
            <a:spLocks noChangeAspect="1" noChangeArrowheads="1"/>
          </p:cNvSpPr>
          <p:nvPr/>
        </p:nvSpPr>
        <p:spPr bwMode="auto">
          <a:xfrm>
            <a:off x="63500" y="-1143000"/>
            <a:ext cx="19240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210F164-E823-4301-BB4D-1DD336DA5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732" y="1208168"/>
            <a:ext cx="3683224" cy="174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24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657125"/>
          </a:xfrm>
        </p:spPr>
        <p:txBody>
          <a:bodyPr/>
          <a:lstStyle/>
          <a:p>
            <a:r>
              <a:rPr lang="fr-FR" dirty="0">
                <a:latin typeface="DIN 2014" panose="020B0504020202020204" pitchFamily="34" charset="0"/>
                <a:ea typeface="DIN 2014" panose="020B0504020202020204" pitchFamily="34" charset="0"/>
              </a:rPr>
              <a:t>Option Modules (AC20 </a:t>
            </a:r>
            <a:r>
              <a:rPr lang="fr-FR" dirty="0" err="1">
                <a:latin typeface="DIN 2014" panose="020B0504020202020204" pitchFamily="34" charset="0"/>
                <a:ea typeface="DIN 2014" panose="020B0504020202020204" pitchFamily="34" charset="0"/>
              </a:rPr>
              <a:t>only</a:t>
            </a:r>
            <a:r>
              <a:rPr lang="fr-FR" dirty="0">
                <a:latin typeface="DIN 2014" panose="020B0504020202020204" pitchFamily="34" charset="0"/>
                <a:ea typeface="DIN 2014" panose="020B0504020202020204" pitchFamily="34" charset="0"/>
              </a:rPr>
              <a:t>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31056E6-EB49-4620-B5CC-E71643234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12" y="1676400"/>
            <a:ext cx="7075391" cy="443695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402B308-8C48-44B3-A3FE-257EC7558440}"/>
              </a:ext>
            </a:extLst>
          </p:cNvPr>
          <p:cNvSpPr txBox="1"/>
          <p:nvPr/>
        </p:nvSpPr>
        <p:spPr>
          <a:xfrm>
            <a:off x="845112" y="961925"/>
            <a:ext cx="5671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31F20"/>
                </a:solidFill>
                <a:effectLst/>
                <a:latin typeface="DIN 2014" panose="020B0504020202020204" pitchFamily="34" charset="0"/>
                <a:ea typeface="DIN 2014" panose="020B0504020202020204" pitchFamily="34" charset="0"/>
              </a:rPr>
              <a:t>Encoder Feedback option card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31F20"/>
                </a:solidFill>
                <a:effectLst/>
                <a:latin typeface="DIN 2014" panose="020B0504020202020204" pitchFamily="34" charset="0"/>
                <a:ea typeface="DIN 2014" panose="020B0504020202020204" pitchFamily="34" charset="0"/>
              </a:rPr>
              <a:t>General Purpose Input/Output (GPIO) option card</a:t>
            </a:r>
            <a:endParaRPr lang="de-DE" dirty="0"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691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685800"/>
          </a:xfrm>
        </p:spPr>
        <p:txBody>
          <a:bodyPr/>
          <a:lstStyle/>
          <a:p>
            <a:r>
              <a:rPr lang="fr-FR" dirty="0">
                <a:latin typeface="DIN 2014" panose="020B0504020202020204" pitchFamily="34" charset="0"/>
                <a:ea typeface="DIN 2014" panose="020B0504020202020204" pitchFamily="34" charset="0"/>
              </a:rPr>
              <a:t>Option Modules (AC20 </a:t>
            </a:r>
            <a:r>
              <a:rPr lang="fr-FR" dirty="0" err="1">
                <a:latin typeface="DIN 2014" panose="020B0504020202020204" pitchFamily="34" charset="0"/>
                <a:ea typeface="DIN 2014" panose="020B0504020202020204" pitchFamily="34" charset="0"/>
              </a:rPr>
              <a:t>only</a:t>
            </a:r>
            <a:r>
              <a:rPr lang="fr-FR" dirty="0">
                <a:latin typeface="DIN 2014" panose="020B0504020202020204" pitchFamily="34" charset="0"/>
                <a:ea typeface="DIN 2014" panose="020B0504020202020204" pitchFamily="34" charset="0"/>
              </a:rPr>
              <a:t>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A71BE31-C170-4698-B778-DFACCA5B5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09" y="1229000"/>
            <a:ext cx="7752381" cy="4400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FCF4BB1-6ED4-481C-B373-03B56FB7AC5D}"/>
              </a:ext>
            </a:extLst>
          </p:cNvPr>
          <p:cNvSpPr txBox="1"/>
          <p:nvPr/>
        </p:nvSpPr>
        <p:spPr>
          <a:xfrm>
            <a:off x="827584" y="990600"/>
            <a:ext cx="5671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31F20"/>
                </a:solidFill>
                <a:effectLst/>
                <a:latin typeface="DIN 2014" panose="020B0504020202020204" pitchFamily="34" charset="0"/>
                <a:ea typeface="DIN 2014" panose="020B0504020202020204" pitchFamily="34" charset="0"/>
              </a:rPr>
              <a:t>Encoder Feedback option card</a:t>
            </a:r>
            <a:endParaRPr lang="de-DE" dirty="0"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870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711200"/>
          </a:xfrm>
        </p:spPr>
        <p:txBody>
          <a:bodyPr/>
          <a:lstStyle/>
          <a:p>
            <a:pPr eaLnBrk="1" hangingPunct="1"/>
            <a:r>
              <a:rPr lang="fr-FR" dirty="0">
                <a:latin typeface="DIN 2014" panose="020B0504020202020204" pitchFamily="34" charset="0"/>
                <a:ea typeface="DIN 2014" panose="020B0504020202020204" pitchFamily="34" charset="0"/>
              </a:rPr>
              <a:t>Content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153400" cy="365834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800" b="1" dirty="0">
                <a:latin typeface="DIN 2014" panose="020B0504020202020204" pitchFamily="34" charset="0"/>
                <a:ea typeface="DIN 2014" panose="020B0504020202020204" pitchFamily="34" charset="0"/>
              </a:rPr>
              <a:t>Product </a:t>
            </a:r>
            <a:r>
              <a:rPr lang="fr-FR" sz="2800" b="1" dirty="0" err="1">
                <a:latin typeface="DIN 2014" panose="020B0504020202020204" pitchFamily="34" charset="0"/>
                <a:ea typeface="DIN 2014" panose="020B0504020202020204" pitchFamily="34" charset="0"/>
              </a:rPr>
              <a:t>Overview</a:t>
            </a:r>
            <a:endParaRPr lang="fr-FR" sz="2800" b="1" dirty="0"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fr-FR" sz="2800" b="1" dirty="0">
                <a:latin typeface="DIN 2014" panose="020B0504020202020204" pitchFamily="34" charset="0"/>
                <a:ea typeface="DIN 2014" panose="020B0504020202020204" pitchFamily="34" charset="0"/>
              </a:rPr>
              <a:t>Product Codes</a:t>
            </a:r>
          </a:p>
          <a:p>
            <a:pPr>
              <a:lnSpc>
                <a:spcPct val="90000"/>
              </a:lnSpc>
            </a:pPr>
            <a:r>
              <a:rPr lang="fr-FR" sz="2800" b="1" dirty="0" err="1">
                <a:latin typeface="DIN 2014" panose="020B0504020202020204" pitchFamily="34" charset="0"/>
                <a:ea typeface="DIN 2014" panose="020B0504020202020204" pitchFamily="34" charset="0"/>
              </a:rPr>
              <a:t>Technical</a:t>
            </a:r>
            <a:r>
              <a:rPr lang="fr-FR" sz="2800" b="1" dirty="0">
                <a:latin typeface="DIN 2014" panose="020B0504020202020204" pitchFamily="34" charset="0"/>
                <a:ea typeface="DIN 2014" panose="020B0504020202020204" pitchFamily="34" charset="0"/>
              </a:rPr>
              <a:t> </a:t>
            </a:r>
            <a:r>
              <a:rPr lang="fr-FR" sz="2800" b="1" dirty="0" err="1">
                <a:latin typeface="DIN 2014" panose="020B0504020202020204" pitchFamily="34" charset="0"/>
                <a:ea typeface="DIN 2014" panose="020B0504020202020204" pitchFamily="34" charset="0"/>
              </a:rPr>
              <a:t>Specifications</a:t>
            </a:r>
            <a:endParaRPr lang="fr-FR" sz="2800" b="1" dirty="0"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800" b="1" dirty="0" err="1">
                <a:latin typeface="DIN 2014" panose="020B0504020202020204" pitchFamily="34" charset="0"/>
                <a:ea typeface="DIN 2014" panose="020B0504020202020204" pitchFamily="34" charset="0"/>
              </a:rPr>
              <a:t>Wiring</a:t>
            </a:r>
            <a:r>
              <a:rPr lang="fr-FR" sz="2800" b="1" dirty="0">
                <a:latin typeface="DIN 2014" panose="020B0504020202020204" pitchFamily="34" charset="0"/>
                <a:ea typeface="DIN 2014" panose="020B0504020202020204" pitchFamily="34" charset="0"/>
              </a:rPr>
              <a:t> and Terminal Identification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b="1" dirty="0">
                <a:latin typeface="DIN 2014" panose="020B0504020202020204" pitchFamily="34" charset="0"/>
                <a:ea typeface="DIN 2014" panose="020B0504020202020204" pitchFamily="34" charset="0"/>
              </a:rPr>
              <a:t>User Display </a:t>
            </a:r>
            <a:r>
              <a:rPr lang="fr-FR" sz="2800" b="1" dirty="0" err="1">
                <a:latin typeface="DIN 2014" panose="020B0504020202020204" pitchFamily="34" charset="0"/>
                <a:ea typeface="DIN 2014" panose="020B0504020202020204" pitchFamily="34" charset="0"/>
              </a:rPr>
              <a:t>Keypads</a:t>
            </a:r>
            <a:endParaRPr lang="fr-FR" sz="2800" b="1" dirty="0"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 2014" panose="020B0504020202020204" pitchFamily="34" charset="0"/>
                <a:ea typeface="DIN 2014" panose="020B0504020202020204" pitchFamily="34" charset="0"/>
              </a:rPr>
              <a:t>SD Card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 2014" panose="020B0504020202020204" pitchFamily="34" charset="0"/>
                <a:ea typeface="DIN 2014" panose="020B0504020202020204" pitchFamily="34" charset="0"/>
              </a:rPr>
              <a:t>Option Modules (AC20 </a:t>
            </a:r>
            <a:r>
              <a:rPr kumimoji="0" lang="fr-FR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 2014" panose="020B0504020202020204" pitchFamily="34" charset="0"/>
                <a:ea typeface="DIN 2014" panose="020B0504020202020204" pitchFamily="34" charset="0"/>
              </a:rPr>
              <a:t>only</a:t>
            </a: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 2014" panose="020B0504020202020204" pitchFamily="34" charset="0"/>
                <a:ea typeface="DIN 2014" panose="020B0504020202020204" pitchFamily="34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/>
              <a:defRPr/>
            </a:pPr>
            <a:r>
              <a:rPr lang="fr-FR" sz="2800" b="1" dirty="0">
                <a:solidFill>
                  <a:prstClr val="black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Communication Interface Option </a:t>
            </a:r>
            <a:r>
              <a:rPr lang="fr-FR" sz="2800" b="1" dirty="0" err="1">
                <a:solidFill>
                  <a:prstClr val="black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Cards</a:t>
            </a:r>
            <a:br>
              <a:rPr lang="fr-FR" sz="2800" b="1" dirty="0">
                <a:solidFill>
                  <a:prstClr val="black"/>
                </a:solidFill>
                <a:latin typeface="DIN 2014" panose="020B0504020202020204" pitchFamily="34" charset="0"/>
                <a:ea typeface="DIN 2014" panose="020B0504020202020204" pitchFamily="34" charset="0"/>
              </a:rPr>
            </a:br>
            <a:r>
              <a:rPr lang="fr-FR" sz="2800" b="1" dirty="0">
                <a:solidFill>
                  <a:prstClr val="black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(AC20 </a:t>
            </a:r>
            <a:r>
              <a:rPr lang="fr-FR" sz="2800" b="1" dirty="0" err="1">
                <a:solidFill>
                  <a:prstClr val="black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only</a:t>
            </a:r>
            <a:r>
              <a:rPr lang="fr-FR" sz="2800" b="1" dirty="0">
                <a:solidFill>
                  <a:prstClr val="black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fr-FR" sz="4000" dirty="0"/>
          </a:p>
          <a:p>
            <a:pPr eaLnBrk="1" hangingPunct="1">
              <a:lnSpc>
                <a:spcPct val="90000"/>
              </a:lnSpc>
            </a:pPr>
            <a:endParaRPr lang="fr-FR" sz="4000" dirty="0"/>
          </a:p>
          <a:p>
            <a:pPr eaLnBrk="1" hangingPunct="1">
              <a:lnSpc>
                <a:spcPct val="90000"/>
              </a:lnSpc>
            </a:pPr>
            <a:endParaRPr lang="fr-FR" sz="4000" dirty="0"/>
          </a:p>
          <a:p>
            <a:pPr eaLnBrk="1" hangingPunct="1">
              <a:lnSpc>
                <a:spcPct val="90000"/>
              </a:lnSpc>
            </a:pPr>
            <a:endParaRPr lang="fr-FR" sz="4000" dirty="0"/>
          </a:p>
          <a:p>
            <a:pPr eaLnBrk="1" hangingPunct="1">
              <a:lnSpc>
                <a:spcPct val="90000"/>
              </a:lnSpc>
            </a:pPr>
            <a:endParaRPr lang="fr-FR" sz="4000" dirty="0"/>
          </a:p>
          <a:p>
            <a:pPr eaLnBrk="1" hangingPunct="1">
              <a:lnSpc>
                <a:spcPct val="90000"/>
              </a:lnSpc>
            </a:pP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175641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685800"/>
          </a:xfrm>
        </p:spPr>
        <p:txBody>
          <a:bodyPr/>
          <a:lstStyle/>
          <a:p>
            <a:r>
              <a:rPr lang="fr-FR" dirty="0">
                <a:latin typeface="DIN 2014" panose="020B0504020202020204" pitchFamily="34" charset="0"/>
                <a:ea typeface="DIN 2014" panose="020B0504020202020204" pitchFamily="34" charset="0"/>
              </a:rPr>
              <a:t>Option Modules (AC20 </a:t>
            </a:r>
            <a:r>
              <a:rPr lang="fr-FR" dirty="0" err="1">
                <a:latin typeface="DIN 2014" panose="020B0504020202020204" pitchFamily="34" charset="0"/>
                <a:ea typeface="DIN 2014" panose="020B0504020202020204" pitchFamily="34" charset="0"/>
              </a:rPr>
              <a:t>only</a:t>
            </a:r>
            <a:r>
              <a:rPr lang="fr-FR" dirty="0">
                <a:latin typeface="DIN 2014" panose="020B0504020202020204" pitchFamily="34" charset="0"/>
                <a:ea typeface="DIN 2014" panose="020B0504020202020204" pitchFamily="34" charset="0"/>
              </a:rPr>
              <a:t>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4FA046A-A882-436A-9B58-D5C1982A986E}"/>
              </a:ext>
            </a:extLst>
          </p:cNvPr>
          <p:cNvSpPr txBox="1"/>
          <p:nvPr/>
        </p:nvSpPr>
        <p:spPr>
          <a:xfrm>
            <a:off x="827584" y="990600"/>
            <a:ext cx="5671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31F20"/>
                </a:solidFill>
                <a:effectLst/>
                <a:latin typeface="DIN 2014" panose="020B0504020202020204" pitchFamily="34" charset="0"/>
                <a:ea typeface="DIN 2014" panose="020B0504020202020204" pitchFamily="34" charset="0"/>
              </a:rPr>
              <a:t>Encoder Feedback option card ratings</a:t>
            </a:r>
            <a:endParaRPr lang="de-DE" dirty="0"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C56FDBD-D747-4B92-8F96-AC8B068F7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83" y="1676400"/>
            <a:ext cx="8090634" cy="376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22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685800"/>
          </a:xfrm>
        </p:spPr>
        <p:txBody>
          <a:bodyPr/>
          <a:lstStyle/>
          <a:p>
            <a:r>
              <a:rPr lang="fr-FR" dirty="0">
                <a:latin typeface="DIN 2014" panose="020B0504020202020204" pitchFamily="34" charset="0"/>
                <a:ea typeface="DIN 2014" panose="020B0504020202020204" pitchFamily="34" charset="0"/>
              </a:rPr>
              <a:t>Option Modules (AC20 </a:t>
            </a:r>
            <a:r>
              <a:rPr lang="fr-FR" dirty="0" err="1">
                <a:latin typeface="DIN 2014" panose="020B0504020202020204" pitchFamily="34" charset="0"/>
                <a:ea typeface="DIN 2014" panose="020B0504020202020204" pitchFamily="34" charset="0"/>
              </a:rPr>
              <a:t>only</a:t>
            </a:r>
            <a:r>
              <a:rPr lang="fr-FR" dirty="0">
                <a:latin typeface="DIN 2014" panose="020B0504020202020204" pitchFamily="34" charset="0"/>
                <a:ea typeface="DIN 2014" panose="020B0504020202020204" pitchFamily="34" charset="0"/>
              </a:rPr>
              <a:t>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4FA046A-A882-436A-9B58-D5C1982A986E}"/>
              </a:ext>
            </a:extLst>
          </p:cNvPr>
          <p:cNvSpPr txBox="1"/>
          <p:nvPr/>
        </p:nvSpPr>
        <p:spPr>
          <a:xfrm>
            <a:off x="827584" y="990600"/>
            <a:ext cx="5671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31F20"/>
                </a:solidFill>
                <a:effectLst/>
                <a:latin typeface="DIN 2014" panose="020B0504020202020204" pitchFamily="34" charset="0"/>
                <a:ea typeface="DIN 2014" panose="020B0504020202020204" pitchFamily="34" charset="0"/>
              </a:rPr>
              <a:t>Encoder Feedback option card ratings</a:t>
            </a:r>
            <a:endParaRPr lang="de-DE" dirty="0"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6B4D7B9-D2C2-4213-BC0D-6C3C4C909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54" y="1676400"/>
            <a:ext cx="8079292" cy="391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93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657125"/>
          </a:xfrm>
        </p:spPr>
        <p:txBody>
          <a:bodyPr/>
          <a:lstStyle/>
          <a:p>
            <a:r>
              <a:rPr lang="fr-FR" dirty="0">
                <a:latin typeface="DIN 2014" panose="020B0504020202020204" pitchFamily="34" charset="0"/>
                <a:ea typeface="DIN 2014" panose="020B0504020202020204" pitchFamily="34" charset="0"/>
              </a:rPr>
              <a:t>Option Modules (AC20 </a:t>
            </a:r>
            <a:r>
              <a:rPr lang="fr-FR" dirty="0" err="1">
                <a:latin typeface="DIN 2014" panose="020B0504020202020204" pitchFamily="34" charset="0"/>
                <a:ea typeface="DIN 2014" panose="020B0504020202020204" pitchFamily="34" charset="0"/>
              </a:rPr>
              <a:t>only</a:t>
            </a:r>
            <a:r>
              <a:rPr lang="fr-FR" dirty="0">
                <a:latin typeface="DIN 2014" panose="020B0504020202020204" pitchFamily="34" charset="0"/>
                <a:ea typeface="DIN 2014" panose="020B0504020202020204" pitchFamily="34" charset="0"/>
              </a:rPr>
              <a:t>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63B2C2F-F504-43A0-9F77-2E5F2E607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419" y="1458937"/>
            <a:ext cx="7752381" cy="441904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D8E022F-9639-4967-B63E-F42F0F0DBEBD}"/>
              </a:ext>
            </a:extLst>
          </p:cNvPr>
          <p:cNvSpPr txBox="1"/>
          <p:nvPr/>
        </p:nvSpPr>
        <p:spPr>
          <a:xfrm>
            <a:off x="845112" y="961925"/>
            <a:ext cx="5671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31F20"/>
                </a:solidFill>
                <a:effectLst/>
                <a:latin typeface="DIN 2014" panose="020B0504020202020204" pitchFamily="34" charset="0"/>
                <a:ea typeface="DIN 2014" panose="020B0504020202020204" pitchFamily="34" charset="0"/>
              </a:rPr>
              <a:t>General Purpose Input/Output (GPIO) option card</a:t>
            </a:r>
            <a:endParaRPr lang="de-DE" dirty="0"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712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Option Modules (AC20 </a:t>
            </a:r>
            <a:r>
              <a:rPr lang="fr-FR" dirty="0" err="1"/>
              <a:t>only</a:t>
            </a:r>
            <a:r>
              <a:rPr lang="fr-FR" dirty="0"/>
              <a:t>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D8E022F-9639-4967-B63E-F42F0F0DBEBD}"/>
              </a:ext>
            </a:extLst>
          </p:cNvPr>
          <p:cNvSpPr txBox="1"/>
          <p:nvPr/>
        </p:nvSpPr>
        <p:spPr>
          <a:xfrm>
            <a:off x="845112" y="961925"/>
            <a:ext cx="6391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General Purpose Input/Output (GPIO) option card ratings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80E0249-D9EA-442A-818D-46B279462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364136"/>
            <a:ext cx="6624736" cy="473698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141EFF3-5349-4E54-9633-71364988241E}"/>
              </a:ext>
            </a:extLst>
          </p:cNvPr>
          <p:cNvSpPr txBox="1"/>
          <p:nvPr/>
        </p:nvSpPr>
        <p:spPr>
          <a:xfrm>
            <a:off x="3707904" y="1400130"/>
            <a:ext cx="2094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12 Bit Resolution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4498364-653C-4FEF-9376-06058181B878}"/>
              </a:ext>
            </a:extLst>
          </p:cNvPr>
          <p:cNvSpPr txBox="1"/>
          <p:nvPr/>
        </p:nvSpPr>
        <p:spPr>
          <a:xfrm>
            <a:off x="3707904" y="3861048"/>
            <a:ext cx="2094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12 Bit Resolution</a:t>
            </a:r>
          </a:p>
        </p:txBody>
      </p:sp>
    </p:spTree>
    <p:extLst>
      <p:ext uri="{BB962C8B-B14F-4D97-AF65-F5344CB8AC3E}">
        <p14:creationId xmlns:p14="http://schemas.microsoft.com/office/powerpoint/2010/main" val="2328414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657125"/>
          </a:xfrm>
        </p:spPr>
        <p:txBody>
          <a:bodyPr/>
          <a:lstStyle/>
          <a:p>
            <a:r>
              <a:rPr lang="fr-FR" dirty="0">
                <a:latin typeface="DIN 2014" panose="020B0504020202020204" pitchFamily="34" charset="0"/>
                <a:ea typeface="DIN 2014" panose="020B0504020202020204" pitchFamily="34" charset="0"/>
              </a:rPr>
              <a:t>Option Modules (AC20 </a:t>
            </a:r>
            <a:r>
              <a:rPr lang="fr-FR" dirty="0" err="1">
                <a:latin typeface="DIN 2014" panose="020B0504020202020204" pitchFamily="34" charset="0"/>
                <a:ea typeface="DIN 2014" panose="020B0504020202020204" pitchFamily="34" charset="0"/>
              </a:rPr>
              <a:t>only</a:t>
            </a:r>
            <a:r>
              <a:rPr lang="fr-FR" dirty="0">
                <a:latin typeface="DIN 2014" panose="020B0504020202020204" pitchFamily="34" charset="0"/>
                <a:ea typeface="DIN 2014" panose="020B0504020202020204" pitchFamily="34" charset="0"/>
              </a:rPr>
              <a:t>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D8E022F-9639-4967-B63E-F42F0F0DBEBD}"/>
              </a:ext>
            </a:extLst>
          </p:cNvPr>
          <p:cNvSpPr txBox="1"/>
          <p:nvPr/>
        </p:nvSpPr>
        <p:spPr>
          <a:xfrm>
            <a:off x="845112" y="961925"/>
            <a:ext cx="6391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31F20"/>
                </a:solidFill>
                <a:effectLst/>
                <a:latin typeface="DIN 2014" panose="020B0504020202020204" pitchFamily="34" charset="0"/>
                <a:ea typeface="DIN 2014" panose="020B0504020202020204" pitchFamily="34" charset="0"/>
              </a:rPr>
              <a:t>General Purpose Input/Output (GPIO) option card ratings</a:t>
            </a:r>
            <a:endParaRPr lang="de-DE" dirty="0"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9127EE5-6C6F-4AA3-AB15-52A30EE2C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561" y="1331257"/>
            <a:ext cx="5671104" cy="523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02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0088" y="27856"/>
            <a:ext cx="8704400" cy="1371600"/>
          </a:xfrm>
        </p:spPr>
        <p:txBody>
          <a:bodyPr/>
          <a:lstStyle/>
          <a:p>
            <a:r>
              <a:rPr lang="fr-FR" dirty="0">
                <a:latin typeface="DIN 2014" panose="020B0504020202020204" pitchFamily="34" charset="0"/>
                <a:ea typeface="DIN 2014" panose="020B0504020202020204" pitchFamily="34" charset="0"/>
              </a:rPr>
              <a:t>Communication Interface Option </a:t>
            </a:r>
            <a:r>
              <a:rPr lang="fr-FR" dirty="0" err="1">
                <a:latin typeface="DIN 2014" panose="020B0504020202020204" pitchFamily="34" charset="0"/>
                <a:ea typeface="DIN 2014" panose="020B0504020202020204" pitchFamily="34" charset="0"/>
              </a:rPr>
              <a:t>Cards</a:t>
            </a:r>
            <a:br>
              <a:rPr lang="fr-FR" dirty="0">
                <a:latin typeface="DIN 2014" panose="020B0504020202020204" pitchFamily="34" charset="0"/>
                <a:ea typeface="DIN 2014" panose="020B0504020202020204" pitchFamily="34" charset="0"/>
              </a:rPr>
            </a:br>
            <a:r>
              <a:rPr lang="fr-FR" dirty="0">
                <a:latin typeface="DIN 2014" panose="020B0504020202020204" pitchFamily="34" charset="0"/>
                <a:ea typeface="DIN 2014" panose="020B0504020202020204" pitchFamily="34" charset="0"/>
              </a:rPr>
              <a:t>(AC20 </a:t>
            </a:r>
            <a:r>
              <a:rPr lang="fr-FR" dirty="0" err="1">
                <a:latin typeface="DIN 2014" panose="020B0504020202020204" pitchFamily="34" charset="0"/>
                <a:ea typeface="DIN 2014" panose="020B0504020202020204" pitchFamily="34" charset="0"/>
              </a:rPr>
              <a:t>only</a:t>
            </a:r>
            <a:r>
              <a:rPr lang="fr-FR" dirty="0">
                <a:latin typeface="DIN 2014" panose="020B0504020202020204" pitchFamily="34" charset="0"/>
                <a:ea typeface="DIN 2014" panose="020B0504020202020204" pitchFamily="34" charset="0"/>
              </a:rPr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2953" y="1153141"/>
            <a:ext cx="8784976" cy="2160240"/>
          </a:xfrm>
        </p:spPr>
        <p:txBody>
          <a:bodyPr/>
          <a:lstStyle/>
          <a:p>
            <a:r>
              <a:rPr lang="fr-FR" sz="2000" dirty="0" err="1">
                <a:latin typeface="DIN 2014" panose="020B0504020202020204" pitchFamily="34" charset="0"/>
                <a:ea typeface="DIN 2014" panose="020B0504020202020204" pitchFamily="34" charset="0"/>
              </a:rPr>
              <a:t>Easy</a:t>
            </a:r>
            <a:r>
              <a:rPr lang="fr-FR" sz="2000" dirty="0">
                <a:latin typeface="DIN 2014" panose="020B0504020202020204" pitchFamily="34" charset="0"/>
                <a:ea typeface="DIN 2014" panose="020B0504020202020204" pitchFamily="34" charset="0"/>
              </a:rPr>
              <a:t> setup</a:t>
            </a:r>
          </a:p>
          <a:p>
            <a:r>
              <a:rPr lang="fr-FR" sz="2000" dirty="0">
                <a:latin typeface="DIN 2014" panose="020B0504020202020204" pitchFamily="34" charset="0"/>
                <a:ea typeface="DIN 2014" panose="020B0504020202020204" pitchFamily="34" charset="0"/>
              </a:rPr>
              <a:t>Field </a:t>
            </a:r>
            <a:r>
              <a:rPr lang="fr-FR" sz="2000" dirty="0" err="1">
                <a:latin typeface="DIN 2014" panose="020B0504020202020204" pitchFamily="34" charset="0"/>
                <a:ea typeface="DIN 2014" panose="020B0504020202020204" pitchFamily="34" charset="0"/>
              </a:rPr>
              <a:t>mountable</a:t>
            </a:r>
            <a:endParaRPr lang="fr-FR" sz="2000" dirty="0"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r>
              <a:rPr lang="fr-FR" sz="2000" dirty="0" err="1">
                <a:latin typeface="DIN 2014" panose="020B0504020202020204" pitchFamily="34" charset="0"/>
                <a:ea typeface="DIN 2014" panose="020B0504020202020204" pitchFamily="34" charset="0"/>
              </a:rPr>
              <a:t>Configured</a:t>
            </a:r>
            <a:r>
              <a:rPr lang="fr-FR" sz="2000" dirty="0">
                <a:latin typeface="DIN 2014" panose="020B0504020202020204" pitchFamily="34" charset="0"/>
                <a:ea typeface="DIN 2014" panose="020B0504020202020204" pitchFamily="34" charset="0"/>
              </a:rPr>
              <a:t> by the MMI or Softwares</a:t>
            </a:r>
          </a:p>
          <a:p>
            <a:r>
              <a:rPr lang="fr-FR" sz="2000" dirty="0" err="1">
                <a:latin typeface="DIN 2014" panose="020B0504020202020204" pitchFamily="34" charset="0"/>
                <a:ea typeface="DIN 2014" panose="020B0504020202020204" pitchFamily="34" charset="0"/>
              </a:rPr>
              <a:t>Easy</a:t>
            </a:r>
            <a:r>
              <a:rPr lang="fr-FR" sz="2000" dirty="0">
                <a:latin typeface="DIN 2014" panose="020B0504020202020204" pitchFamily="34" charset="0"/>
                <a:ea typeface="DIN 2014" panose="020B0504020202020204" pitchFamily="34" charset="0"/>
              </a:rPr>
              <a:t> </a:t>
            </a:r>
            <a:r>
              <a:rPr lang="fr-FR" sz="2000" dirty="0" err="1">
                <a:latin typeface="DIN 2014" panose="020B0504020202020204" pitchFamily="34" charset="0"/>
                <a:ea typeface="DIN 2014" panose="020B0504020202020204" pitchFamily="34" charset="0"/>
              </a:rPr>
              <a:t>integration</a:t>
            </a:r>
            <a:r>
              <a:rPr lang="fr-FR" sz="2000" dirty="0">
                <a:latin typeface="DIN 2014" panose="020B0504020202020204" pitchFamily="34" charset="0"/>
                <a:ea typeface="DIN 2014" panose="020B0504020202020204" pitchFamily="34" charset="0"/>
              </a:rPr>
              <a:t> </a:t>
            </a:r>
            <a:r>
              <a:rPr lang="fr-FR" sz="2000" dirty="0" err="1">
                <a:latin typeface="DIN 2014" panose="020B0504020202020204" pitchFamily="34" charset="0"/>
                <a:ea typeface="DIN 2014" panose="020B0504020202020204" pitchFamily="34" charset="0"/>
              </a:rPr>
              <a:t>into</a:t>
            </a:r>
            <a:r>
              <a:rPr lang="fr-FR" sz="2000" dirty="0">
                <a:latin typeface="DIN 2014" panose="020B0504020202020204" pitchFamily="34" charset="0"/>
                <a:ea typeface="DIN 2014" panose="020B0504020202020204" pitchFamily="34" charset="0"/>
              </a:rPr>
              <a:t> </a:t>
            </a:r>
            <a:r>
              <a:rPr lang="fr-FR" sz="2000" dirty="0" err="1">
                <a:latin typeface="DIN 2014" panose="020B0504020202020204" pitchFamily="34" charset="0"/>
                <a:ea typeface="DIN 2014" panose="020B0504020202020204" pitchFamily="34" charset="0"/>
              </a:rPr>
              <a:t>any</a:t>
            </a:r>
            <a:r>
              <a:rPr lang="fr-FR" sz="2000" dirty="0">
                <a:latin typeface="DIN 2014" panose="020B0504020202020204" pitchFamily="34" charset="0"/>
                <a:ea typeface="DIN 2014" panose="020B0504020202020204" pitchFamily="34" charset="0"/>
              </a:rPr>
              <a:t> AC20 system</a:t>
            </a:r>
          </a:p>
          <a:p>
            <a:r>
              <a:rPr lang="fr-FR" sz="2000" dirty="0" err="1">
                <a:latin typeface="DIN 2014" panose="020B0504020202020204" pitchFamily="34" charset="0"/>
                <a:ea typeface="DIN 2014" panose="020B0504020202020204" pitchFamily="34" charset="0"/>
              </a:rPr>
              <a:t>Fieldbus</a:t>
            </a:r>
            <a:r>
              <a:rPr lang="fr-FR" sz="2000" dirty="0">
                <a:latin typeface="DIN 2014" panose="020B0504020202020204" pitchFamily="34" charset="0"/>
                <a:ea typeface="DIN 2014" panose="020B0504020202020204" pitchFamily="34" charset="0"/>
              </a:rPr>
              <a:t> options </a:t>
            </a:r>
            <a:r>
              <a:rPr lang="fr-FR" sz="2000" dirty="0" err="1">
                <a:latin typeface="DIN 2014" panose="020B0504020202020204" pitchFamily="34" charset="0"/>
                <a:ea typeface="DIN 2014" panose="020B0504020202020204" pitchFamily="34" charset="0"/>
              </a:rPr>
              <a:t>easily</a:t>
            </a:r>
            <a:r>
              <a:rPr lang="fr-FR" sz="2000" dirty="0">
                <a:latin typeface="DIN 2014" panose="020B0504020202020204" pitchFamily="34" charset="0"/>
                <a:ea typeface="DIN 2014" panose="020B0504020202020204" pitchFamily="34" charset="0"/>
              </a:rPr>
              <a:t> </a:t>
            </a:r>
            <a:r>
              <a:rPr lang="fr-FR" sz="2000" dirty="0" err="1">
                <a:latin typeface="DIN 2014" panose="020B0504020202020204" pitchFamily="34" charset="0"/>
                <a:ea typeface="DIN 2014" panose="020B0504020202020204" pitchFamily="34" charset="0"/>
              </a:rPr>
              <a:t>expanded</a:t>
            </a:r>
            <a:endParaRPr lang="fr-FR" sz="2000" dirty="0"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322952" y="3217540"/>
            <a:ext cx="237683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800">
                <a:solidFill>
                  <a:schemeClr val="accent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400">
                <a:solidFill>
                  <a:schemeClr val="accent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accent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accent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accent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accent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accent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accent1"/>
                </a:solidFill>
                <a:latin typeface="+mn-lt"/>
              </a:defRPr>
            </a:lvl9pPr>
          </a:lstStyle>
          <a:p>
            <a:r>
              <a:rPr lang="fr-FR" sz="2000" dirty="0" err="1">
                <a:latin typeface="DIN 2014" panose="020B0504020202020204" pitchFamily="34" charset="0"/>
                <a:ea typeface="DIN 2014" panose="020B0504020202020204" pitchFamily="34" charset="0"/>
              </a:rPr>
              <a:t>EtherNet</a:t>
            </a:r>
            <a:r>
              <a:rPr lang="fr-FR" sz="2000" dirty="0">
                <a:latin typeface="DIN 2014" panose="020B0504020202020204" pitchFamily="34" charset="0"/>
                <a:ea typeface="DIN 2014" panose="020B0504020202020204" pitchFamily="34" charset="0"/>
              </a:rPr>
              <a:t>/IP</a:t>
            </a:r>
          </a:p>
          <a:p>
            <a:r>
              <a:rPr lang="fr-FR" sz="2000" dirty="0">
                <a:latin typeface="DIN 2014" panose="020B0504020202020204" pitchFamily="34" charset="0"/>
                <a:ea typeface="DIN 2014" panose="020B0504020202020204" pitchFamily="34" charset="0"/>
              </a:rPr>
              <a:t>PROFINET IO</a:t>
            </a:r>
            <a:endParaRPr lang="fr-FR" dirty="0"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r>
              <a:rPr lang="fr-FR" sz="2000" dirty="0">
                <a:latin typeface="DIN 2014" panose="020B0504020202020204" pitchFamily="34" charset="0"/>
                <a:ea typeface="DIN 2014" panose="020B0504020202020204" pitchFamily="34" charset="0"/>
              </a:rPr>
              <a:t>PROFIBUS DP-V1</a:t>
            </a:r>
          </a:p>
          <a:p>
            <a:r>
              <a:rPr lang="fr-FR" sz="2000" dirty="0" err="1">
                <a:latin typeface="DIN 2014" panose="020B0504020202020204" pitchFamily="34" charset="0"/>
                <a:ea typeface="DIN 2014" panose="020B0504020202020204" pitchFamily="34" charset="0"/>
              </a:rPr>
              <a:t>CanOpen</a:t>
            </a:r>
            <a:endParaRPr lang="fr-FR" sz="2000" dirty="0"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r>
              <a:rPr lang="fr-FR" sz="2000" dirty="0" err="1">
                <a:latin typeface="DIN 2014" panose="020B0504020202020204" pitchFamily="34" charset="0"/>
                <a:ea typeface="DIN 2014" panose="020B0504020202020204" pitchFamily="34" charset="0"/>
              </a:rPr>
              <a:t>EtherCat</a:t>
            </a:r>
            <a:endParaRPr lang="fr-FR" sz="1200" dirty="0">
              <a:latin typeface="DIN 2014" panose="020B0504020202020204" pitchFamily="34" charset="0"/>
              <a:ea typeface="DIN 2014" panose="020B0504020202020204" pitchFamily="34" charset="0"/>
              <a:cs typeface="Arial"/>
            </a:endParaRPr>
          </a:p>
          <a:p>
            <a:r>
              <a:rPr lang="fr-FR" sz="2000" dirty="0">
                <a:latin typeface="DIN 2014" panose="020B0504020202020204" pitchFamily="34" charset="0"/>
                <a:ea typeface="DIN 2014" panose="020B0504020202020204" pitchFamily="34" charset="0"/>
              </a:rPr>
              <a:t>Modbus RTU</a:t>
            </a:r>
            <a:endParaRPr lang="fr-FR" sz="2000" dirty="0">
              <a:latin typeface="DIN 2014" panose="020B0504020202020204" pitchFamily="34" charset="0"/>
              <a:ea typeface="DIN 2014" panose="020B0504020202020204" pitchFamily="34" charset="0"/>
              <a:cs typeface="Arial"/>
            </a:endParaRPr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4905E5-B37B-4D33-8337-14B4C78E5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17540"/>
            <a:ext cx="391111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462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0088" y="27856"/>
            <a:ext cx="8704400" cy="1371600"/>
          </a:xfrm>
        </p:spPr>
        <p:txBody>
          <a:bodyPr/>
          <a:lstStyle/>
          <a:p>
            <a:r>
              <a:rPr lang="fr-FR" dirty="0">
                <a:latin typeface="DIN 2014" panose="020B0504020202020204" pitchFamily="34" charset="0"/>
                <a:ea typeface="DIN 2014" panose="020B0504020202020204" pitchFamily="34" charset="0"/>
              </a:rPr>
              <a:t>Communication Interface Option </a:t>
            </a:r>
            <a:r>
              <a:rPr lang="fr-FR" dirty="0" err="1">
                <a:latin typeface="DIN 2014" panose="020B0504020202020204" pitchFamily="34" charset="0"/>
                <a:ea typeface="DIN 2014" panose="020B0504020202020204" pitchFamily="34" charset="0"/>
              </a:rPr>
              <a:t>Cards</a:t>
            </a:r>
            <a:br>
              <a:rPr lang="fr-FR" dirty="0">
                <a:latin typeface="DIN 2014" panose="020B0504020202020204" pitchFamily="34" charset="0"/>
                <a:ea typeface="DIN 2014" panose="020B0504020202020204" pitchFamily="34" charset="0"/>
              </a:rPr>
            </a:br>
            <a:r>
              <a:rPr lang="fr-FR" dirty="0">
                <a:latin typeface="DIN 2014" panose="020B0504020202020204" pitchFamily="34" charset="0"/>
                <a:ea typeface="DIN 2014" panose="020B0504020202020204" pitchFamily="34" charset="0"/>
              </a:rPr>
              <a:t>(AC20 </a:t>
            </a:r>
            <a:r>
              <a:rPr lang="fr-FR" dirty="0" err="1">
                <a:latin typeface="DIN 2014" panose="020B0504020202020204" pitchFamily="34" charset="0"/>
                <a:ea typeface="DIN 2014" panose="020B0504020202020204" pitchFamily="34" charset="0"/>
              </a:rPr>
              <a:t>only</a:t>
            </a:r>
            <a:r>
              <a:rPr lang="fr-FR" dirty="0">
                <a:latin typeface="DIN 2014" panose="020B0504020202020204" pitchFamily="34" charset="0"/>
                <a:ea typeface="DIN 2014" panose="020B0504020202020204" pitchFamily="34" charset="0"/>
              </a:rPr>
              <a:t>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85D59BF-D871-4DA5-827D-40818AB58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30" y="2035276"/>
            <a:ext cx="8327539" cy="248949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478411A-EC15-4EEA-AC7B-37E5298E6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68794"/>
            <a:ext cx="2861002" cy="205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0F361D8-A6BD-4345-9E4F-A0F38929B51D}"/>
              </a:ext>
            </a:extLst>
          </p:cNvPr>
          <p:cNvSpPr txBox="1"/>
          <p:nvPr/>
        </p:nvSpPr>
        <p:spPr>
          <a:xfrm>
            <a:off x="408230" y="1124744"/>
            <a:ext cx="82682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Altough</a:t>
            </a:r>
            <a:r>
              <a:rPr lang="en-US" dirty="0"/>
              <a:t> </a:t>
            </a:r>
            <a:r>
              <a:rPr lang="en-US" dirty="0" err="1"/>
              <a:t>EtherNet</a:t>
            </a:r>
            <a:r>
              <a:rPr lang="en-US" dirty="0"/>
              <a:t> and PROFINET are available as standard, the Communication Interface Option Cards allows to use the onboard connector for the Web Server or the </a:t>
            </a:r>
            <a:r>
              <a:rPr lang="en-US" dirty="0" err="1"/>
              <a:t>DSELite</a:t>
            </a:r>
            <a:r>
              <a:rPr lang="en-US" dirty="0"/>
              <a:t> configuration tool!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046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819944"/>
          </a:xfrm>
        </p:spPr>
        <p:txBody>
          <a:bodyPr/>
          <a:lstStyle/>
          <a:p>
            <a:r>
              <a:rPr lang="fr-FR" dirty="0">
                <a:latin typeface="DIN 2014" panose="020B0504020202020204" pitchFamily="34" charset="0"/>
                <a:ea typeface="DIN 2014" panose="020B0504020202020204" pitchFamily="34" charset="0"/>
              </a:rPr>
              <a:t>Parker </a:t>
            </a:r>
            <a:r>
              <a:rPr lang="fr-FR" dirty="0" err="1">
                <a:latin typeface="DIN 2014" panose="020B0504020202020204" pitchFamily="34" charset="0"/>
                <a:ea typeface="DIN 2014" panose="020B0504020202020204" pitchFamily="34" charset="0"/>
              </a:rPr>
              <a:t>DSElite</a:t>
            </a:r>
            <a:endParaRPr lang="fr-FR" dirty="0"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424312" y="1124744"/>
            <a:ext cx="845819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800">
                <a:solidFill>
                  <a:schemeClr val="accent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400">
                <a:solidFill>
                  <a:schemeClr val="accent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accent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accent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accent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accent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accent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accent1"/>
                </a:solidFill>
                <a:latin typeface="+mn-lt"/>
              </a:defRPr>
            </a:lvl9pPr>
          </a:lstStyle>
          <a:p>
            <a:r>
              <a:rPr lang="fr-FR" dirty="0">
                <a:latin typeface="DIN 2014" panose="020B0504020202020204" pitchFamily="34" charset="0"/>
                <a:ea typeface="DIN 2014" panose="020B0504020202020204" pitchFamily="34" charset="0"/>
              </a:rPr>
              <a:t>Ethernet </a:t>
            </a:r>
            <a:r>
              <a:rPr lang="fr-FR" dirty="0" err="1">
                <a:latin typeface="DIN 2014" panose="020B0504020202020204" pitchFamily="34" charset="0"/>
                <a:ea typeface="DIN 2014" panose="020B0504020202020204" pitchFamily="34" charset="0"/>
              </a:rPr>
              <a:t>Connection</a:t>
            </a:r>
            <a:r>
              <a:rPr lang="fr-FR" dirty="0">
                <a:latin typeface="DIN 2014" panose="020B0504020202020204" pitchFamily="34" charset="0"/>
                <a:ea typeface="DIN 2014" panose="020B0504020202020204" pitchFamily="34" charset="0"/>
              </a:rPr>
              <a:t> </a:t>
            </a:r>
            <a:r>
              <a:rPr lang="fr-FR" dirty="0" err="1">
                <a:latin typeface="DIN 2014" panose="020B0504020202020204" pitchFamily="34" charset="0"/>
                <a:ea typeface="DIN 2014" panose="020B0504020202020204" pitchFamily="34" charset="0"/>
              </a:rPr>
              <a:t>with</a:t>
            </a:r>
            <a:r>
              <a:rPr lang="fr-FR" dirty="0">
                <a:latin typeface="DIN 2014" panose="020B0504020202020204" pitchFamily="34" charset="0"/>
                <a:ea typeface="DIN 2014" panose="020B0504020202020204" pitchFamily="34" charset="0"/>
              </a:rPr>
              <a:t> the drive</a:t>
            </a:r>
          </a:p>
          <a:p>
            <a:r>
              <a:rPr lang="fr-FR" dirty="0" err="1">
                <a:latin typeface="DIN 2014" panose="020B0504020202020204" pitchFamily="34" charset="0"/>
                <a:ea typeface="DIN 2014" panose="020B0504020202020204" pitchFamily="34" charset="0"/>
              </a:rPr>
              <a:t>Automatic</a:t>
            </a:r>
            <a:r>
              <a:rPr lang="fr-FR" dirty="0">
                <a:latin typeface="DIN 2014" panose="020B0504020202020204" pitchFamily="34" charset="0"/>
                <a:ea typeface="DIN 2014" panose="020B0504020202020204" pitchFamily="34" charset="0"/>
              </a:rPr>
              <a:t> drive </a:t>
            </a:r>
            <a:r>
              <a:rPr lang="fr-FR" dirty="0" err="1">
                <a:latin typeface="DIN 2014" panose="020B0504020202020204" pitchFamily="34" charset="0"/>
                <a:ea typeface="DIN 2014" panose="020B0504020202020204" pitchFamily="34" charset="0"/>
              </a:rPr>
              <a:t>detection</a:t>
            </a:r>
            <a:endParaRPr lang="fr-FR" dirty="0"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r>
              <a:rPr lang="fr-FR" dirty="0">
                <a:latin typeface="DIN 2014" panose="020B0504020202020204" pitchFamily="34" charset="0"/>
                <a:ea typeface="DIN 2014" panose="020B0504020202020204" pitchFamily="34" charset="0"/>
              </a:rPr>
              <a:t>Application Macro (PID, </a:t>
            </a:r>
            <a:r>
              <a:rPr lang="fr-FR" dirty="0" err="1">
                <a:latin typeface="DIN 2014" panose="020B0504020202020204" pitchFamily="34" charset="0"/>
                <a:ea typeface="DIN 2014" panose="020B0504020202020204" pitchFamily="34" charset="0"/>
              </a:rPr>
              <a:t>Raise</a:t>
            </a:r>
            <a:r>
              <a:rPr lang="fr-FR" dirty="0">
                <a:latin typeface="DIN 2014" panose="020B0504020202020204" pitchFamily="34" charset="0"/>
                <a:ea typeface="DIN 2014" panose="020B0504020202020204" pitchFamily="34" charset="0"/>
              </a:rPr>
              <a:t>/</a:t>
            </a:r>
            <a:r>
              <a:rPr lang="fr-FR" dirty="0" err="1">
                <a:latin typeface="DIN 2014" panose="020B0504020202020204" pitchFamily="34" charset="0"/>
                <a:ea typeface="DIN 2014" panose="020B0504020202020204" pitchFamily="34" charset="0"/>
              </a:rPr>
              <a:t>lower</a:t>
            </a:r>
            <a:r>
              <a:rPr lang="fr-FR" dirty="0">
                <a:latin typeface="DIN 2014" panose="020B0504020202020204" pitchFamily="34" charset="0"/>
                <a:ea typeface="DIN 2014" panose="020B0504020202020204" pitchFamily="34" charset="0"/>
              </a:rPr>
              <a:t>, </a:t>
            </a:r>
            <a:r>
              <a:rPr lang="fr-FR" dirty="0" err="1">
                <a:latin typeface="DIN 2014" panose="020B0504020202020204" pitchFamily="34" charset="0"/>
                <a:ea typeface="DIN 2014" panose="020B0504020202020204" pitchFamily="34" charset="0"/>
              </a:rPr>
              <a:t>Preset</a:t>
            </a:r>
            <a:r>
              <a:rPr lang="fr-FR" dirty="0">
                <a:latin typeface="DIN 2014" panose="020B0504020202020204" pitchFamily="34" charset="0"/>
                <a:ea typeface="DIN 2014" panose="020B0504020202020204" pitchFamily="34" charset="0"/>
              </a:rPr>
              <a:t>..)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D67A52A-F9AA-4D32-A9BB-1E7269E4B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3356992"/>
            <a:ext cx="3744416" cy="281711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819944"/>
          </a:xfrm>
        </p:spPr>
        <p:txBody>
          <a:bodyPr/>
          <a:lstStyle/>
          <a:p>
            <a:r>
              <a:rPr lang="fr-FR" dirty="0">
                <a:latin typeface="DIN 2014" panose="020B0504020202020204" pitchFamily="34" charset="0"/>
                <a:ea typeface="DIN 2014" panose="020B0504020202020204" pitchFamily="34" charset="0"/>
              </a:rPr>
              <a:t>Parker </a:t>
            </a:r>
            <a:r>
              <a:rPr lang="fr-FR" dirty="0" err="1">
                <a:latin typeface="DIN 2014" panose="020B0504020202020204" pitchFamily="34" charset="0"/>
                <a:ea typeface="DIN 2014" panose="020B0504020202020204" pitchFamily="34" charset="0"/>
              </a:rPr>
              <a:t>DSElite</a:t>
            </a:r>
            <a:endParaRPr lang="fr-FR" dirty="0"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22270E-33C9-46F4-8BE5-76E4DB97AF59}"/>
              </a:ext>
            </a:extLst>
          </p:cNvPr>
          <p:cNvSpPr txBox="1"/>
          <p:nvPr/>
        </p:nvSpPr>
        <p:spPr>
          <a:xfrm>
            <a:off x="457200" y="1132199"/>
            <a:ext cx="2314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DIN 2014" panose="020B0504020202020204" pitchFamily="34" charset="0"/>
                <a:ea typeface="DIN 2014" panose="020B0504020202020204" pitchFamily="34" charset="0"/>
                <a:cs typeface="Tahoma" panose="020B0604030504040204" pitchFamily="34" charset="0"/>
              </a:rPr>
              <a:t>Free download</a:t>
            </a:r>
          </a:p>
          <a:p>
            <a:endParaRPr lang="en-US" sz="1400" dirty="0">
              <a:latin typeface="DIN 2014" panose="020B0504020202020204" pitchFamily="34" charset="0"/>
              <a:ea typeface="DIN 2014" panose="020B050402020202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DIN 2014" panose="020B0504020202020204" pitchFamily="34" charset="0"/>
                <a:ea typeface="DIN 2014" panose="020B0504020202020204" pitchFamily="34" charset="0"/>
                <a:cs typeface="Tahoma" panose="020B0604030504040204" pitchFamily="34" charset="0"/>
              </a:rPr>
              <a:t>Intuitive</a:t>
            </a:r>
          </a:p>
          <a:p>
            <a:endParaRPr lang="en-US" sz="1400" dirty="0">
              <a:latin typeface="DIN 2014" panose="020B0504020202020204" pitchFamily="34" charset="0"/>
              <a:ea typeface="DIN 2014" panose="020B050402020202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DIN 2014" panose="020B0504020202020204" pitchFamily="34" charset="0"/>
                <a:ea typeface="DIN 2014" panose="020B0504020202020204" pitchFamily="34" charset="0"/>
                <a:cs typeface="Tahoma" panose="020B0604030504040204" pitchFamily="34" charset="0"/>
              </a:rPr>
              <a:t>Graphical</a:t>
            </a:r>
          </a:p>
          <a:p>
            <a:endParaRPr lang="en-US" sz="1400" dirty="0">
              <a:latin typeface="DIN 2014" panose="020B0504020202020204" pitchFamily="34" charset="0"/>
              <a:ea typeface="DIN 2014" panose="020B050402020202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DIN 2014" panose="020B0504020202020204" pitchFamily="34" charset="0"/>
                <a:ea typeface="DIN 2014" panose="020B0504020202020204" pitchFamily="34" charset="0"/>
                <a:cs typeface="Tahoma" panose="020B0604030504040204" pitchFamily="34" charset="0"/>
              </a:rPr>
              <a:t>Drag &amp; Drop</a:t>
            </a:r>
          </a:p>
          <a:p>
            <a:endParaRPr lang="en-US" sz="1400" dirty="0">
              <a:latin typeface="DIN 2014" panose="020B0504020202020204" pitchFamily="34" charset="0"/>
              <a:ea typeface="DIN 2014" panose="020B050402020202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DIN 2014" panose="020B0504020202020204" pitchFamily="34" charset="0"/>
                <a:ea typeface="DIN 2014" panose="020B0504020202020204" pitchFamily="34" charset="0"/>
                <a:cs typeface="Tahoma" panose="020B0604030504040204" pitchFamily="34" charset="0"/>
              </a:rPr>
              <a:t>Self Documenting</a:t>
            </a:r>
          </a:p>
          <a:p>
            <a:endParaRPr lang="en-US" sz="1400" dirty="0">
              <a:latin typeface="DIN 2014" panose="020B0504020202020204" pitchFamily="34" charset="0"/>
              <a:ea typeface="DIN 2014" panose="020B050402020202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DIN 2014" panose="020B0504020202020204" pitchFamily="34" charset="0"/>
                <a:ea typeface="DIN 2014" panose="020B0504020202020204" pitchFamily="34" charset="0"/>
                <a:cs typeface="Tahoma" panose="020B0604030504040204" pitchFamily="34" charset="0"/>
              </a:rPr>
              <a:t>Back-up &amp; Restore</a:t>
            </a:r>
          </a:p>
          <a:p>
            <a:endParaRPr lang="en-US" sz="1400" dirty="0">
              <a:latin typeface="DIN 2014" panose="020B0504020202020204" pitchFamily="34" charset="0"/>
              <a:ea typeface="DIN 2014" panose="020B050402020202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DIN 2014" panose="020B0504020202020204" pitchFamily="34" charset="0"/>
                <a:ea typeface="DIN 2014" panose="020B0504020202020204" pitchFamily="34" charset="0"/>
                <a:cs typeface="Tahoma" panose="020B0604030504040204" pitchFamily="34" charset="0"/>
              </a:rPr>
              <a:t>Monitoring and diagnostics</a:t>
            </a:r>
          </a:p>
          <a:p>
            <a:endParaRPr lang="en-US" sz="1400" dirty="0">
              <a:latin typeface="DIN 2014" panose="020B0504020202020204" pitchFamily="34" charset="0"/>
              <a:ea typeface="DIN 2014" panose="020B050402020202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DIN 2014" panose="020B0504020202020204" pitchFamily="34" charset="0"/>
                <a:ea typeface="DIN 2014" panose="020B0504020202020204" pitchFamily="34" charset="0"/>
                <a:cs typeface="Tahoma" panose="020B0604030504040204" pitchFamily="34" charset="0"/>
              </a:rPr>
              <a:t>Set-Up</a:t>
            </a:r>
          </a:p>
          <a:p>
            <a:endParaRPr lang="en-US" sz="1400" dirty="0">
              <a:latin typeface="DIN 2014" panose="020B0504020202020204" pitchFamily="34" charset="0"/>
              <a:ea typeface="DIN 2014" panose="020B050402020202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DIN 2014" panose="020B0504020202020204" pitchFamily="34" charset="0"/>
                <a:ea typeface="DIN 2014" panose="020B0504020202020204" pitchFamily="34" charset="0"/>
                <a:cs typeface="Tahoma" panose="020B0604030504040204" pitchFamily="34" charset="0"/>
              </a:rPr>
              <a:t>Same tool supports all Parker industrial drives</a:t>
            </a:r>
          </a:p>
          <a:p>
            <a:endParaRPr lang="en-US" sz="1400" dirty="0">
              <a:latin typeface="DIN 2014" panose="020B0504020202020204" pitchFamily="34" charset="0"/>
              <a:ea typeface="DIN 2014" panose="020B050402020202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DIN 2014" panose="020B0504020202020204" pitchFamily="34" charset="0"/>
                <a:ea typeface="DIN 2014" panose="020B0504020202020204" pitchFamily="34" charset="0"/>
                <a:cs typeface="Tahoma" panose="020B0604030504040204" pitchFamily="34" charset="0"/>
              </a:rPr>
              <a:t>External AC15-AC20 Scope Tool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latin typeface="DIN 2014" panose="020B0504020202020204" pitchFamily="34" charset="0"/>
              <a:ea typeface="DIN 2014" panose="020B050402020202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3F5F30A-7512-4337-83AD-C1BEE9C74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875" y="1268760"/>
            <a:ext cx="6354925" cy="333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2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9174"/>
            <a:ext cx="8458200" cy="1371600"/>
          </a:xfrm>
        </p:spPr>
        <p:txBody>
          <a:bodyPr/>
          <a:lstStyle/>
          <a:p>
            <a:r>
              <a:rPr lang="fr-FR" dirty="0">
                <a:latin typeface="DIN 2014" panose="020B0504020202020204" pitchFamily="34" charset="0"/>
                <a:ea typeface="DIN 2014" panose="020B0504020202020204" pitchFamily="34" charset="0"/>
              </a:rPr>
              <a:t>Questions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>
                <a:latin typeface="DIN 2014" panose="020B0504020202020204" pitchFamily="34" charset="0"/>
                <a:ea typeface="DIN 2014" panose="020B0504020202020204" pitchFamily="34" charset="0"/>
              </a:rPr>
              <a:t>Thank</a:t>
            </a:r>
            <a:r>
              <a:rPr lang="fr-FR" dirty="0">
                <a:latin typeface="DIN 2014" panose="020B0504020202020204" pitchFamily="34" charset="0"/>
                <a:ea typeface="DIN 2014" panose="020B0504020202020204" pitchFamily="34" charset="0"/>
              </a:rPr>
              <a:t> </a:t>
            </a:r>
            <a:r>
              <a:rPr lang="fr-FR" dirty="0" err="1">
                <a:latin typeface="DIN 2014" panose="020B0504020202020204" pitchFamily="34" charset="0"/>
                <a:ea typeface="DIN 2014" panose="020B0504020202020204" pitchFamily="34" charset="0"/>
              </a:rPr>
              <a:t>you</a:t>
            </a:r>
            <a:endParaRPr lang="fr-FR" dirty="0"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8A61A61-1AF8-428E-8214-7E366166A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348880"/>
            <a:ext cx="4032448" cy="36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3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73558"/>
            <a:ext cx="8458200" cy="747936"/>
          </a:xfrm>
        </p:spPr>
        <p:txBody>
          <a:bodyPr/>
          <a:lstStyle/>
          <a:p>
            <a:r>
              <a:rPr lang="fr-FR" dirty="0">
                <a:latin typeface="DIN 2014" panose="020B0504020202020204" pitchFamily="34" charset="0"/>
                <a:ea typeface="DIN 2014" panose="020B0504020202020204" pitchFamily="34" charset="0"/>
              </a:rPr>
              <a:t>Product </a:t>
            </a:r>
            <a:r>
              <a:rPr lang="fr-FR" dirty="0" err="1">
                <a:latin typeface="DIN 2014" panose="020B0504020202020204" pitchFamily="34" charset="0"/>
                <a:ea typeface="DIN 2014" panose="020B0504020202020204" pitchFamily="34" charset="0"/>
              </a:rPr>
              <a:t>Overview</a:t>
            </a:r>
            <a:endParaRPr lang="fr-FR" dirty="0"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417624BA-89C9-4F95-BBA3-0803B7809433}"/>
              </a:ext>
            </a:extLst>
          </p:cNvPr>
          <p:cNvSpPr txBox="1">
            <a:spLocks/>
          </p:cNvSpPr>
          <p:nvPr/>
        </p:nvSpPr>
        <p:spPr>
          <a:xfrm>
            <a:off x="719789" y="1156267"/>
            <a:ext cx="4048582" cy="18945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  <a:defRPr sz="1600" b="0" i="0" kern="1200" cap="none" baseline="0">
                <a:solidFill>
                  <a:schemeClr val="tx1"/>
                </a:solidFill>
                <a:latin typeface="+mn-lt"/>
                <a:ea typeface="Samsung Sharp Sans" charset="0"/>
                <a:cs typeface="Samsung Sharp Sans" charset="0"/>
              </a:defRPr>
            </a:lvl1pPr>
            <a:lvl2pPr marL="4763" indent="0" algn="l" defTabSz="9144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Samsung Sharp Sans Medium" charset="0"/>
                <a:cs typeface="Samsung Sharp Sans Medium" charset="0"/>
              </a:defRPr>
            </a:lvl2pPr>
            <a:lvl3pPr marL="180975" indent="-176213" algn="l" defTabSz="9144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Samsung Sharp Sans Medium" charset="0"/>
                <a:cs typeface="Samsung Sharp Sans Medium" charset="0"/>
              </a:defRPr>
            </a:lvl3pPr>
            <a:lvl4pPr marL="360363" indent="-176213" algn="l" defTabSz="9144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Samsung Sharp Sans Medium" charset="0"/>
                <a:cs typeface="Samsung Sharp Sans Medium" charset="0"/>
              </a:defRPr>
            </a:lvl4pPr>
            <a:lvl5pPr marL="179388" indent="-174625" algn="l" defTabSz="9144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+mj-lt"/>
              <a:buAutoNum type="arabicPeriod"/>
              <a:tabLst/>
              <a:defRPr sz="1050" kern="1200">
                <a:solidFill>
                  <a:schemeClr val="accent1"/>
                </a:solidFill>
                <a:latin typeface="+mn-lt"/>
                <a:ea typeface="Samsung Sharp Sans Medium" charset="0"/>
                <a:cs typeface="Samsung Sharp Sans Medium" charset="0"/>
              </a:defRPr>
            </a:lvl5pPr>
            <a:lvl6pPr marL="2514600" indent="-21542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DIN 2014" panose="020B0504020202020204" pitchFamily="34" charset="0"/>
                <a:ea typeface="DIN 2014" panose="020B0504020202020204" pitchFamily="34" charset="0"/>
              </a:rPr>
              <a:t>AC15</a:t>
            </a:r>
          </a:p>
          <a:p>
            <a:pPr marL="290513" lvl="1" indent="-285750">
              <a:lnSpc>
                <a:spcPts val="8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DIN 2014" panose="020B0504020202020204" pitchFamily="34" charset="0"/>
                <a:ea typeface="DIN 2014" panose="020B0504020202020204" pitchFamily="34" charset="0"/>
                <a:cs typeface="+mn-cs"/>
              </a:rPr>
              <a:t>Lower cost</a:t>
            </a:r>
          </a:p>
          <a:p>
            <a:pPr marL="290513" lvl="1" indent="-285750">
              <a:lnSpc>
                <a:spcPts val="8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DIN 2014" panose="020B0504020202020204" pitchFamily="34" charset="0"/>
                <a:ea typeface="DIN 2014" panose="020B0504020202020204" pitchFamily="34" charset="0"/>
                <a:cs typeface="+mn-cs"/>
              </a:rPr>
              <a:t>0.37 to 30kW in 5 Frames</a:t>
            </a:r>
          </a:p>
          <a:p>
            <a:pPr marL="290513" lvl="1" indent="-285750">
              <a:lnSpc>
                <a:spcPts val="8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DIN 2014" panose="020B0504020202020204" pitchFamily="34" charset="0"/>
                <a:ea typeface="DIN 2014" panose="020B0504020202020204" pitchFamily="34" charset="0"/>
                <a:cs typeface="+mn-cs"/>
              </a:rPr>
              <a:t>Open loop Induction &amp; PMAC</a:t>
            </a:r>
          </a:p>
          <a:p>
            <a:pPr marL="290513" lvl="1" indent="-285750">
              <a:lnSpc>
                <a:spcPts val="8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DIN 2014" panose="020B0504020202020204" pitchFamily="34" charset="0"/>
                <a:ea typeface="DIN 2014" panose="020B0504020202020204" pitchFamily="34" charset="0"/>
                <a:cs typeface="+mn-cs"/>
              </a:rPr>
              <a:t>Ethernet TCP/IP &amp; STO</a:t>
            </a:r>
          </a:p>
        </p:txBody>
      </p:sp>
      <p:sp>
        <p:nvSpPr>
          <p:cNvPr id="14" name="Content Placeholder 24">
            <a:extLst>
              <a:ext uri="{FF2B5EF4-FFF2-40B4-BE49-F238E27FC236}">
                <a16:creationId xmlns:a16="http://schemas.microsoft.com/office/drawing/2014/main" id="{D9D95D7D-D86C-44CA-991B-368F4CA1BF04}"/>
              </a:ext>
            </a:extLst>
          </p:cNvPr>
          <p:cNvSpPr txBox="1">
            <a:spLocks/>
          </p:cNvSpPr>
          <p:nvPr/>
        </p:nvSpPr>
        <p:spPr>
          <a:xfrm>
            <a:off x="3885490" y="1156269"/>
            <a:ext cx="4824230" cy="18945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  <a:defRPr sz="1600" b="0" i="0" kern="1200" cap="none" baseline="0">
                <a:solidFill>
                  <a:schemeClr val="tx1"/>
                </a:solidFill>
                <a:latin typeface="+mn-lt"/>
                <a:ea typeface="Samsung Sharp Sans" charset="0"/>
                <a:cs typeface="Samsung Sharp Sans" charset="0"/>
              </a:defRPr>
            </a:lvl1pPr>
            <a:lvl2pPr marL="4763" indent="0" algn="l" defTabSz="9144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Samsung Sharp Sans Medium" charset="0"/>
                <a:cs typeface="Samsung Sharp Sans Medium" charset="0"/>
              </a:defRPr>
            </a:lvl2pPr>
            <a:lvl3pPr marL="180975" indent="-176213" algn="l" defTabSz="9144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Samsung Sharp Sans Medium" charset="0"/>
                <a:cs typeface="Samsung Sharp Sans Medium" charset="0"/>
              </a:defRPr>
            </a:lvl3pPr>
            <a:lvl4pPr marL="360363" indent="-176213" algn="l" defTabSz="9144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Samsung Sharp Sans Medium" charset="0"/>
                <a:cs typeface="Samsung Sharp Sans Medium" charset="0"/>
              </a:defRPr>
            </a:lvl4pPr>
            <a:lvl5pPr marL="179388" indent="-174625" algn="l" defTabSz="9144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+mj-lt"/>
              <a:buAutoNum type="arabicPeriod"/>
              <a:tabLst/>
              <a:defRPr sz="1050" kern="1200">
                <a:solidFill>
                  <a:schemeClr val="accent1"/>
                </a:solidFill>
                <a:latin typeface="+mn-lt"/>
                <a:ea typeface="Samsung Sharp Sans Medium" charset="0"/>
                <a:cs typeface="Samsung Sharp Sans Medium" charset="0"/>
              </a:defRPr>
            </a:lvl5pPr>
            <a:lvl6pPr marL="2514600" indent="-21542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DIN 2014" panose="020B0504020202020204" pitchFamily="34" charset="0"/>
                <a:ea typeface="DIN 2014" panose="020B0504020202020204" pitchFamily="34" charset="0"/>
              </a:rPr>
              <a:t>AC20</a:t>
            </a:r>
          </a:p>
          <a:p>
            <a:pPr marL="176213" lvl="1" indent="-171450">
              <a:lnSpc>
                <a:spcPts val="8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DIN 2014" panose="020B0504020202020204" pitchFamily="34" charset="0"/>
                <a:ea typeface="DIN 2014" panose="020B0504020202020204" pitchFamily="34" charset="0"/>
                <a:cs typeface="+mn-cs"/>
              </a:rPr>
              <a:t>Open and Closed loop</a:t>
            </a:r>
          </a:p>
          <a:p>
            <a:pPr marL="176213" lvl="1" indent="-171450">
              <a:lnSpc>
                <a:spcPts val="8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DIN 2014" panose="020B0504020202020204" pitchFamily="34" charset="0"/>
                <a:ea typeface="DIN 2014" panose="020B0504020202020204" pitchFamily="34" charset="0"/>
                <a:cs typeface="+mn-cs"/>
              </a:rPr>
              <a:t>1.5 to 180kW in 9 Frames</a:t>
            </a:r>
          </a:p>
          <a:p>
            <a:pPr marL="176213" lvl="1" indent="-171450">
              <a:lnSpc>
                <a:spcPts val="8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DIN 2014" panose="020B0504020202020204" pitchFamily="34" charset="0"/>
                <a:ea typeface="DIN 2014" panose="020B0504020202020204" pitchFamily="34" charset="0"/>
                <a:cs typeface="+mn-cs"/>
              </a:rPr>
              <a:t>Expandable IO, STO, Ethernet IP and </a:t>
            </a:r>
            <a:r>
              <a:rPr lang="en-US" sz="1600" dirty="0" err="1">
                <a:latin typeface="DIN 2014" panose="020B0504020202020204" pitchFamily="34" charset="0"/>
                <a:ea typeface="DIN 2014" panose="020B0504020202020204" pitchFamily="34" charset="0"/>
                <a:cs typeface="+mn-cs"/>
              </a:rPr>
              <a:t>ProfiNet</a:t>
            </a:r>
            <a:r>
              <a:rPr lang="en-US" sz="1600" dirty="0">
                <a:latin typeface="DIN 2014" panose="020B0504020202020204" pitchFamily="34" charset="0"/>
                <a:ea typeface="DIN 2014" panose="020B0504020202020204" pitchFamily="34" charset="0"/>
                <a:cs typeface="+mn-cs"/>
              </a:rPr>
              <a:t> </a:t>
            </a:r>
          </a:p>
          <a:p>
            <a:pPr marL="176213" lvl="1" indent="-171450">
              <a:lnSpc>
                <a:spcPts val="8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DIN 2014" panose="020B0504020202020204" pitchFamily="34" charset="0"/>
                <a:ea typeface="DIN 2014" panose="020B0504020202020204" pitchFamily="34" charset="0"/>
                <a:cs typeface="+mn-cs"/>
              </a:rPr>
              <a:t>‘</a:t>
            </a:r>
            <a:r>
              <a:rPr lang="en-US" sz="1600" dirty="0" err="1">
                <a:latin typeface="DIN 2014" panose="020B0504020202020204" pitchFamily="34" charset="0"/>
                <a:ea typeface="DIN 2014" panose="020B0504020202020204" pitchFamily="34" charset="0"/>
                <a:cs typeface="+mn-cs"/>
              </a:rPr>
              <a:t>Anybus</a:t>
            </a:r>
            <a:r>
              <a:rPr lang="en-US" sz="1600" dirty="0">
                <a:latin typeface="DIN 2014" panose="020B0504020202020204" pitchFamily="34" charset="0"/>
                <a:ea typeface="DIN 2014" panose="020B0504020202020204" pitchFamily="34" charset="0"/>
                <a:cs typeface="+mn-cs"/>
              </a:rPr>
              <a:t>’ fieldbus expansion modules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3266B3BA-9E26-4145-A6B9-E3C6099208F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760" y="2564904"/>
            <a:ext cx="2225214" cy="2802672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60EDAFF6-859A-4E53-B1DB-3755955D808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984" y="2348880"/>
            <a:ext cx="3024336" cy="401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9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73558"/>
            <a:ext cx="8458200" cy="747936"/>
          </a:xfrm>
        </p:spPr>
        <p:txBody>
          <a:bodyPr/>
          <a:lstStyle/>
          <a:p>
            <a:r>
              <a:rPr lang="fr-FR" dirty="0">
                <a:latin typeface="DIN 2014" panose="020B0504020202020204" pitchFamily="34" charset="0"/>
                <a:ea typeface="DIN 2014" panose="020B0504020202020204" pitchFamily="34" charset="0"/>
              </a:rPr>
              <a:t>Product </a:t>
            </a:r>
            <a:r>
              <a:rPr lang="fr-FR" dirty="0" err="1">
                <a:latin typeface="DIN 2014" panose="020B0504020202020204" pitchFamily="34" charset="0"/>
                <a:ea typeface="DIN 2014" panose="020B0504020202020204" pitchFamily="34" charset="0"/>
              </a:rPr>
              <a:t>Overview</a:t>
            </a:r>
            <a:endParaRPr lang="fr-FR" dirty="0"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417624BA-89C9-4F95-BBA3-0803B7809433}"/>
              </a:ext>
            </a:extLst>
          </p:cNvPr>
          <p:cNvSpPr txBox="1">
            <a:spLocks/>
          </p:cNvSpPr>
          <p:nvPr/>
        </p:nvSpPr>
        <p:spPr>
          <a:xfrm>
            <a:off x="728685" y="1130383"/>
            <a:ext cx="1467051" cy="1218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  <a:defRPr sz="1600" b="0" i="0" kern="1200" cap="none" baseline="0">
                <a:solidFill>
                  <a:schemeClr val="tx1"/>
                </a:solidFill>
                <a:latin typeface="+mn-lt"/>
                <a:ea typeface="Samsung Sharp Sans" charset="0"/>
                <a:cs typeface="Samsung Sharp Sans" charset="0"/>
              </a:defRPr>
            </a:lvl1pPr>
            <a:lvl2pPr marL="4763" indent="0" algn="l" defTabSz="9144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Samsung Sharp Sans Medium" charset="0"/>
                <a:cs typeface="Samsung Sharp Sans Medium" charset="0"/>
              </a:defRPr>
            </a:lvl2pPr>
            <a:lvl3pPr marL="180975" indent="-176213" algn="l" defTabSz="9144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Samsung Sharp Sans Medium" charset="0"/>
                <a:cs typeface="Samsung Sharp Sans Medium" charset="0"/>
              </a:defRPr>
            </a:lvl3pPr>
            <a:lvl4pPr marL="360363" indent="-176213" algn="l" defTabSz="9144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Samsung Sharp Sans Medium" charset="0"/>
                <a:cs typeface="Samsung Sharp Sans Medium" charset="0"/>
              </a:defRPr>
            </a:lvl4pPr>
            <a:lvl5pPr marL="179388" indent="-174625" algn="l" defTabSz="9144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+mj-lt"/>
              <a:buAutoNum type="arabicPeriod"/>
              <a:tabLst/>
              <a:defRPr sz="1050" kern="1200">
                <a:solidFill>
                  <a:schemeClr val="accent1"/>
                </a:solidFill>
                <a:latin typeface="+mn-lt"/>
                <a:ea typeface="Samsung Sharp Sans Medium" charset="0"/>
                <a:cs typeface="Samsung Sharp Sans Medium" charset="0"/>
              </a:defRPr>
            </a:lvl5pPr>
            <a:lvl6pPr marL="2514600" indent="-21542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DIN 2014" panose="020B0504020202020204" pitchFamily="34" charset="0"/>
                <a:ea typeface="DIN 2014" panose="020B0504020202020204" pitchFamily="34" charset="0"/>
              </a:rPr>
              <a:t>AC15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3266B3BA-9E26-4145-A6B9-E3C6099208F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607482"/>
            <a:ext cx="2225214" cy="2802672"/>
          </a:xfrm>
          <a:prstGeom prst="rect">
            <a:avLst/>
          </a:prstGeom>
        </p:spPr>
      </p:pic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DB884934-B385-451E-8146-919491141C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611258"/>
              </p:ext>
            </p:extLst>
          </p:nvPr>
        </p:nvGraphicFramePr>
        <p:xfrm>
          <a:off x="730616" y="3590862"/>
          <a:ext cx="7873831" cy="2445643"/>
        </p:xfrm>
        <a:graphic>
          <a:graphicData uri="http://schemas.openxmlformats.org/drawingml/2006/table">
            <a:tbl>
              <a:tblPr firstRow="1" firstCol="1" bandRow="1"/>
              <a:tblGrid>
                <a:gridCol w="1825160">
                  <a:extLst>
                    <a:ext uri="{9D8B030D-6E8A-4147-A177-3AD203B41FA5}">
                      <a16:colId xmlns:a16="http://schemas.microsoft.com/office/drawing/2014/main" val="2818463301"/>
                    </a:ext>
                  </a:extLst>
                </a:gridCol>
                <a:gridCol w="6048671">
                  <a:extLst>
                    <a:ext uri="{9D8B030D-6E8A-4147-A177-3AD203B41FA5}">
                      <a16:colId xmlns:a16="http://schemas.microsoft.com/office/drawing/2014/main" val="3068967101"/>
                    </a:ext>
                  </a:extLst>
                </a:gridCol>
              </a:tblGrid>
              <a:tr h="166654">
                <a:tc grid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DINOT-Light"/>
                          <a:cs typeface="Times New Roman" panose="02020603050405020304" pitchFamily="18" charset="0"/>
                        </a:rPr>
                        <a:t>General Overview:</a:t>
                      </a:r>
                      <a:endParaRPr lang="de-DE" sz="1000" dirty="0">
                        <a:effectLst/>
                        <a:latin typeface="DINOT-Light"/>
                        <a:ea typeface="DINOT-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3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430881"/>
                  </a:ext>
                </a:extLst>
              </a:tr>
              <a:tr h="181583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INOT-Light"/>
                          <a:cs typeface="Times New Roman" panose="02020603050405020304" pitchFamily="18" charset="0"/>
                        </a:rPr>
                        <a:t>Power Range:</a:t>
                      </a:r>
                      <a:endParaRPr lang="de-DE" sz="1000">
                        <a:effectLst/>
                        <a:latin typeface="DINOT-Light"/>
                        <a:ea typeface="DINOT-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91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DINOT-Light"/>
                        </a:rPr>
                        <a:t>0.37 – 30kW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DINOT-Ligh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0655393"/>
                  </a:ext>
                </a:extLst>
              </a:tr>
              <a:tr h="181583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INOT-Light"/>
                          <a:cs typeface="Times New Roman" panose="02020603050405020304" pitchFamily="18" charset="0"/>
                        </a:rPr>
                        <a:t>Frame Sizes:</a:t>
                      </a:r>
                      <a:endParaRPr lang="de-DE" sz="1000">
                        <a:effectLst/>
                        <a:latin typeface="DINOT-Light"/>
                        <a:ea typeface="DINOT-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91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INOT-Light"/>
                        </a:rPr>
                        <a:t>5 (Sizes 1 – 5) 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DINOT-Ligh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176599"/>
                  </a:ext>
                </a:extLst>
              </a:tr>
              <a:tr h="585545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INOT-Light"/>
                          <a:cs typeface="Times New Roman" panose="02020603050405020304" pitchFamily="18" charset="0"/>
                        </a:rPr>
                        <a:t>Power Supply:</a:t>
                      </a:r>
                      <a:endParaRPr lang="de-DE" sz="1000">
                        <a:effectLst/>
                        <a:latin typeface="DINOT-Light"/>
                        <a:ea typeface="DINOT-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91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DINOT-Light"/>
                        </a:rPr>
                        <a:t>1ø 220 – 240Vac ±10%, (Frames 1 – 2: 0.37 – 2.2kW)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DINOT-Light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DINOT-Light"/>
                        </a:rPr>
                        <a:t>3ø 220 – 240Vac ±10%, (Frames 1 – 5: 0.37 – 11kW)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DINOT-Light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DINOT-Light"/>
                        </a:rPr>
                        <a:t>3ø 380 – 480Vac ±10%, (Frames 1 – 5: 0.37 – 30kW) 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DINOT-Ligh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515876"/>
                  </a:ext>
                </a:extLst>
              </a:tr>
              <a:tr h="185576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INOT-Light"/>
                          <a:cs typeface="Times New Roman" panose="02020603050405020304" pitchFamily="18" charset="0"/>
                        </a:rPr>
                        <a:t>Input Frequency:</a:t>
                      </a:r>
                      <a:endParaRPr lang="de-DE" sz="1000">
                        <a:effectLst/>
                        <a:latin typeface="DINOT-Light"/>
                        <a:ea typeface="DINOT-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91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INOT-Light"/>
                        </a:rPr>
                        <a:t>50/60Hz ±5%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DINOT-Ligh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004147"/>
                  </a:ext>
                </a:extLst>
              </a:tr>
              <a:tr h="181583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INOT-Light"/>
                          <a:cs typeface="Times New Roman" panose="02020603050405020304" pitchFamily="18" charset="0"/>
                        </a:rPr>
                        <a:t>Output Frequency:</a:t>
                      </a:r>
                      <a:endParaRPr lang="de-DE" sz="1000">
                        <a:effectLst/>
                        <a:latin typeface="DINOT-Light"/>
                        <a:ea typeface="DINOT-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91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DINOT-Light"/>
                        </a:rPr>
                        <a:t>0.5 – 590Hz </a:t>
                      </a: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DINOT-Light"/>
                          <a:cs typeface="+mn-cs"/>
                        </a:rPr>
                        <a:t>(Output  frequency is limited to a maximum frequency of 590Hz due to export rules)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DINOT-Ligh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953553"/>
                  </a:ext>
                </a:extLst>
              </a:tr>
              <a:tr h="181583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INOT-Light"/>
                          <a:cs typeface="Times New Roman" panose="02020603050405020304" pitchFamily="18" charset="0"/>
                        </a:rPr>
                        <a:t>Safe Torque Off (STO):</a:t>
                      </a:r>
                      <a:endParaRPr lang="de-DE" sz="1000">
                        <a:effectLst/>
                        <a:latin typeface="DINOT-Light"/>
                        <a:ea typeface="DINOT-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91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INOT-Light"/>
                        </a:rPr>
                        <a:t>SIL2, PLd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DINOT-Ligh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027203"/>
                  </a:ext>
                </a:extLst>
              </a:tr>
              <a:tr h="781536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INOT-Light"/>
                          <a:cs typeface="Times New Roman" panose="02020603050405020304" pitchFamily="18" charset="0"/>
                        </a:rPr>
                        <a:t>Environment:</a:t>
                      </a:r>
                      <a:endParaRPr lang="de-DE" sz="1000">
                        <a:effectLst/>
                        <a:latin typeface="DINOT-Light"/>
                        <a:ea typeface="DINOT-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91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DINOT-Light"/>
                        </a:rPr>
                        <a:t>Temperature: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DINOT-Light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DINOT-Light"/>
                        </a:rPr>
                        <a:t>0 - 45°C (derate possible up to 50°C)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DINOT-Light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DINOT-Light"/>
                        </a:rPr>
                        <a:t>Altitude: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DINOT-Light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DINOT-Light"/>
                        </a:rPr>
                        <a:t>0 – 1000m (derate possible up to 2000m)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DINOT-Ligh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755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9074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4">
            <a:extLst>
              <a:ext uri="{FF2B5EF4-FFF2-40B4-BE49-F238E27FC236}">
                <a16:creationId xmlns:a16="http://schemas.microsoft.com/office/drawing/2014/main" id="{24CBC648-D4E8-4965-8348-A7178370B4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5" r="27298" b="12280"/>
          <a:stretch/>
        </p:blipFill>
        <p:spPr bwMode="auto">
          <a:xfrm>
            <a:off x="4572000" y="8906"/>
            <a:ext cx="3801353" cy="39978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73558"/>
            <a:ext cx="8458200" cy="747936"/>
          </a:xfrm>
        </p:spPr>
        <p:txBody>
          <a:bodyPr/>
          <a:lstStyle/>
          <a:p>
            <a:r>
              <a:rPr lang="fr-FR" dirty="0">
                <a:latin typeface="DIN 2014" panose="020B0504020202020204" pitchFamily="34" charset="0"/>
                <a:ea typeface="DIN 2014" panose="020B0504020202020204" pitchFamily="34" charset="0"/>
              </a:rPr>
              <a:t>Product </a:t>
            </a:r>
            <a:r>
              <a:rPr lang="fr-FR" dirty="0" err="1">
                <a:latin typeface="DIN 2014" panose="020B0504020202020204" pitchFamily="34" charset="0"/>
                <a:ea typeface="DIN 2014" panose="020B0504020202020204" pitchFamily="34" charset="0"/>
              </a:rPr>
              <a:t>Overview</a:t>
            </a:r>
            <a:endParaRPr lang="fr-FR" dirty="0"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417624BA-89C9-4F95-BBA3-0803B7809433}"/>
              </a:ext>
            </a:extLst>
          </p:cNvPr>
          <p:cNvSpPr txBox="1">
            <a:spLocks/>
          </p:cNvSpPr>
          <p:nvPr/>
        </p:nvSpPr>
        <p:spPr>
          <a:xfrm>
            <a:off x="728685" y="1130383"/>
            <a:ext cx="1467051" cy="10744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  <a:defRPr sz="1600" b="0" i="0" kern="1200" cap="none" baseline="0">
                <a:solidFill>
                  <a:schemeClr val="tx1"/>
                </a:solidFill>
                <a:latin typeface="+mn-lt"/>
                <a:ea typeface="Samsung Sharp Sans" charset="0"/>
                <a:cs typeface="Samsung Sharp Sans" charset="0"/>
              </a:defRPr>
            </a:lvl1pPr>
            <a:lvl2pPr marL="4763" indent="0" algn="l" defTabSz="9144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Samsung Sharp Sans Medium" charset="0"/>
                <a:cs typeface="Samsung Sharp Sans Medium" charset="0"/>
              </a:defRPr>
            </a:lvl2pPr>
            <a:lvl3pPr marL="180975" indent="-176213" algn="l" defTabSz="9144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Samsung Sharp Sans Medium" charset="0"/>
                <a:cs typeface="Samsung Sharp Sans Medium" charset="0"/>
              </a:defRPr>
            </a:lvl3pPr>
            <a:lvl4pPr marL="360363" indent="-176213" algn="l" defTabSz="9144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Samsung Sharp Sans Medium" charset="0"/>
                <a:cs typeface="Samsung Sharp Sans Medium" charset="0"/>
              </a:defRPr>
            </a:lvl4pPr>
            <a:lvl5pPr marL="179388" indent="-174625" algn="l" defTabSz="9144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+mj-lt"/>
              <a:buAutoNum type="arabicPeriod"/>
              <a:tabLst/>
              <a:defRPr sz="1050" kern="1200">
                <a:solidFill>
                  <a:schemeClr val="accent1"/>
                </a:solidFill>
                <a:latin typeface="+mn-lt"/>
                <a:ea typeface="Samsung Sharp Sans Medium" charset="0"/>
                <a:cs typeface="Samsung Sharp Sans Medium" charset="0"/>
              </a:defRPr>
            </a:lvl5pPr>
            <a:lvl6pPr marL="2514600" indent="-21542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DIN 2014" panose="020B0504020202020204" pitchFamily="34" charset="0"/>
                <a:ea typeface="DIN 2014" panose="020B0504020202020204" pitchFamily="34" charset="0"/>
              </a:rPr>
              <a:t>AC20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885A3EE0-3CB2-40EF-944D-66123BD0F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474234"/>
              </p:ext>
            </p:extLst>
          </p:nvPr>
        </p:nvGraphicFramePr>
        <p:xfrm>
          <a:off x="728684" y="3645024"/>
          <a:ext cx="7875763" cy="2376265"/>
        </p:xfrm>
        <a:graphic>
          <a:graphicData uri="http://schemas.openxmlformats.org/drawingml/2006/table">
            <a:tbl>
              <a:tblPr firstRow="1" firstCol="1" bandRow="1"/>
              <a:tblGrid>
                <a:gridCol w="2228755">
                  <a:extLst>
                    <a:ext uri="{9D8B030D-6E8A-4147-A177-3AD203B41FA5}">
                      <a16:colId xmlns:a16="http://schemas.microsoft.com/office/drawing/2014/main" val="4149826949"/>
                    </a:ext>
                  </a:extLst>
                </a:gridCol>
                <a:gridCol w="5647008">
                  <a:extLst>
                    <a:ext uri="{9D8B030D-6E8A-4147-A177-3AD203B41FA5}">
                      <a16:colId xmlns:a16="http://schemas.microsoft.com/office/drawing/2014/main" val="2252839324"/>
                    </a:ext>
                  </a:extLst>
                </a:gridCol>
              </a:tblGrid>
              <a:tr h="161926">
                <a:tc grid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b="1">
                          <a:effectLst/>
                          <a:latin typeface="Arial" panose="020B0604020202020204" pitchFamily="34" charset="0"/>
                          <a:ea typeface="DINOT-Light"/>
                          <a:cs typeface="Times New Roman" panose="02020603050405020304" pitchFamily="18" charset="0"/>
                        </a:rPr>
                        <a:t>General </a:t>
                      </a: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DINOT-Light"/>
                          <a:cs typeface="Times New Roman" panose="02020603050405020304" pitchFamily="18" charset="0"/>
                        </a:rPr>
                        <a:t>Overview:</a:t>
                      </a:r>
                      <a:endParaRPr lang="de-DE" sz="1000">
                        <a:effectLst/>
                        <a:latin typeface="DINOT-Light"/>
                        <a:ea typeface="DINOT-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3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429377"/>
                  </a:ext>
                </a:extLst>
              </a:tr>
              <a:tr h="176432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INOT-Light"/>
                          <a:cs typeface="Times New Roman" panose="02020603050405020304" pitchFamily="18" charset="0"/>
                        </a:rPr>
                        <a:t>Power Range:</a:t>
                      </a:r>
                      <a:endParaRPr lang="de-DE" sz="1000">
                        <a:effectLst/>
                        <a:latin typeface="DINOT-Light"/>
                        <a:ea typeface="DINOT-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91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DINOT-Light"/>
                        </a:rPr>
                        <a:t>1.5 – 180kW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DINOT-Ligh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233354"/>
                  </a:ext>
                </a:extLst>
              </a:tr>
              <a:tr h="176432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INOT-Light"/>
                          <a:cs typeface="Times New Roman" panose="02020603050405020304" pitchFamily="18" charset="0"/>
                        </a:rPr>
                        <a:t>Frame Sizes:</a:t>
                      </a:r>
                      <a:endParaRPr lang="de-DE" sz="1000">
                        <a:effectLst/>
                        <a:latin typeface="DINOT-Light"/>
                        <a:ea typeface="DINOT-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91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INOT-Light"/>
                        </a:rPr>
                        <a:t>9 (Sizes 2 – 10) 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DINOT-Ligh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541052"/>
                  </a:ext>
                </a:extLst>
              </a:tr>
              <a:tr h="568934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INOT-Light"/>
                          <a:cs typeface="Times New Roman" panose="02020603050405020304" pitchFamily="18" charset="0"/>
                        </a:rPr>
                        <a:t>Power Supply:</a:t>
                      </a:r>
                      <a:endParaRPr lang="de-DE" sz="1000">
                        <a:effectLst/>
                        <a:latin typeface="DINOT-Light"/>
                        <a:ea typeface="DINOT-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91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DINOT-Light"/>
                        </a:rPr>
                        <a:t>1ø 220 – 240Vac ±10%, (Frame 2: 1.5 – 2.2kW)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DINOT-Light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DINOT-Light"/>
                        </a:rPr>
                        <a:t>3ø 220 – 240Vac ±10%, (Frames 2 – 5: 1.5 – 11kW)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DINOT-Light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DINOT-Light"/>
                        </a:rPr>
                        <a:t>3ø 380 – 480Vac ±10%, (Frames 2 – 10: 1.5 – 180kW) 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DINOT-Ligh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9253478"/>
                  </a:ext>
                </a:extLst>
              </a:tr>
              <a:tr h="180311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INOT-Light"/>
                          <a:cs typeface="Times New Roman" panose="02020603050405020304" pitchFamily="18" charset="0"/>
                        </a:rPr>
                        <a:t>Input Frequency:</a:t>
                      </a:r>
                      <a:endParaRPr lang="de-DE" sz="1000">
                        <a:effectLst/>
                        <a:latin typeface="DINOT-Light"/>
                        <a:ea typeface="DINOT-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91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INOT-Light"/>
                        </a:rPr>
                        <a:t>50/60Hz ±5%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DINOT-Ligh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077424"/>
                  </a:ext>
                </a:extLst>
              </a:tr>
              <a:tr h="176432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INOT-Light"/>
                          <a:cs typeface="Times New Roman" panose="02020603050405020304" pitchFamily="18" charset="0"/>
                        </a:rPr>
                        <a:t>Output Frequency:</a:t>
                      </a:r>
                      <a:endParaRPr lang="de-DE" sz="1000" dirty="0">
                        <a:effectLst/>
                        <a:latin typeface="DINOT-Light"/>
                        <a:ea typeface="DINOT-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91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DINOT-Light"/>
                        </a:rPr>
                        <a:t>0.5 – 590Hz (Output  frequency is limited to a maximum frequency of 590Hz due to export rules)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DINOT-Ligh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737470"/>
                  </a:ext>
                </a:extLst>
              </a:tr>
              <a:tr h="176432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INOT-Light"/>
                          <a:cs typeface="Times New Roman" panose="02020603050405020304" pitchFamily="18" charset="0"/>
                        </a:rPr>
                        <a:t>Safe Torque Off (STO):</a:t>
                      </a:r>
                      <a:endParaRPr lang="de-DE" sz="1000">
                        <a:effectLst/>
                        <a:latin typeface="DINOT-Light"/>
                        <a:ea typeface="DINOT-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91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INOT-Light"/>
                        </a:rPr>
                        <a:t>SIL2, PLd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DINOT-Ligh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737382"/>
                  </a:ext>
                </a:extLst>
              </a:tr>
              <a:tr h="759366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INOT-Light"/>
                          <a:cs typeface="Times New Roman" panose="02020603050405020304" pitchFamily="18" charset="0"/>
                        </a:rPr>
                        <a:t>Environment:</a:t>
                      </a:r>
                      <a:endParaRPr lang="de-DE" sz="1000">
                        <a:effectLst/>
                        <a:latin typeface="DINOT-Light"/>
                        <a:ea typeface="DINOT-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91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DINOT-Light"/>
                        </a:rPr>
                        <a:t>Temperature: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DINOT-Light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DINOT-Light"/>
                        </a:rPr>
                        <a:t>0 - 45°C (derate possible up to 50°C)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DINOT-Light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DINOT-Light"/>
                        </a:rPr>
                        <a:t>Altitude: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DINOT-Light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DINOT-Light"/>
                        </a:rPr>
                        <a:t>0 – 1000m (derate possible up to 2000m)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DINOT-Ligh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3737608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EA3F2340-B489-43FD-BA40-554DEE372992}"/>
              </a:ext>
            </a:extLst>
          </p:cNvPr>
          <p:cNvSpPr txBox="1"/>
          <p:nvPr/>
        </p:nvSpPr>
        <p:spPr>
          <a:xfrm>
            <a:off x="3184476" y="249289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EMC bracket is supplied with the drive</a:t>
            </a:r>
            <a:endParaRPr lang="de-DE" sz="1400" dirty="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BCA033A6-2336-4579-B9BD-72286C5A4C8D}"/>
              </a:ext>
            </a:extLst>
          </p:cNvPr>
          <p:cNvCxnSpPr/>
          <p:nvPr/>
        </p:nvCxnSpPr>
        <p:spPr bwMode="auto">
          <a:xfrm>
            <a:off x="4211960" y="2754506"/>
            <a:ext cx="1008112" cy="2616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38972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73558"/>
            <a:ext cx="8458200" cy="747936"/>
          </a:xfrm>
        </p:spPr>
        <p:txBody>
          <a:bodyPr/>
          <a:lstStyle/>
          <a:p>
            <a:r>
              <a:rPr lang="fr-FR" dirty="0">
                <a:latin typeface="DIN 2014" panose="020B0504020202020204" pitchFamily="34" charset="0"/>
                <a:ea typeface="DIN 2014" panose="020B0504020202020204" pitchFamily="34" charset="0"/>
              </a:rPr>
              <a:t>Product </a:t>
            </a:r>
            <a:r>
              <a:rPr lang="fr-FR" dirty="0" err="1">
                <a:latin typeface="DIN 2014" panose="020B0504020202020204" pitchFamily="34" charset="0"/>
                <a:ea typeface="DIN 2014" panose="020B0504020202020204" pitchFamily="34" charset="0"/>
              </a:rPr>
              <a:t>Overview</a:t>
            </a:r>
            <a:endParaRPr lang="fr-FR" dirty="0"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417624BA-89C9-4F95-BBA3-0803B7809433}"/>
              </a:ext>
            </a:extLst>
          </p:cNvPr>
          <p:cNvSpPr txBox="1">
            <a:spLocks/>
          </p:cNvSpPr>
          <p:nvPr/>
        </p:nvSpPr>
        <p:spPr>
          <a:xfrm>
            <a:off x="611560" y="746047"/>
            <a:ext cx="7443715" cy="10744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  <a:defRPr sz="1600" b="0" i="0" kern="1200" cap="none" baseline="0">
                <a:solidFill>
                  <a:schemeClr val="tx1"/>
                </a:solidFill>
                <a:latin typeface="+mn-lt"/>
                <a:ea typeface="Samsung Sharp Sans" charset="0"/>
                <a:cs typeface="Samsung Sharp Sans" charset="0"/>
              </a:defRPr>
            </a:lvl1pPr>
            <a:lvl2pPr marL="4763" indent="0" algn="l" defTabSz="9144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Samsung Sharp Sans Medium" charset="0"/>
                <a:cs typeface="Samsung Sharp Sans Medium" charset="0"/>
              </a:defRPr>
            </a:lvl2pPr>
            <a:lvl3pPr marL="180975" indent="-176213" algn="l" defTabSz="9144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Samsung Sharp Sans Medium" charset="0"/>
                <a:cs typeface="Samsung Sharp Sans Medium" charset="0"/>
              </a:defRPr>
            </a:lvl3pPr>
            <a:lvl4pPr marL="360363" indent="-176213" algn="l" defTabSz="9144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Samsung Sharp Sans Medium" charset="0"/>
                <a:cs typeface="Samsung Sharp Sans Medium" charset="0"/>
              </a:defRPr>
            </a:lvl4pPr>
            <a:lvl5pPr marL="179388" indent="-174625" algn="l" defTabSz="9144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+mj-lt"/>
              <a:buAutoNum type="arabicPeriod"/>
              <a:tabLst/>
              <a:defRPr sz="1050" kern="1200">
                <a:solidFill>
                  <a:schemeClr val="accent1"/>
                </a:solidFill>
                <a:latin typeface="+mn-lt"/>
                <a:ea typeface="Samsung Sharp Sans Medium" charset="0"/>
                <a:cs typeface="Samsung Sharp Sans Medium" charset="0"/>
              </a:defRPr>
            </a:lvl5pPr>
            <a:lvl6pPr marL="2514600" indent="-21542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DIN 2014" panose="020B0504020202020204" pitchFamily="34" charset="0"/>
                <a:ea typeface="DIN 2014" panose="020B0504020202020204" pitchFamily="34" charset="0"/>
              </a:rPr>
              <a:t>AC15 AC20 Power Stack Features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BF8B2FC-A01B-4021-B602-748EF3DE2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45" y="1487768"/>
            <a:ext cx="7953632" cy="438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13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73558"/>
            <a:ext cx="8458200" cy="747936"/>
          </a:xfrm>
        </p:spPr>
        <p:txBody>
          <a:bodyPr/>
          <a:lstStyle/>
          <a:p>
            <a:r>
              <a:rPr lang="fr-FR" dirty="0">
                <a:latin typeface="DIN 2014" panose="020B0504020202020204" pitchFamily="34" charset="0"/>
                <a:ea typeface="DIN 2014" panose="020B0504020202020204" pitchFamily="34" charset="0"/>
              </a:rPr>
              <a:t>Product Codes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417624BA-89C9-4F95-BBA3-0803B7809433}"/>
              </a:ext>
            </a:extLst>
          </p:cNvPr>
          <p:cNvSpPr txBox="1">
            <a:spLocks/>
          </p:cNvSpPr>
          <p:nvPr/>
        </p:nvSpPr>
        <p:spPr>
          <a:xfrm>
            <a:off x="730616" y="607482"/>
            <a:ext cx="1467051" cy="1218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  <a:defRPr sz="1600" b="0" i="0" kern="1200" cap="none" baseline="0">
                <a:solidFill>
                  <a:schemeClr val="tx1"/>
                </a:solidFill>
                <a:latin typeface="+mn-lt"/>
                <a:ea typeface="Samsung Sharp Sans" charset="0"/>
                <a:cs typeface="Samsung Sharp Sans" charset="0"/>
              </a:defRPr>
            </a:lvl1pPr>
            <a:lvl2pPr marL="4763" indent="0" algn="l" defTabSz="9144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Samsung Sharp Sans Medium" charset="0"/>
                <a:cs typeface="Samsung Sharp Sans Medium" charset="0"/>
              </a:defRPr>
            </a:lvl2pPr>
            <a:lvl3pPr marL="180975" indent="-176213" algn="l" defTabSz="9144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Samsung Sharp Sans Medium" charset="0"/>
                <a:cs typeface="Samsung Sharp Sans Medium" charset="0"/>
              </a:defRPr>
            </a:lvl3pPr>
            <a:lvl4pPr marL="360363" indent="-176213" algn="l" defTabSz="9144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Samsung Sharp Sans Medium" charset="0"/>
                <a:cs typeface="Samsung Sharp Sans Medium" charset="0"/>
              </a:defRPr>
            </a:lvl4pPr>
            <a:lvl5pPr marL="179388" indent="-174625" algn="l" defTabSz="9144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+mj-lt"/>
              <a:buAutoNum type="arabicPeriod"/>
              <a:tabLst/>
              <a:defRPr sz="1050" kern="1200">
                <a:solidFill>
                  <a:schemeClr val="accent1"/>
                </a:solidFill>
                <a:latin typeface="+mn-lt"/>
                <a:ea typeface="Samsung Sharp Sans Medium" charset="0"/>
                <a:cs typeface="Samsung Sharp Sans Medium" charset="0"/>
              </a:defRPr>
            </a:lvl5pPr>
            <a:lvl6pPr marL="2514600" indent="-21542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DIN 2014" panose="020B0504020202020204" pitchFamily="34" charset="0"/>
                <a:ea typeface="DIN 2014" panose="020B0504020202020204" pitchFamily="34" charset="0"/>
              </a:rPr>
              <a:t>AC15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6B93108-EB09-4877-9129-6DB15A5E1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788726"/>
            <a:ext cx="4456002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07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73558"/>
            <a:ext cx="8458200" cy="747936"/>
          </a:xfrm>
        </p:spPr>
        <p:txBody>
          <a:bodyPr/>
          <a:lstStyle/>
          <a:p>
            <a:r>
              <a:rPr lang="fr-FR" dirty="0">
                <a:latin typeface="DIN 2014" panose="020B0504020202020204" pitchFamily="34" charset="0"/>
                <a:ea typeface="DIN 2014" panose="020B0504020202020204" pitchFamily="34" charset="0"/>
              </a:rPr>
              <a:t>Product Codes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417624BA-89C9-4F95-BBA3-0803B7809433}"/>
              </a:ext>
            </a:extLst>
          </p:cNvPr>
          <p:cNvSpPr txBox="1">
            <a:spLocks/>
          </p:cNvSpPr>
          <p:nvPr/>
        </p:nvSpPr>
        <p:spPr>
          <a:xfrm>
            <a:off x="730616" y="607482"/>
            <a:ext cx="1467051" cy="1218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  <a:defRPr sz="1600" b="0" i="0" kern="1200" cap="none" baseline="0">
                <a:solidFill>
                  <a:schemeClr val="tx1"/>
                </a:solidFill>
                <a:latin typeface="+mn-lt"/>
                <a:ea typeface="Samsung Sharp Sans" charset="0"/>
                <a:cs typeface="Samsung Sharp Sans" charset="0"/>
              </a:defRPr>
            </a:lvl1pPr>
            <a:lvl2pPr marL="4763" indent="0" algn="l" defTabSz="9144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Samsung Sharp Sans Medium" charset="0"/>
                <a:cs typeface="Samsung Sharp Sans Medium" charset="0"/>
              </a:defRPr>
            </a:lvl2pPr>
            <a:lvl3pPr marL="180975" indent="-176213" algn="l" defTabSz="9144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Samsung Sharp Sans Medium" charset="0"/>
                <a:cs typeface="Samsung Sharp Sans Medium" charset="0"/>
              </a:defRPr>
            </a:lvl3pPr>
            <a:lvl4pPr marL="360363" indent="-176213" algn="l" defTabSz="9144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Samsung Sharp Sans Medium" charset="0"/>
                <a:cs typeface="Samsung Sharp Sans Medium" charset="0"/>
              </a:defRPr>
            </a:lvl4pPr>
            <a:lvl5pPr marL="179388" indent="-174625" algn="l" defTabSz="9144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+mj-lt"/>
              <a:buAutoNum type="arabicPeriod"/>
              <a:tabLst/>
              <a:defRPr sz="1050" kern="1200">
                <a:solidFill>
                  <a:schemeClr val="accent1"/>
                </a:solidFill>
                <a:latin typeface="+mn-lt"/>
                <a:ea typeface="Samsung Sharp Sans Medium" charset="0"/>
                <a:cs typeface="Samsung Sharp Sans Medium" charset="0"/>
              </a:defRPr>
            </a:lvl5pPr>
            <a:lvl6pPr marL="2514600" indent="-21542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DIN 2014" panose="020B0504020202020204" pitchFamily="34" charset="0"/>
                <a:ea typeface="DIN 2014" panose="020B0504020202020204" pitchFamily="34" charset="0"/>
              </a:rPr>
              <a:t>AC20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4CF1FC9-3613-4B71-A9E7-51ADC76A9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821494"/>
            <a:ext cx="4254556" cy="561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47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73558"/>
            <a:ext cx="8458200" cy="747936"/>
          </a:xfrm>
        </p:spPr>
        <p:txBody>
          <a:bodyPr/>
          <a:lstStyle/>
          <a:p>
            <a:r>
              <a:rPr lang="fr-FR" dirty="0">
                <a:latin typeface="DIN 2014" panose="020B0504020202020204" pitchFamily="34" charset="0"/>
                <a:ea typeface="DIN 2014" panose="020B0504020202020204" pitchFamily="34" charset="0"/>
              </a:rPr>
              <a:t>Product Codes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417624BA-89C9-4F95-BBA3-0803B7809433}"/>
              </a:ext>
            </a:extLst>
          </p:cNvPr>
          <p:cNvSpPr txBox="1">
            <a:spLocks/>
          </p:cNvSpPr>
          <p:nvPr/>
        </p:nvSpPr>
        <p:spPr>
          <a:xfrm>
            <a:off x="730616" y="607482"/>
            <a:ext cx="1681144" cy="1218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  <a:defRPr sz="1600" b="0" i="0" kern="1200" cap="none" baseline="0">
                <a:solidFill>
                  <a:schemeClr val="tx1"/>
                </a:solidFill>
                <a:latin typeface="+mn-lt"/>
                <a:ea typeface="Samsung Sharp Sans" charset="0"/>
                <a:cs typeface="Samsung Sharp Sans" charset="0"/>
              </a:defRPr>
            </a:lvl1pPr>
            <a:lvl2pPr marL="4763" indent="0" algn="l" defTabSz="9144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Samsung Sharp Sans Medium" charset="0"/>
                <a:cs typeface="Samsung Sharp Sans Medium" charset="0"/>
              </a:defRPr>
            </a:lvl2pPr>
            <a:lvl3pPr marL="180975" indent="-176213" algn="l" defTabSz="9144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Samsung Sharp Sans Medium" charset="0"/>
                <a:cs typeface="Samsung Sharp Sans Medium" charset="0"/>
              </a:defRPr>
            </a:lvl3pPr>
            <a:lvl4pPr marL="360363" indent="-176213" algn="l" defTabSz="9144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Samsung Sharp Sans Medium" charset="0"/>
                <a:cs typeface="Samsung Sharp Sans Medium" charset="0"/>
              </a:defRPr>
            </a:lvl4pPr>
            <a:lvl5pPr marL="179388" indent="-174625" algn="l" defTabSz="9144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+mj-lt"/>
              <a:buAutoNum type="arabicPeriod"/>
              <a:tabLst/>
              <a:defRPr sz="1050" kern="1200">
                <a:solidFill>
                  <a:schemeClr val="accent1"/>
                </a:solidFill>
                <a:latin typeface="+mn-lt"/>
                <a:ea typeface="Samsung Sharp Sans Medium" charset="0"/>
                <a:cs typeface="Samsung Sharp Sans Medium" charset="0"/>
              </a:defRPr>
            </a:lvl5pPr>
            <a:lvl6pPr marL="2514600" indent="-21542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DIN 2014" panose="020B0504020202020204" pitchFamily="34" charset="0"/>
                <a:ea typeface="DIN 2014" panose="020B0504020202020204" pitchFamily="34" charset="0"/>
              </a:rPr>
              <a:t>AC20F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E2241FB-35AC-4632-A0F8-ABF812D3A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821494"/>
            <a:ext cx="5524667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6948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Park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 Park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Presentation Parker 1">
        <a:dk1>
          <a:srgbClr val="000000"/>
        </a:dk1>
        <a:lt1>
          <a:srgbClr val="FFFFFF"/>
        </a:lt1>
        <a:dk2>
          <a:srgbClr val="070C3C"/>
        </a:dk2>
        <a:lt2>
          <a:srgbClr val="999999"/>
        </a:lt2>
        <a:accent1>
          <a:srgbClr val="8C7B70"/>
        </a:accent1>
        <a:accent2>
          <a:srgbClr val="00A3F0"/>
        </a:accent2>
        <a:accent3>
          <a:srgbClr val="FFFFFF"/>
        </a:accent3>
        <a:accent4>
          <a:srgbClr val="000000"/>
        </a:accent4>
        <a:accent5>
          <a:srgbClr val="C5BFBB"/>
        </a:accent5>
        <a:accent6>
          <a:srgbClr val="0093D9"/>
        </a:accent6>
        <a:hlink>
          <a:srgbClr val="FF660F"/>
        </a:hlink>
        <a:folHlink>
          <a:srgbClr val="0070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2CEF4FEAEB0D3409E0398CEBE2AA26E" ma:contentTypeVersion="6" ma:contentTypeDescription="Ein neues Dokument erstellen." ma:contentTypeScope="" ma:versionID="041791bf20dc395feaf7ba29d54f296b">
  <xsd:schema xmlns:xsd="http://www.w3.org/2001/XMLSchema" xmlns:xs="http://www.w3.org/2001/XMLSchema" xmlns:p="http://schemas.microsoft.com/office/2006/metadata/properties" xmlns:ns2="d4fac5af-86a0-4eea-9223-5d3672eafbd0" targetNamespace="http://schemas.microsoft.com/office/2006/metadata/properties" ma:root="true" ma:fieldsID="12100bd8e05d396cfa67bd907d14a3d5" ns2:_="">
    <xsd:import namespace="d4fac5af-86a0-4eea-9223-5d3672eafb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fac5af-86a0-4eea-9223-5d3672eafb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5E40BE-6237-4806-B9E0-CE2CA77FDE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E8BF41-EAA4-4680-999A-BDDB09E251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fac5af-86a0-4eea-9223-5d3672eafb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31BBC2-B693-4EF3-9FF3-699239B16C5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Parker</Template>
  <TotalTime>0</TotalTime>
  <Words>1190</Words>
  <Application>Microsoft Office PowerPoint</Application>
  <PresentationFormat>Bildschirmpräsentation (4:3)</PresentationFormat>
  <Paragraphs>284</Paragraphs>
  <Slides>29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7" baseType="lpstr">
      <vt:lpstr>Arial</vt:lpstr>
      <vt:lpstr>Calibri</vt:lpstr>
      <vt:lpstr>DIN 2014</vt:lpstr>
      <vt:lpstr>DINOT-Light</vt:lpstr>
      <vt:lpstr>Segoe UI</vt:lpstr>
      <vt:lpstr>Times</vt:lpstr>
      <vt:lpstr>Wingdings</vt:lpstr>
      <vt:lpstr>Presentation Parker</vt:lpstr>
      <vt:lpstr>AC15 AC20 Hardware Tutorial  </vt:lpstr>
      <vt:lpstr>Content</vt:lpstr>
      <vt:lpstr>Product Overview</vt:lpstr>
      <vt:lpstr>Product Overview</vt:lpstr>
      <vt:lpstr>Product Overview</vt:lpstr>
      <vt:lpstr>Product Overview</vt:lpstr>
      <vt:lpstr>Product Codes</vt:lpstr>
      <vt:lpstr>Product Codes</vt:lpstr>
      <vt:lpstr>Product Codes</vt:lpstr>
      <vt:lpstr>PowerPoint-Präsentation</vt:lpstr>
      <vt:lpstr>PowerPoint-Präsentation</vt:lpstr>
      <vt:lpstr>Technical Specifications</vt:lpstr>
      <vt:lpstr>Wiring and Terminal Identification</vt:lpstr>
      <vt:lpstr>Wiring and Terminal Identification</vt:lpstr>
      <vt:lpstr>Wiring and Terminal Identification</vt:lpstr>
      <vt:lpstr>User Display Keypads</vt:lpstr>
      <vt:lpstr>SD Card</vt:lpstr>
      <vt:lpstr>Option Modules (AC20 only)</vt:lpstr>
      <vt:lpstr>Option Modules (AC20 only)</vt:lpstr>
      <vt:lpstr>Option Modules (AC20 only)</vt:lpstr>
      <vt:lpstr>Option Modules (AC20 only)</vt:lpstr>
      <vt:lpstr>Option Modules (AC20 only)</vt:lpstr>
      <vt:lpstr>Option Modules (AC20 only)</vt:lpstr>
      <vt:lpstr>Option Modules (AC20 only)</vt:lpstr>
      <vt:lpstr>Communication Interface Option Cards (AC20 only)</vt:lpstr>
      <vt:lpstr>Communication Interface Option Cards (AC20 only)</vt:lpstr>
      <vt:lpstr>Parker DSElite</vt:lpstr>
      <vt:lpstr>Parker DSElite</vt:lpstr>
      <vt:lpstr>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AC30V drive for industrial fans and pumps</dc:title>
  <dc:creator>at011370</dc:creator>
  <cp:lastModifiedBy>Thomas Saladin</cp:lastModifiedBy>
  <cp:revision>603</cp:revision>
  <cp:lastPrinted>2016-11-15T14:16:26Z</cp:lastPrinted>
  <dcterms:created xsi:type="dcterms:W3CDTF">2011-10-10T10:17:04Z</dcterms:created>
  <dcterms:modified xsi:type="dcterms:W3CDTF">2022-12-01T14:27:01Z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0x010100C2CEF4FEAEB0D3409E0398CEBE2AA26E</vt:lpwstr>
  </property>
</Properties>
</file>